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59" r:id="rId2"/>
    <p:sldId id="258" r:id="rId3"/>
    <p:sldId id="266" r:id="rId4"/>
    <p:sldId id="256" r:id="rId5"/>
    <p:sldId id="261" r:id="rId6"/>
    <p:sldId id="264" r:id="rId7"/>
    <p:sldId id="265" r:id="rId8"/>
  </p:sldIdLst>
  <p:sldSz cx="9144000" cy="6858000" type="screen4x3"/>
  <p:notesSz cx="9356725" cy="70532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4660"/>
  </p:normalViewPr>
  <p:slideViewPr>
    <p:cSldViewPr>
      <p:cViewPr varScale="1">
        <p:scale>
          <a:sx n="70" d="100"/>
          <a:sy n="70" d="100"/>
        </p:scale>
        <p:origin x="-52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54581" cy="352663"/>
          </a:xfrm>
          <a:prstGeom prst="rect">
            <a:avLst/>
          </a:prstGeom>
        </p:spPr>
        <p:txBody>
          <a:bodyPr vert="horz" lIns="93763" tIns="46881" rIns="93763" bIns="46881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99979" y="0"/>
            <a:ext cx="4054581" cy="352663"/>
          </a:xfrm>
          <a:prstGeom prst="rect">
            <a:avLst/>
          </a:prstGeom>
        </p:spPr>
        <p:txBody>
          <a:bodyPr vert="horz" lIns="93763" tIns="46881" rIns="93763" bIns="46881" rtlCol="0"/>
          <a:lstStyle>
            <a:lvl1pPr algn="r">
              <a:defRPr sz="1200"/>
            </a:lvl1pPr>
          </a:lstStyle>
          <a:p>
            <a:fld id="{DCD543BB-1CF0-40FD-832C-5FB68E1B578B}" type="datetimeFigureOut">
              <a:rPr lang="en-GB" smtClean="0"/>
              <a:t>24/02/2015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99376"/>
            <a:ext cx="4054581" cy="352663"/>
          </a:xfrm>
          <a:prstGeom prst="rect">
            <a:avLst/>
          </a:prstGeom>
        </p:spPr>
        <p:txBody>
          <a:bodyPr vert="horz" lIns="93763" tIns="46881" rIns="93763" bIns="46881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99979" y="6699376"/>
            <a:ext cx="4054581" cy="352663"/>
          </a:xfrm>
          <a:prstGeom prst="rect">
            <a:avLst/>
          </a:prstGeom>
        </p:spPr>
        <p:txBody>
          <a:bodyPr vert="horz" lIns="93763" tIns="46881" rIns="93763" bIns="46881" rtlCol="0" anchor="b"/>
          <a:lstStyle>
            <a:lvl1pPr algn="r">
              <a:defRPr sz="1200"/>
            </a:lvl1pPr>
          </a:lstStyle>
          <a:p>
            <a:fld id="{155171B9-52CB-4046-81F0-10D33F3CE1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06967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54581" cy="352663"/>
          </a:xfrm>
          <a:prstGeom prst="rect">
            <a:avLst/>
          </a:prstGeom>
        </p:spPr>
        <p:txBody>
          <a:bodyPr vert="horz" lIns="93763" tIns="46881" rIns="93763" bIns="46881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99979" y="0"/>
            <a:ext cx="4054581" cy="352663"/>
          </a:xfrm>
          <a:prstGeom prst="rect">
            <a:avLst/>
          </a:prstGeom>
        </p:spPr>
        <p:txBody>
          <a:bodyPr vert="horz" lIns="93763" tIns="46881" rIns="93763" bIns="46881" rtlCol="0"/>
          <a:lstStyle>
            <a:lvl1pPr algn="r">
              <a:defRPr sz="1200"/>
            </a:lvl1pPr>
          </a:lstStyle>
          <a:p>
            <a:fld id="{CA480E72-C48E-4466-A6B3-3C0DBCCAE2B2}" type="datetimeFigureOut">
              <a:rPr lang="en-GB" smtClean="0"/>
              <a:t>24/02/2015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16238" y="528638"/>
            <a:ext cx="3524250" cy="26447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763" tIns="46881" rIns="93763" bIns="46881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5673" y="3350300"/>
            <a:ext cx="7485380" cy="3173968"/>
          </a:xfrm>
          <a:prstGeom prst="rect">
            <a:avLst/>
          </a:prstGeom>
        </p:spPr>
        <p:txBody>
          <a:bodyPr vert="horz" lIns="93763" tIns="46881" rIns="93763" bIns="4688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99376"/>
            <a:ext cx="4054581" cy="352663"/>
          </a:xfrm>
          <a:prstGeom prst="rect">
            <a:avLst/>
          </a:prstGeom>
        </p:spPr>
        <p:txBody>
          <a:bodyPr vert="horz" lIns="93763" tIns="46881" rIns="93763" bIns="46881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99979" y="6699376"/>
            <a:ext cx="4054581" cy="352663"/>
          </a:xfrm>
          <a:prstGeom prst="rect">
            <a:avLst/>
          </a:prstGeom>
        </p:spPr>
        <p:txBody>
          <a:bodyPr vert="horz" lIns="93763" tIns="46881" rIns="93763" bIns="46881" rtlCol="0" anchor="b"/>
          <a:lstStyle>
            <a:lvl1pPr algn="r">
              <a:defRPr sz="1200"/>
            </a:lvl1pPr>
          </a:lstStyle>
          <a:p>
            <a:fld id="{6584D866-F3DC-4E41-AE08-5F0E775C73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4837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u="sng" dirty="0" smtClean="0">
                <a:latin typeface="Comic Sans MS" panose="030F0702030302020204" pitchFamily="66" charset="0"/>
              </a:rPr>
              <a:t>Clip</a:t>
            </a:r>
            <a:r>
              <a:rPr lang="en-GB" u="sng" baseline="0" dirty="0" smtClean="0">
                <a:latin typeface="Comic Sans MS" panose="030F0702030302020204" pitchFamily="66" charset="0"/>
              </a:rPr>
              <a:t> 1  </a:t>
            </a:r>
            <a:r>
              <a:rPr lang="en-GB" u="none" baseline="0" dirty="0" smtClean="0">
                <a:latin typeface="Comic Sans MS" panose="030F0702030302020204" pitchFamily="66" charset="0"/>
              </a:rPr>
              <a:t>(0-1.13 min), </a:t>
            </a:r>
            <a:r>
              <a:rPr lang="en-GB" u="sng" dirty="0" smtClean="0">
                <a:latin typeface="Comic Sans MS" panose="030F0702030302020204" pitchFamily="66" charset="0"/>
              </a:rPr>
              <a:t>Clip 2 </a:t>
            </a:r>
            <a:r>
              <a:rPr lang="en-GB" u="none" dirty="0" smtClean="0">
                <a:latin typeface="Comic Sans MS" panose="030F0702030302020204" pitchFamily="66" charset="0"/>
              </a:rPr>
              <a:t>(1.13-3min30), </a:t>
            </a:r>
            <a:r>
              <a:rPr lang="en-GB" u="sng" dirty="0" smtClean="0">
                <a:latin typeface="Comic Sans MS" panose="030F0702030302020204" pitchFamily="66" charset="0"/>
              </a:rPr>
              <a:t>Clip 3 </a:t>
            </a:r>
            <a:r>
              <a:rPr lang="en-GB" u="none" dirty="0" smtClean="0">
                <a:latin typeface="Comic Sans MS" panose="030F0702030302020204" pitchFamily="66" charset="0"/>
              </a:rPr>
              <a:t>(3.30-5.30min)</a:t>
            </a:r>
          </a:p>
          <a:p>
            <a:pPr algn="l"/>
            <a:endParaRPr lang="en-GB" u="none" dirty="0" smtClean="0">
              <a:latin typeface="Comic Sans MS" panose="030F0702030302020204" pitchFamily="66" charset="0"/>
            </a:endParaRPr>
          </a:p>
          <a:p>
            <a:pPr algn="l"/>
            <a:endParaRPr lang="en-GB" u="none" baseline="0" dirty="0" smtClean="0">
              <a:latin typeface="Comic Sans MS" panose="030F0702030302020204" pitchFamily="66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4D866-F3DC-4E41-AE08-5F0E775C730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1970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E286E-9D4A-4DAC-868F-69DBFECB9B53}" type="datetimeFigureOut">
              <a:rPr lang="en-GB" smtClean="0"/>
              <a:t>24/02/2015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7E654-7A31-4E5B-89A3-299A6393E5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4851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E286E-9D4A-4DAC-868F-69DBFECB9B53}" type="datetimeFigureOut">
              <a:rPr lang="en-GB" smtClean="0"/>
              <a:t>24/02/2015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7E654-7A31-4E5B-89A3-299A6393E5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9200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E286E-9D4A-4DAC-868F-69DBFECB9B53}" type="datetimeFigureOut">
              <a:rPr lang="en-GB" smtClean="0"/>
              <a:t>24/02/2015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7E654-7A31-4E5B-89A3-299A6393E5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9189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E286E-9D4A-4DAC-868F-69DBFECB9B53}" type="datetimeFigureOut">
              <a:rPr lang="en-GB" smtClean="0"/>
              <a:t>24/02/2015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7E654-7A31-4E5B-89A3-299A6393E5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4858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E286E-9D4A-4DAC-868F-69DBFECB9B53}" type="datetimeFigureOut">
              <a:rPr lang="en-GB" smtClean="0"/>
              <a:t>24/02/2015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7E654-7A31-4E5B-89A3-299A6393E5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7192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E286E-9D4A-4DAC-868F-69DBFECB9B53}" type="datetimeFigureOut">
              <a:rPr lang="en-GB" smtClean="0"/>
              <a:t>24/02/2015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7E654-7A31-4E5B-89A3-299A6393E5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8186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E286E-9D4A-4DAC-868F-69DBFECB9B53}" type="datetimeFigureOut">
              <a:rPr lang="en-GB" smtClean="0"/>
              <a:t>24/02/2015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7E654-7A31-4E5B-89A3-299A6393E5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0441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E286E-9D4A-4DAC-868F-69DBFECB9B53}" type="datetimeFigureOut">
              <a:rPr lang="en-GB" smtClean="0"/>
              <a:t>24/02/2015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7E654-7A31-4E5B-89A3-299A6393E5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0128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E286E-9D4A-4DAC-868F-69DBFECB9B53}" type="datetimeFigureOut">
              <a:rPr lang="en-GB" smtClean="0"/>
              <a:t>24/02/2015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7E654-7A31-4E5B-89A3-299A6393E5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1939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E286E-9D4A-4DAC-868F-69DBFECB9B53}" type="datetimeFigureOut">
              <a:rPr lang="en-GB" smtClean="0"/>
              <a:t>24/02/2015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7E654-7A31-4E5B-89A3-299A6393E5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6334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E286E-9D4A-4DAC-868F-69DBFECB9B53}" type="datetimeFigureOut">
              <a:rPr lang="en-GB" smtClean="0"/>
              <a:t>24/02/2015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7E654-7A31-4E5B-89A3-299A6393E5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9160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E286E-9D4A-4DAC-868F-69DBFECB9B53}" type="datetimeFigureOut">
              <a:rPr lang="en-GB" smtClean="0"/>
              <a:t>24/02/2015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7E654-7A31-4E5B-89A3-299A6393E5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0257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>
            <a:normAutofit/>
          </a:bodyPr>
          <a:lstStyle/>
          <a:p>
            <a:r>
              <a:rPr lang="en-GB" sz="2400" u="sng" dirty="0" smtClean="0">
                <a:latin typeface="Comic Sans MS" panose="030F0702030302020204" pitchFamily="66" charset="0"/>
              </a:rPr>
              <a:t>What does Jesus mean to Christians today? </a:t>
            </a:r>
            <a:endParaRPr lang="en-GB" sz="2400" dirty="0">
              <a:latin typeface="Comic Sans MS" panose="030F0702030302020204" pitchFamily="66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402" y="1922299"/>
            <a:ext cx="1440160" cy="2552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33335" y="2075095"/>
            <a:ext cx="3272067" cy="2246769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400" i="1" dirty="0" smtClean="0">
                <a:latin typeface="Bradley Hand ITC" panose="03070402050302030203" pitchFamily="66" charset="0"/>
              </a:rPr>
              <a:t>“For </a:t>
            </a:r>
            <a:r>
              <a:rPr lang="en-GB" sz="2400" i="1" dirty="0">
                <a:latin typeface="Bradley Hand ITC" panose="03070402050302030203" pitchFamily="66" charset="0"/>
              </a:rPr>
              <a:t>God so loved the world</a:t>
            </a:r>
            <a:r>
              <a:rPr lang="en-GB" sz="2400" i="1" dirty="0" smtClean="0">
                <a:latin typeface="Bradley Hand ITC" panose="03070402050302030203" pitchFamily="66" charset="0"/>
              </a:rPr>
              <a:t>, </a:t>
            </a:r>
            <a:r>
              <a:rPr lang="en-GB" sz="2400" i="1" dirty="0">
                <a:latin typeface="Bradley Hand ITC" panose="03070402050302030203" pitchFamily="66" charset="0"/>
              </a:rPr>
              <a:t>that he gave his only Son, that whoever believes in him </a:t>
            </a:r>
            <a:r>
              <a:rPr lang="en-GB" sz="2400" i="1" dirty="0" smtClean="0">
                <a:latin typeface="Bradley Hand ITC" panose="03070402050302030203" pitchFamily="66" charset="0"/>
              </a:rPr>
              <a:t>will have eternal </a:t>
            </a:r>
            <a:r>
              <a:rPr lang="en-GB" sz="2400" i="1" dirty="0">
                <a:latin typeface="Bradley Hand ITC" panose="03070402050302030203" pitchFamily="66" charset="0"/>
              </a:rPr>
              <a:t>life</a:t>
            </a:r>
            <a:r>
              <a:rPr lang="en-GB" sz="2400" i="1" dirty="0" smtClean="0">
                <a:latin typeface="Bradley Hand ITC" panose="03070402050302030203" pitchFamily="66" charset="0"/>
              </a:rPr>
              <a:t>.” </a:t>
            </a:r>
          </a:p>
          <a:p>
            <a:pPr algn="ctr"/>
            <a:r>
              <a:rPr lang="en-GB" sz="2000" dirty="0" smtClean="0">
                <a:latin typeface="Bradley Hand ITC" panose="03070402050302030203" pitchFamily="66" charset="0"/>
              </a:rPr>
              <a:t>John 3:16 </a:t>
            </a:r>
            <a:endParaRPr lang="en-GB" sz="2000" dirty="0">
              <a:latin typeface="Bradley Hand ITC" panose="03070402050302030203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2014" y="620688"/>
            <a:ext cx="8676456" cy="1200329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What would a Christian believe about Jesus based on this quote?</a:t>
            </a:r>
          </a:p>
          <a:p>
            <a:r>
              <a:rPr lang="en-GB" dirty="0" smtClean="0">
                <a:solidFill>
                  <a:srgbClr val="7030A0"/>
                </a:solidFill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.............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07244" y="2044318"/>
            <a:ext cx="4129252" cy="2308324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Why might some people not believe or agree with this quote? ………………….</a:t>
            </a:r>
          </a:p>
          <a:p>
            <a:r>
              <a:rPr lang="en-GB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 </a:t>
            </a:r>
            <a:endParaRPr lang="en-GB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2014" y="4626622"/>
            <a:ext cx="8872474" cy="2031325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Justify your own opinion about Jesus based on this quote. …………………………………………</a:t>
            </a:r>
          </a:p>
          <a:p>
            <a:r>
              <a:rPr lang="en-GB" dirty="0" smtClean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</a:r>
            <a:endParaRPr lang="en-GB" dirty="0">
              <a:ln w="12700">
                <a:solidFill>
                  <a:schemeClr val="tx1"/>
                </a:solidFill>
              </a:ln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14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28097"/>
            <a:ext cx="8229600" cy="1143000"/>
          </a:xfrm>
        </p:spPr>
        <p:txBody>
          <a:bodyPr/>
          <a:lstStyle/>
          <a:p>
            <a:r>
              <a:rPr lang="en-GB" dirty="0" smtClean="0">
                <a:latin typeface="Comic Sans MS" panose="030F0702030302020204" pitchFamily="66" charset="0"/>
              </a:rPr>
              <a:t>Learning Objectives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3511" y="980728"/>
            <a:ext cx="8229600" cy="3340967"/>
          </a:xfrm>
          <a:solidFill>
            <a:srgbClr val="FFFF00"/>
          </a:solidFill>
        </p:spPr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To understand that </a:t>
            </a:r>
            <a:r>
              <a:rPr lang="en-GB" dirty="0" smtClean="0">
                <a:latin typeface="Comic Sans MS" panose="030F0702030302020204" pitchFamily="66" charset="0"/>
              </a:rPr>
              <a:t>people have different </a:t>
            </a:r>
            <a:r>
              <a:rPr lang="en-GB" dirty="0">
                <a:latin typeface="Comic Sans MS" panose="030F0702030302020204" pitchFamily="66" charset="0"/>
              </a:rPr>
              <a:t>opinions about Jesus</a:t>
            </a:r>
            <a:r>
              <a:rPr lang="en-GB" dirty="0" smtClean="0">
                <a:latin typeface="Comic Sans MS" panose="030F0702030302020204" pitchFamily="66" charset="0"/>
              </a:rPr>
              <a:t>.</a:t>
            </a:r>
          </a:p>
          <a:p>
            <a:r>
              <a:rPr lang="en-GB" dirty="0">
                <a:latin typeface="Comic Sans MS" panose="030F0702030302020204" pitchFamily="66" charset="0"/>
              </a:rPr>
              <a:t>To be able to explain a Christian opinion about the importance of Jesus</a:t>
            </a:r>
            <a:r>
              <a:rPr lang="en-GB" dirty="0" smtClean="0">
                <a:latin typeface="Comic Sans MS" panose="030F0702030302020204" pitchFamily="66" charset="0"/>
              </a:rPr>
              <a:t>.</a:t>
            </a:r>
          </a:p>
          <a:p>
            <a:r>
              <a:rPr lang="en-GB" dirty="0">
                <a:latin typeface="Comic Sans MS" panose="030F0702030302020204" pitchFamily="66" charset="0"/>
              </a:rPr>
              <a:t>Justify your own opinion about who Jesus is and his importance </a:t>
            </a:r>
            <a:r>
              <a:rPr lang="en-GB" dirty="0" smtClean="0">
                <a:latin typeface="Comic Sans MS" panose="030F0702030302020204" pitchFamily="66" charset="0"/>
              </a:rPr>
              <a:t>today.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67544" y="4509120"/>
            <a:ext cx="7632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Comic Sans MS" panose="030F0702030302020204" pitchFamily="66" charset="0"/>
              </a:rPr>
              <a:t>Literacy Objective: Extended writing</a:t>
            </a:r>
            <a:endParaRPr lang="en-GB" sz="2800" dirty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5380672"/>
            <a:ext cx="9144000" cy="147732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u="sng" dirty="0" smtClean="0"/>
              <a:t>Key Words: </a:t>
            </a:r>
          </a:p>
          <a:p>
            <a:r>
              <a:rPr lang="en-GB" b="1" i="1" dirty="0" smtClean="0"/>
              <a:t>Blaspheming: </a:t>
            </a:r>
            <a:r>
              <a:rPr lang="en-GB" dirty="0" smtClean="0"/>
              <a:t>speak in a way that is unholy about God or sacred things.</a:t>
            </a:r>
          </a:p>
          <a:p>
            <a:r>
              <a:rPr lang="en-GB" b="1" i="1" dirty="0" smtClean="0"/>
              <a:t>Pharisee: </a:t>
            </a:r>
            <a:r>
              <a:rPr lang="en-GB" dirty="0" smtClean="0"/>
              <a:t>a member of an ancient Jewish sect who strictly keeps the law; a self-righteous 	person.</a:t>
            </a:r>
          </a:p>
          <a:p>
            <a:r>
              <a:rPr lang="en-GB" b="1" i="1" dirty="0" smtClean="0"/>
              <a:t>Characteristic</a:t>
            </a:r>
            <a:r>
              <a:rPr lang="en-GB" dirty="0" smtClean="0"/>
              <a:t>: a </a:t>
            </a:r>
            <a:r>
              <a:rPr lang="en-GB" dirty="0"/>
              <a:t>feature or quality </a:t>
            </a:r>
            <a:r>
              <a:rPr lang="en-GB" dirty="0" smtClean="0"/>
              <a:t>belonging </a:t>
            </a:r>
            <a:r>
              <a:rPr lang="en-GB" dirty="0"/>
              <a:t>to a </a:t>
            </a:r>
            <a:r>
              <a:rPr lang="en-GB" dirty="0" smtClean="0"/>
              <a:t>person and </a:t>
            </a:r>
            <a:r>
              <a:rPr lang="en-GB" dirty="0"/>
              <a:t>serving to identify them</a:t>
            </a:r>
            <a:r>
              <a:rPr lang="en-GB" dirty="0" smtClean="0"/>
              <a:t>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8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06090"/>
          </a:xfrm>
        </p:spPr>
        <p:txBody>
          <a:bodyPr>
            <a:normAutofit/>
          </a:bodyPr>
          <a:lstStyle/>
          <a:p>
            <a:r>
              <a:rPr lang="en-GB" sz="3600" u="sng" dirty="0" smtClean="0">
                <a:latin typeface="Comic Sans MS" panose="030F0702030302020204" pitchFamily="66" charset="0"/>
              </a:rPr>
              <a:t>Matthew 16:13-18</a:t>
            </a:r>
            <a:endParaRPr lang="en-GB" sz="3600" u="sng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4704"/>
            <a:ext cx="9144000" cy="309634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2400" dirty="0" smtClean="0">
                <a:latin typeface="Comic Sans MS" panose="030F0702030302020204" pitchFamily="66" charset="0"/>
              </a:rPr>
              <a:t>‘Jesus asked </a:t>
            </a:r>
            <a:r>
              <a:rPr lang="en-GB" sz="2400" dirty="0">
                <a:latin typeface="Comic Sans MS" panose="030F0702030302020204" pitchFamily="66" charset="0"/>
              </a:rPr>
              <a:t>his disciples, “Who do people say </a:t>
            </a:r>
            <a:r>
              <a:rPr lang="en-GB" sz="2400" dirty="0" smtClean="0">
                <a:latin typeface="Comic Sans MS" panose="030F0702030302020204" pitchFamily="66" charset="0"/>
              </a:rPr>
              <a:t>I am?” They </a:t>
            </a:r>
            <a:r>
              <a:rPr lang="en-GB" sz="2400" dirty="0">
                <a:latin typeface="Comic Sans MS" panose="030F0702030302020204" pitchFamily="66" charset="0"/>
              </a:rPr>
              <a:t>said, “Some say </a:t>
            </a:r>
            <a:r>
              <a:rPr lang="en-GB" sz="2400" dirty="0" smtClean="0">
                <a:latin typeface="Comic Sans MS" panose="030F0702030302020204" pitchFamily="66" charset="0"/>
              </a:rPr>
              <a:t>a holy man, some say a prophet. The Pharisees say you are a blasphemer and a liar.” </a:t>
            </a:r>
            <a:endParaRPr lang="en-GB" sz="2400" baseline="30000" dirty="0" smtClean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en-GB" sz="2400" baseline="30000" dirty="0" smtClean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GB" sz="2400" dirty="0" smtClean="0">
                <a:latin typeface="Comic Sans MS" panose="030F0702030302020204" pitchFamily="66" charset="0"/>
              </a:rPr>
              <a:t>He </a:t>
            </a:r>
            <a:r>
              <a:rPr lang="en-GB" sz="2400" dirty="0">
                <a:latin typeface="Comic Sans MS" panose="030F0702030302020204" pitchFamily="66" charset="0"/>
              </a:rPr>
              <a:t>said to them, “But who do you say that I am?” </a:t>
            </a:r>
            <a:r>
              <a:rPr lang="en-GB" sz="2400" dirty="0" smtClean="0">
                <a:latin typeface="Comic Sans MS" panose="030F0702030302020204" pitchFamily="66" charset="0"/>
              </a:rPr>
              <a:t>Simon </a:t>
            </a:r>
            <a:r>
              <a:rPr lang="en-GB" sz="2400" dirty="0">
                <a:latin typeface="Comic Sans MS" panose="030F0702030302020204" pitchFamily="66" charset="0"/>
              </a:rPr>
              <a:t>Peter replied, “You are the Christ, the Son of the living God.” </a:t>
            </a:r>
            <a:r>
              <a:rPr lang="en-GB" sz="2400" dirty="0" smtClean="0">
                <a:latin typeface="Comic Sans MS" panose="030F0702030302020204" pitchFamily="66" charset="0"/>
              </a:rPr>
              <a:t>And </a:t>
            </a:r>
            <a:r>
              <a:rPr lang="en-GB" sz="2400" dirty="0">
                <a:latin typeface="Comic Sans MS" panose="030F0702030302020204" pitchFamily="66" charset="0"/>
              </a:rPr>
              <a:t>Jesus answered him, “Blessed are you, </a:t>
            </a:r>
            <a:r>
              <a:rPr lang="en-GB" sz="2400" dirty="0" smtClean="0">
                <a:latin typeface="Comic Sans MS" panose="030F0702030302020204" pitchFamily="66" charset="0"/>
              </a:rPr>
              <a:t>Simon. This has been revealed to you by my </a:t>
            </a:r>
            <a:r>
              <a:rPr lang="en-GB" sz="2400" dirty="0">
                <a:latin typeface="Comic Sans MS" panose="030F0702030302020204" pitchFamily="66" charset="0"/>
              </a:rPr>
              <a:t>Father who is in heaven</a:t>
            </a:r>
            <a:r>
              <a:rPr lang="en-GB" sz="2400" dirty="0" smtClean="0">
                <a:latin typeface="Comic Sans MS" panose="030F0702030302020204" pitchFamily="66" charset="0"/>
              </a:rPr>
              <a:t>.”</a:t>
            </a:r>
            <a:endParaRPr lang="en-GB" sz="2400" dirty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861048"/>
            <a:ext cx="2915816" cy="1015663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What different opinions are shown about Jesus? </a:t>
            </a:r>
            <a:endParaRPr lang="en-GB" sz="20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59832" y="3861047"/>
            <a:ext cx="2915816" cy="1015663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Why did people find it difficult to believe one thing about Jesus?</a:t>
            </a:r>
            <a:endParaRPr lang="en-GB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84168" y="3861048"/>
            <a:ext cx="3059832" cy="1015663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Can people be convinced about who Jesus is by reading the bible? </a:t>
            </a:r>
            <a:endParaRPr lang="en-GB" sz="2000" dirty="0">
              <a:ln w="19050">
                <a:solidFill>
                  <a:schemeClr val="tx1"/>
                </a:solidFill>
              </a:ln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5-Point Star 4"/>
          <p:cNvSpPr/>
          <p:nvPr/>
        </p:nvSpPr>
        <p:spPr>
          <a:xfrm>
            <a:off x="112990" y="4898777"/>
            <a:ext cx="648072" cy="72008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777837" y="5157192"/>
            <a:ext cx="8137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What would a Christian think about this bible passage? </a:t>
            </a:r>
            <a:endParaRPr lang="en-GB" sz="2400" dirty="0">
              <a:ln w="19050">
                <a:solidFill>
                  <a:schemeClr val="tx1"/>
                </a:solidFill>
              </a:ln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10" y="6328416"/>
            <a:ext cx="9143089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GB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LO1: To </a:t>
            </a:r>
            <a:r>
              <a:rPr lang="en-GB" dirty="0">
                <a:solidFill>
                  <a:prstClr val="black"/>
                </a:solidFill>
                <a:latin typeface="Comic Sans MS" panose="030F0702030302020204" pitchFamily="66" charset="0"/>
              </a:rPr>
              <a:t>understand that people have different opinions about Jesus</a:t>
            </a:r>
            <a:r>
              <a:rPr lang="en-GB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  <a:endParaRPr lang="en-GB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35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animBg="1"/>
      <p:bldP spid="6" grpId="0" animBg="1"/>
      <p:bldP spid="7" grpId="0" animBg="1"/>
      <p:bldP spid="5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Who is Jesus Street Interview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H="1" flipV="1">
            <a:off x="-1" y="-1"/>
            <a:ext cx="9144000" cy="609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531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9487672"/>
              </p:ext>
            </p:extLst>
          </p:nvPr>
        </p:nvGraphicFramePr>
        <p:xfrm>
          <a:off x="0" y="1"/>
          <a:ext cx="9144000" cy="68579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0"/>
                <a:gridCol w="3048000"/>
                <a:gridCol w="3048000"/>
              </a:tblGrid>
              <a:tr h="671300">
                <a:tc>
                  <a:txBody>
                    <a:bodyPr/>
                    <a:lstStyle/>
                    <a:p>
                      <a:pPr algn="ctr"/>
                      <a:r>
                        <a:rPr lang="en-GB" u="sng" dirty="0" smtClean="0">
                          <a:latin typeface="Comic Sans MS" panose="030F0702030302020204" pitchFamily="66" charset="0"/>
                        </a:rPr>
                        <a:t>Clip</a:t>
                      </a:r>
                      <a:r>
                        <a:rPr lang="en-GB" u="sng" baseline="0" dirty="0" smtClean="0">
                          <a:latin typeface="Comic Sans MS" panose="030F0702030302020204" pitchFamily="66" charset="0"/>
                        </a:rPr>
                        <a:t> 1 </a:t>
                      </a:r>
                    </a:p>
                    <a:p>
                      <a:pPr algn="ctr"/>
                      <a:endParaRPr lang="en-GB" u="sng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u="sng" dirty="0" smtClean="0">
                          <a:latin typeface="Comic Sans MS" panose="030F0702030302020204" pitchFamily="66" charset="0"/>
                        </a:rPr>
                        <a:t>Clip 2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u="sng" dirty="0" smtClean="0">
                          <a:latin typeface="Comic Sans MS" panose="030F0702030302020204" pitchFamily="66" charset="0"/>
                        </a:rPr>
                        <a:t>Clip 3</a:t>
                      </a:r>
                    </a:p>
                  </a:txBody>
                  <a:tcPr/>
                </a:tc>
              </a:tr>
              <a:tr h="28631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solidFill>
                            <a:srgbClr val="7030A0"/>
                          </a:solidFill>
                          <a:latin typeface="Comic Sans MS" panose="030F0702030302020204" pitchFamily="66" charset="0"/>
                        </a:rPr>
                        <a:t>Describe</a:t>
                      </a:r>
                      <a:r>
                        <a:rPr lang="en-GB" sz="1600" baseline="0" dirty="0" smtClean="0">
                          <a:solidFill>
                            <a:srgbClr val="7030A0"/>
                          </a:solidFill>
                          <a:latin typeface="Comic Sans MS" panose="030F0702030302020204" pitchFamily="66" charset="0"/>
                        </a:rPr>
                        <a:t> how you imagine Jesus.</a:t>
                      </a:r>
                      <a:endParaRPr lang="en-GB" sz="1600" dirty="0" smtClean="0">
                        <a:solidFill>
                          <a:srgbClr val="7030A0"/>
                        </a:solidFill>
                        <a:latin typeface="Comic Sans MS" panose="030F0702030302020204" pitchFamily="66" charset="0"/>
                      </a:endParaRPr>
                    </a:p>
                    <a:p>
                      <a:endParaRPr lang="en-GB" sz="1600" dirty="0">
                        <a:solidFill>
                          <a:srgbClr val="7030A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What Christian views are given in the clip? Why is this a Christian opinion?</a:t>
                      </a:r>
                      <a:endParaRPr lang="en-GB" sz="1400" dirty="0">
                        <a:solidFill>
                          <a:srgbClr val="00206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GB" sz="1600" baseline="0" dirty="0" smtClean="0">
                          <a:ln w="12700">
                            <a:solidFill>
                              <a:schemeClr val="tx1"/>
                            </a:solidFill>
                          </a:ln>
                          <a:solidFill>
                            <a:srgbClr val="FFFF00"/>
                          </a:solidFill>
                          <a:latin typeface="Comic Sans MS" panose="030F0702030302020204" pitchFamily="66" charset="0"/>
                        </a:rPr>
                        <a:t>Why do some people think Jesus is important today?</a:t>
                      </a:r>
                      <a:r>
                        <a:rPr lang="en-GB" sz="1800" baseline="0" dirty="0" smtClean="0">
                          <a:ln w="12700">
                            <a:solidFill>
                              <a:schemeClr val="tx1"/>
                            </a:solidFill>
                          </a:ln>
                          <a:solidFill>
                            <a:srgbClr val="FFFF00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2000" dirty="0" smtClean="0">
                          <a:ln w="19050">
                            <a:solidFill>
                              <a:schemeClr val="tx1"/>
                            </a:solidFill>
                          </a:ln>
                          <a:solidFill>
                            <a:srgbClr val="FFFF00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GB" sz="2000" baseline="0" dirty="0" smtClean="0">
                          <a:ln w="19050">
                            <a:solidFill>
                              <a:schemeClr val="tx1"/>
                            </a:solidFill>
                          </a:ln>
                          <a:solidFill>
                            <a:srgbClr val="FFFF00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GB" sz="2000" baseline="0" dirty="0" smtClean="0">
                        <a:ln w="19050">
                          <a:solidFill>
                            <a:schemeClr val="tx1"/>
                          </a:solidFill>
                        </a:ln>
                        <a:solidFill>
                          <a:srgbClr val="FFFF00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GB" sz="2000" baseline="0" dirty="0" smtClean="0">
                        <a:ln w="19050">
                          <a:solidFill>
                            <a:schemeClr val="tx1"/>
                          </a:solidFill>
                        </a:ln>
                        <a:solidFill>
                          <a:srgbClr val="FFFF00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GB" sz="2000" baseline="0" dirty="0" smtClean="0">
                        <a:ln w="19050">
                          <a:solidFill>
                            <a:schemeClr val="tx1"/>
                          </a:solidFill>
                        </a:ln>
                        <a:solidFill>
                          <a:srgbClr val="FFFF00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GB" sz="2000" baseline="0" dirty="0" smtClean="0">
                        <a:ln w="19050">
                          <a:solidFill>
                            <a:schemeClr val="tx1"/>
                          </a:solidFill>
                        </a:ln>
                        <a:solidFill>
                          <a:srgbClr val="FFFF00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GB" sz="2000" baseline="0" dirty="0" smtClean="0">
                        <a:ln w="19050">
                          <a:solidFill>
                            <a:schemeClr val="tx1"/>
                          </a:solidFill>
                        </a:ln>
                        <a:solidFill>
                          <a:srgbClr val="FFFF00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GB" sz="2000" baseline="0" dirty="0" smtClean="0">
                        <a:ln w="19050">
                          <a:solidFill>
                            <a:schemeClr val="tx1"/>
                          </a:solidFill>
                        </a:ln>
                        <a:solidFill>
                          <a:srgbClr val="FFFF00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2000" baseline="0" dirty="0" smtClean="0">
                        <a:ln w="19050">
                          <a:solidFill>
                            <a:schemeClr val="tx1"/>
                          </a:solidFill>
                        </a:ln>
                        <a:solidFill>
                          <a:srgbClr val="FFFF00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600" baseline="0" dirty="0" smtClean="0">
                          <a:ln w="19050">
                            <a:solidFill>
                              <a:schemeClr val="tx1"/>
                            </a:solidFill>
                          </a:ln>
                          <a:solidFill>
                            <a:srgbClr val="FFFF00"/>
                          </a:solidFill>
                          <a:latin typeface="Comic Sans MS" panose="030F0702030302020204" pitchFamily="66" charset="0"/>
                        </a:rPr>
                        <a:t>Why do some people think Jesus is not important today?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2000" baseline="0" dirty="0" smtClean="0">
                          <a:ln w="19050">
                            <a:solidFill>
                              <a:schemeClr val="tx1"/>
                            </a:solidFill>
                          </a:ln>
                          <a:solidFill>
                            <a:srgbClr val="FFFF00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</a:p>
                  </a:txBody>
                  <a:tcPr/>
                </a:tc>
              </a:tr>
              <a:tr h="3323550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7030A0"/>
                          </a:solidFill>
                          <a:latin typeface="Comic Sans MS" panose="030F0702030302020204" pitchFamily="66" charset="0"/>
                        </a:rPr>
                        <a:t>Which opinion do you agree with most? Explain why.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What non-Christian views are given in the clip? Why is this a non-Christian opinion?</a:t>
                      </a:r>
                      <a:endParaRPr lang="en-GB" sz="1400" dirty="0">
                        <a:solidFill>
                          <a:srgbClr val="00206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LO1: To </a:t>
            </a:r>
            <a:r>
              <a:rPr lang="en-GB" dirty="0"/>
              <a:t>understand that people have different opinions about Jesus.</a:t>
            </a:r>
          </a:p>
          <a:p>
            <a:r>
              <a:rPr lang="en-GB" dirty="0" smtClean="0"/>
              <a:t>LO2: To </a:t>
            </a:r>
            <a:r>
              <a:rPr lang="en-GB" dirty="0"/>
              <a:t>be able to explain a Christian opinion about the importance of Jesus.</a:t>
            </a:r>
          </a:p>
        </p:txBody>
      </p:sp>
    </p:spTree>
    <p:extLst>
      <p:ext uri="{BB962C8B-B14F-4D97-AF65-F5344CB8AC3E}">
        <p14:creationId xmlns:p14="http://schemas.microsoft.com/office/powerpoint/2010/main" val="6011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2008"/>
            <a:ext cx="9144000" cy="836712"/>
          </a:xfrm>
        </p:spPr>
        <p:txBody>
          <a:bodyPr>
            <a:noAutofit/>
          </a:bodyPr>
          <a:lstStyle/>
          <a:p>
            <a:r>
              <a:rPr lang="en-GB" sz="2400" u="sng" dirty="0" smtClean="0">
                <a:ln w="19050">
                  <a:noFill/>
                </a:ln>
                <a:latin typeface="Comic Sans MS" panose="030F0702030302020204" pitchFamily="66" charset="0"/>
              </a:rPr>
              <a:t>Do</a:t>
            </a:r>
            <a:r>
              <a:rPr lang="en-GB" sz="2400" u="sng" baseline="0" dirty="0" smtClean="0">
                <a:ln w="19050">
                  <a:noFill/>
                </a:ln>
                <a:latin typeface="Comic Sans MS" panose="030F0702030302020204" pitchFamily="66" charset="0"/>
              </a:rPr>
              <a:t> you think Jesus is still important today? </a:t>
            </a:r>
            <a:r>
              <a:rPr lang="en-GB" sz="2400" u="sng" dirty="0" smtClean="0">
                <a:ln w="19050">
                  <a:noFill/>
                </a:ln>
                <a:latin typeface="Comic Sans MS" panose="030F0702030302020204" pitchFamily="66" charset="0"/>
              </a:rPr>
              <a:t>Explain why you think this</a:t>
            </a:r>
            <a:r>
              <a:rPr lang="en-GB" sz="2000" u="sng" dirty="0" smtClean="0">
                <a:ln w="19050">
                  <a:noFill/>
                </a:ln>
                <a:latin typeface="Comic Sans MS" panose="030F0702030302020204" pitchFamily="66" charset="0"/>
              </a:rPr>
              <a:t>.</a:t>
            </a:r>
            <a:endParaRPr lang="en-GB" sz="2000" u="sng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-26785" y="898075"/>
            <a:ext cx="6776832" cy="4032447"/>
          </a:xfrm>
          <a:solidFill>
            <a:srgbClr val="98C65A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u="sng" dirty="0" smtClean="0">
                <a:latin typeface="Comic Sans MS" panose="030F0702030302020204" pitchFamily="66" charset="0"/>
              </a:rPr>
              <a:t>Sentence Starters:</a:t>
            </a:r>
            <a:endParaRPr lang="en-GB" sz="2400" u="sng" dirty="0" smtClean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GB" sz="1800" i="1" dirty="0" smtClean="0">
                <a:latin typeface="Comic Sans MS" panose="030F0702030302020204" pitchFamily="66" charset="0"/>
              </a:rPr>
              <a:t>Give two reasons for your opinion:</a:t>
            </a:r>
          </a:p>
          <a:p>
            <a:pPr marL="0" indent="0" algn="ctr">
              <a:buNone/>
            </a:pPr>
            <a:r>
              <a:rPr lang="en-GB" sz="1800" i="1" dirty="0" smtClean="0">
                <a:latin typeface="Comic Sans MS" panose="030F0702030302020204" pitchFamily="66" charset="0"/>
              </a:rPr>
              <a:t> </a:t>
            </a:r>
          </a:p>
          <a:p>
            <a:r>
              <a:rPr lang="en-GB" sz="2400" dirty="0" smtClean="0">
                <a:latin typeface="Comic Sans MS" panose="030F0702030302020204" pitchFamily="66" charset="0"/>
              </a:rPr>
              <a:t>I think that Jesus is/is not important today because…</a:t>
            </a:r>
          </a:p>
          <a:p>
            <a:r>
              <a:rPr lang="en-GB" sz="2400" dirty="0" smtClean="0">
                <a:latin typeface="Comic Sans MS" panose="030F0702030302020204" pitchFamily="66" charset="0"/>
              </a:rPr>
              <a:t>For example…</a:t>
            </a:r>
          </a:p>
          <a:p>
            <a:r>
              <a:rPr lang="en-GB" sz="2400" dirty="0" smtClean="0">
                <a:latin typeface="Comic Sans MS" panose="030F0702030302020204" pitchFamily="66" charset="0"/>
              </a:rPr>
              <a:t>I also think this because…</a:t>
            </a:r>
          </a:p>
          <a:p>
            <a:r>
              <a:rPr lang="en-GB" sz="2400" dirty="0" smtClean="0">
                <a:latin typeface="Comic Sans MS" panose="030F0702030302020204" pitchFamily="66" charset="0"/>
              </a:rPr>
              <a:t>For example…</a:t>
            </a:r>
          </a:p>
          <a:p>
            <a:pPr marL="0" indent="0">
              <a:buNone/>
            </a:pPr>
            <a:r>
              <a:rPr lang="en-GB" sz="2400" dirty="0" smtClean="0">
                <a:latin typeface="Comic Sans MS" panose="030F0702030302020204" pitchFamily="66" charset="0"/>
              </a:rPr>
              <a:t>	</a:t>
            </a:r>
            <a:endParaRPr lang="en-GB" sz="2800" dirty="0" smtClean="0"/>
          </a:p>
          <a:p>
            <a:endParaRPr lang="en-GB" sz="2800" dirty="0" smtClean="0"/>
          </a:p>
          <a:p>
            <a:endParaRPr lang="en-GB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150" y="4499480"/>
            <a:ext cx="5256583" cy="2133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732022" y="908720"/>
            <a:ext cx="2411760" cy="477053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800" u="sng" dirty="0">
                <a:solidFill>
                  <a:prstClr val="black"/>
                </a:solidFill>
                <a:latin typeface="Comic Sans MS" panose="030F0702030302020204" pitchFamily="66" charset="0"/>
              </a:rPr>
              <a:t>Key Words</a:t>
            </a:r>
            <a:r>
              <a:rPr lang="en-GB" sz="20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:</a:t>
            </a:r>
          </a:p>
          <a:p>
            <a:endParaRPr lang="en-GB" sz="200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r>
              <a:rPr lang="en-GB" sz="20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Christian Church</a:t>
            </a:r>
            <a:endParaRPr lang="en-GB" sz="200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r>
              <a:rPr lang="en-GB" sz="2000" dirty="0">
                <a:solidFill>
                  <a:prstClr val="black"/>
                </a:solidFill>
                <a:latin typeface="Comic Sans MS" panose="030F0702030302020204" pitchFamily="66" charset="0"/>
              </a:rPr>
              <a:t>Son of Man</a:t>
            </a:r>
          </a:p>
          <a:p>
            <a:r>
              <a:rPr lang="en-GB" sz="20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Father</a:t>
            </a:r>
            <a:endParaRPr lang="en-GB" sz="200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r>
              <a:rPr lang="en-GB" sz="20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Saviour</a:t>
            </a:r>
            <a:endParaRPr lang="en-GB" sz="200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r>
              <a:rPr lang="en-GB" sz="20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Crucified</a:t>
            </a:r>
            <a:endParaRPr lang="en-GB" sz="200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r>
              <a:rPr lang="en-GB" sz="20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Disciples</a:t>
            </a:r>
          </a:p>
          <a:p>
            <a:r>
              <a:rPr lang="en-GB" sz="20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Pharisees</a:t>
            </a:r>
            <a:endParaRPr lang="en-GB" sz="200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r>
              <a:rPr lang="en-GB" sz="20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Characteristics</a:t>
            </a:r>
          </a:p>
          <a:p>
            <a:endParaRPr lang="en-GB" sz="2400" dirty="0">
              <a:solidFill>
                <a:prstClr val="black"/>
              </a:solidFill>
            </a:endParaRPr>
          </a:p>
          <a:p>
            <a:endParaRPr lang="en-GB" dirty="0">
              <a:solidFill>
                <a:prstClr val="black"/>
              </a:solidFill>
            </a:endParaRPr>
          </a:p>
          <a:p>
            <a:endParaRPr lang="en-GB" dirty="0">
              <a:solidFill>
                <a:prstClr val="black"/>
              </a:solidFill>
            </a:endParaRPr>
          </a:p>
          <a:p>
            <a:endParaRPr lang="en-GB" dirty="0">
              <a:solidFill>
                <a:prstClr val="black"/>
              </a:solidFill>
            </a:endParaRPr>
          </a:p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30433" y="4506123"/>
            <a:ext cx="4013567" cy="1877437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dirty="0" smtClean="0"/>
          </a:p>
          <a:p>
            <a:endParaRPr lang="en-GB" sz="2000" dirty="0">
              <a:latin typeface="Comic Sans MS" panose="030F0702030302020204" pitchFamily="66" charset="0"/>
            </a:endParaRPr>
          </a:p>
          <a:p>
            <a:r>
              <a:rPr lang="en-GB" sz="2000" dirty="0" smtClean="0">
                <a:latin typeface="Comic Sans MS" panose="030F0702030302020204" pitchFamily="66" charset="0"/>
              </a:rPr>
              <a:t>Give one developed reason why someone would disagree with you</a:t>
            </a:r>
            <a:r>
              <a:rPr lang="en-GB" dirty="0" smtClean="0"/>
              <a:t>.</a:t>
            </a:r>
          </a:p>
          <a:p>
            <a:endParaRPr lang="en-GB" dirty="0"/>
          </a:p>
        </p:txBody>
      </p:sp>
      <p:sp>
        <p:nvSpPr>
          <p:cNvPr id="5" name="5-Point Star 4"/>
          <p:cNvSpPr/>
          <p:nvPr/>
        </p:nvSpPr>
        <p:spPr>
          <a:xfrm>
            <a:off x="5265483" y="4601660"/>
            <a:ext cx="432048" cy="45546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0" y="6488668"/>
            <a:ext cx="9143782" cy="43088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200" dirty="0" smtClean="0"/>
              <a:t>LO3: Justify </a:t>
            </a:r>
            <a:r>
              <a:rPr lang="en-GB" sz="2200" dirty="0"/>
              <a:t>your own opinion about who Jesus is and his importance today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5266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28097"/>
            <a:ext cx="8229600" cy="936817"/>
          </a:xfrm>
        </p:spPr>
        <p:txBody>
          <a:bodyPr/>
          <a:lstStyle/>
          <a:p>
            <a:r>
              <a:rPr lang="en-GB" u="sng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Self Assess</a:t>
            </a:r>
            <a:endParaRPr lang="en-GB" u="sng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2862" y="4005064"/>
            <a:ext cx="5508104" cy="285293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 smtClean="0">
                <a:solidFill>
                  <a:srgbClr val="00B050"/>
                </a:solidFill>
              </a:rPr>
              <a:t>WWW:</a:t>
            </a:r>
          </a:p>
          <a:p>
            <a:r>
              <a:rPr lang="en-GB" dirty="0" smtClean="0">
                <a:solidFill>
                  <a:srgbClr val="00B050"/>
                </a:solidFill>
              </a:rPr>
              <a:t>I included…….points to support my opinion. </a:t>
            </a:r>
          </a:p>
          <a:p>
            <a:r>
              <a:rPr lang="en-GB" dirty="0" smtClean="0">
                <a:solidFill>
                  <a:srgbClr val="00B050"/>
                </a:solidFill>
              </a:rPr>
              <a:t>I gave….examples. </a:t>
            </a:r>
          </a:p>
          <a:p>
            <a:r>
              <a:rPr lang="en-GB" dirty="0" smtClean="0">
                <a:solidFill>
                  <a:srgbClr val="00B050"/>
                </a:solidFill>
              </a:rPr>
              <a:t>I included…..key words.</a:t>
            </a:r>
          </a:p>
          <a:p>
            <a:r>
              <a:rPr lang="en-GB" dirty="0" smtClean="0">
                <a:solidFill>
                  <a:srgbClr val="00B050"/>
                </a:solidFill>
              </a:rPr>
              <a:t>I included a Christian opinion. </a:t>
            </a:r>
          </a:p>
          <a:p>
            <a:pPr marL="0" indent="0">
              <a:buNone/>
            </a:pPr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EBI: ………………………………………………………..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2862" y="908720"/>
            <a:ext cx="915686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u="sng" dirty="0" smtClean="0">
                <a:uFill>
                  <a:solidFill>
                    <a:srgbClr val="00B050"/>
                  </a:solidFill>
                </a:uFill>
                <a:latin typeface="Comic Sans MS" panose="030F0702030302020204" pitchFamily="66" charset="0"/>
              </a:rPr>
              <a:t>I think that Jesus is/is not important today because…</a:t>
            </a:r>
            <a:r>
              <a:rPr lang="en-GB" sz="3200" u="sng" dirty="0" smtClean="0">
                <a:solidFill>
                  <a:srgbClr val="00B050"/>
                </a:solidFill>
                <a:uFill>
                  <a:solidFill>
                    <a:srgbClr val="00B050"/>
                  </a:solidFill>
                </a:uFill>
                <a:latin typeface="Comic Sans MS" panose="030F0702030302020204" pitchFamily="66" charset="0"/>
              </a:rPr>
              <a:t>(1)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u="sng" dirty="0" smtClean="0">
                <a:uFill>
                  <a:solidFill>
                    <a:srgbClr val="00B050"/>
                  </a:solidFill>
                </a:uFill>
                <a:latin typeface="Comic Sans MS" panose="030F0702030302020204" pitchFamily="66" charset="0"/>
              </a:rPr>
              <a:t>For example….</a:t>
            </a:r>
            <a:r>
              <a:rPr lang="en-GB" sz="3200" u="sng" dirty="0" smtClean="0">
                <a:solidFill>
                  <a:srgbClr val="00B050"/>
                </a:solidFill>
                <a:uFill>
                  <a:solidFill>
                    <a:srgbClr val="00B050"/>
                  </a:solidFill>
                </a:uFill>
                <a:latin typeface="Comic Sans MS" panose="030F0702030302020204" pitchFamily="66" charset="0"/>
              </a:rPr>
              <a:t>(1)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u="sng" dirty="0" smtClean="0">
                <a:uFill>
                  <a:solidFill>
                    <a:srgbClr val="00B050"/>
                  </a:solidFill>
                </a:uFill>
                <a:latin typeface="Comic Sans MS" panose="030F0702030302020204" pitchFamily="66" charset="0"/>
              </a:rPr>
              <a:t>I also think this because…</a:t>
            </a:r>
            <a:r>
              <a:rPr lang="en-GB" sz="3200" u="sng" dirty="0" smtClean="0">
                <a:solidFill>
                  <a:srgbClr val="00B050"/>
                </a:solidFill>
                <a:uFill>
                  <a:solidFill>
                    <a:srgbClr val="00B050"/>
                  </a:solidFill>
                </a:uFill>
                <a:latin typeface="Comic Sans MS" panose="030F0702030302020204" pitchFamily="66" charset="0"/>
              </a:rPr>
              <a:t>(1)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u="sng" dirty="0" smtClean="0">
                <a:uFill>
                  <a:solidFill>
                    <a:srgbClr val="00B050"/>
                  </a:solidFill>
                </a:uFill>
                <a:latin typeface="Comic Sans MS" panose="030F0702030302020204" pitchFamily="66" charset="0"/>
              </a:rPr>
              <a:t>For example…</a:t>
            </a:r>
            <a:r>
              <a:rPr lang="en-GB" sz="3200" u="sng" dirty="0" smtClean="0">
                <a:solidFill>
                  <a:srgbClr val="00B050"/>
                </a:solidFill>
                <a:uFill>
                  <a:solidFill>
                    <a:srgbClr val="00B050"/>
                  </a:solidFill>
                </a:uFill>
                <a:latin typeface="Comic Sans MS" panose="030F0702030302020204" pitchFamily="66" charset="0"/>
              </a:rPr>
              <a:t>(1)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287" y="2042189"/>
            <a:ext cx="2536825" cy="483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594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584</Words>
  <Application>Microsoft Office PowerPoint</Application>
  <PresentationFormat>On-screen Show (4:3)</PresentationFormat>
  <Paragraphs>87</Paragraphs>
  <Slides>7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What does Jesus mean to Christians today? </vt:lpstr>
      <vt:lpstr>Learning Objectives</vt:lpstr>
      <vt:lpstr>Matthew 16:13-18</vt:lpstr>
      <vt:lpstr>PowerPoint Presentation</vt:lpstr>
      <vt:lpstr>PowerPoint Presentation</vt:lpstr>
      <vt:lpstr>Do you think Jesus is still important today? Explain why you think this.</vt:lpstr>
      <vt:lpstr>Self Assess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Who is Jesus to Christians today?</dc:title>
  <dc:creator>User</dc:creator>
  <cp:lastModifiedBy>Amy Grattadge</cp:lastModifiedBy>
  <cp:revision>30</cp:revision>
  <cp:lastPrinted>2015-02-24T08:49:50Z</cp:lastPrinted>
  <dcterms:created xsi:type="dcterms:W3CDTF">2015-02-19T12:05:43Z</dcterms:created>
  <dcterms:modified xsi:type="dcterms:W3CDTF">2015-02-24T10:04:54Z</dcterms:modified>
</cp:coreProperties>
</file>