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48" d="100"/>
          <a:sy n="48" d="100"/>
        </p:scale>
        <p:origin x="4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C11D7AB-C61A-46C1-A7FB-69A8A6B964BE}" type="datetimeFigureOut">
              <a:rPr lang="en-GB" smtClean="0"/>
              <a:t>08/07/2016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27BB01-4F77-4B2F-AFAC-0BC959DB1DA7}" type="slidenum">
              <a:rPr lang="en-GB" smtClean="0"/>
              <a:t>‹#›</a:t>
            </a:fld>
            <a:endParaRPr lang="en-GB"/>
          </a:p>
        </p:txBody>
      </p:sp>
    </p:spTree>
    <p:extLst>
      <p:ext uri="{BB962C8B-B14F-4D97-AF65-F5344CB8AC3E}">
        <p14:creationId xmlns:p14="http://schemas.microsoft.com/office/powerpoint/2010/main" val="1212542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11D7AB-C61A-46C1-A7FB-69A8A6B964BE}" type="datetimeFigureOut">
              <a:rPr lang="en-GB" smtClean="0"/>
              <a:t>08/07/2016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27BB01-4F77-4B2F-AFAC-0BC959DB1DA7}" type="slidenum">
              <a:rPr lang="en-GB" smtClean="0"/>
              <a:t>‹#›</a:t>
            </a:fld>
            <a:endParaRPr lang="en-GB"/>
          </a:p>
        </p:txBody>
      </p:sp>
    </p:spTree>
    <p:extLst>
      <p:ext uri="{BB962C8B-B14F-4D97-AF65-F5344CB8AC3E}">
        <p14:creationId xmlns:p14="http://schemas.microsoft.com/office/powerpoint/2010/main" val="2386877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11D7AB-C61A-46C1-A7FB-69A8A6B964BE}" type="datetimeFigureOut">
              <a:rPr lang="en-GB" smtClean="0"/>
              <a:t>08/07/2016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27BB01-4F77-4B2F-AFAC-0BC959DB1DA7}" type="slidenum">
              <a:rPr lang="en-GB" smtClean="0"/>
              <a:t>‹#›</a:t>
            </a:fld>
            <a:endParaRPr lang="en-GB"/>
          </a:p>
        </p:txBody>
      </p:sp>
    </p:spTree>
    <p:extLst>
      <p:ext uri="{BB962C8B-B14F-4D97-AF65-F5344CB8AC3E}">
        <p14:creationId xmlns:p14="http://schemas.microsoft.com/office/powerpoint/2010/main" val="3861621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11D7AB-C61A-46C1-A7FB-69A8A6B964BE}" type="datetimeFigureOut">
              <a:rPr lang="en-GB" smtClean="0"/>
              <a:t>08/07/2016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27BB01-4F77-4B2F-AFAC-0BC959DB1DA7}" type="slidenum">
              <a:rPr lang="en-GB" smtClean="0"/>
              <a:t>‹#›</a:t>
            </a:fld>
            <a:endParaRPr lang="en-GB"/>
          </a:p>
        </p:txBody>
      </p:sp>
    </p:spTree>
    <p:extLst>
      <p:ext uri="{BB962C8B-B14F-4D97-AF65-F5344CB8AC3E}">
        <p14:creationId xmlns:p14="http://schemas.microsoft.com/office/powerpoint/2010/main" val="38070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1D7AB-C61A-46C1-A7FB-69A8A6B964BE}" type="datetimeFigureOut">
              <a:rPr lang="en-GB" smtClean="0"/>
              <a:t>08/07/2016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27BB01-4F77-4B2F-AFAC-0BC959DB1DA7}" type="slidenum">
              <a:rPr lang="en-GB" smtClean="0"/>
              <a:t>‹#›</a:t>
            </a:fld>
            <a:endParaRPr lang="en-GB"/>
          </a:p>
        </p:txBody>
      </p:sp>
    </p:spTree>
    <p:extLst>
      <p:ext uri="{BB962C8B-B14F-4D97-AF65-F5344CB8AC3E}">
        <p14:creationId xmlns:p14="http://schemas.microsoft.com/office/powerpoint/2010/main" val="2250374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C11D7AB-C61A-46C1-A7FB-69A8A6B964BE}" type="datetimeFigureOut">
              <a:rPr lang="en-GB" smtClean="0"/>
              <a:t>08/07/2016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27BB01-4F77-4B2F-AFAC-0BC959DB1DA7}" type="slidenum">
              <a:rPr lang="en-GB" smtClean="0"/>
              <a:t>‹#›</a:t>
            </a:fld>
            <a:endParaRPr lang="en-GB"/>
          </a:p>
        </p:txBody>
      </p:sp>
    </p:spTree>
    <p:extLst>
      <p:ext uri="{BB962C8B-B14F-4D97-AF65-F5344CB8AC3E}">
        <p14:creationId xmlns:p14="http://schemas.microsoft.com/office/powerpoint/2010/main" val="2070447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C11D7AB-C61A-46C1-A7FB-69A8A6B964BE}" type="datetimeFigureOut">
              <a:rPr lang="en-GB" smtClean="0"/>
              <a:t>08/07/2016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27BB01-4F77-4B2F-AFAC-0BC959DB1DA7}" type="slidenum">
              <a:rPr lang="en-GB" smtClean="0"/>
              <a:t>‹#›</a:t>
            </a:fld>
            <a:endParaRPr lang="en-GB"/>
          </a:p>
        </p:txBody>
      </p:sp>
    </p:spTree>
    <p:extLst>
      <p:ext uri="{BB962C8B-B14F-4D97-AF65-F5344CB8AC3E}">
        <p14:creationId xmlns:p14="http://schemas.microsoft.com/office/powerpoint/2010/main" val="424432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C11D7AB-C61A-46C1-A7FB-69A8A6B964BE}" type="datetimeFigureOut">
              <a:rPr lang="en-GB" smtClean="0"/>
              <a:t>08/07/2016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27BB01-4F77-4B2F-AFAC-0BC959DB1DA7}" type="slidenum">
              <a:rPr lang="en-GB" smtClean="0"/>
              <a:t>‹#›</a:t>
            </a:fld>
            <a:endParaRPr lang="en-GB"/>
          </a:p>
        </p:txBody>
      </p:sp>
    </p:spTree>
    <p:extLst>
      <p:ext uri="{BB962C8B-B14F-4D97-AF65-F5344CB8AC3E}">
        <p14:creationId xmlns:p14="http://schemas.microsoft.com/office/powerpoint/2010/main" val="1448572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1D7AB-C61A-46C1-A7FB-69A8A6B964BE}" type="datetimeFigureOut">
              <a:rPr lang="en-GB" smtClean="0"/>
              <a:t>08/07/2016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27BB01-4F77-4B2F-AFAC-0BC959DB1DA7}" type="slidenum">
              <a:rPr lang="en-GB" smtClean="0"/>
              <a:t>‹#›</a:t>
            </a:fld>
            <a:endParaRPr lang="en-GB"/>
          </a:p>
        </p:txBody>
      </p:sp>
    </p:spTree>
    <p:extLst>
      <p:ext uri="{BB962C8B-B14F-4D97-AF65-F5344CB8AC3E}">
        <p14:creationId xmlns:p14="http://schemas.microsoft.com/office/powerpoint/2010/main" val="851026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1D7AB-C61A-46C1-A7FB-69A8A6B964BE}" type="datetimeFigureOut">
              <a:rPr lang="en-GB" smtClean="0"/>
              <a:t>08/07/2016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27BB01-4F77-4B2F-AFAC-0BC959DB1DA7}" type="slidenum">
              <a:rPr lang="en-GB" smtClean="0"/>
              <a:t>‹#›</a:t>
            </a:fld>
            <a:endParaRPr lang="en-GB"/>
          </a:p>
        </p:txBody>
      </p:sp>
    </p:spTree>
    <p:extLst>
      <p:ext uri="{BB962C8B-B14F-4D97-AF65-F5344CB8AC3E}">
        <p14:creationId xmlns:p14="http://schemas.microsoft.com/office/powerpoint/2010/main" val="598528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1D7AB-C61A-46C1-A7FB-69A8A6B964BE}" type="datetimeFigureOut">
              <a:rPr lang="en-GB" smtClean="0"/>
              <a:t>08/07/2016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27BB01-4F77-4B2F-AFAC-0BC959DB1DA7}" type="slidenum">
              <a:rPr lang="en-GB" smtClean="0"/>
              <a:t>‹#›</a:t>
            </a:fld>
            <a:endParaRPr lang="en-GB"/>
          </a:p>
        </p:txBody>
      </p:sp>
    </p:spTree>
    <p:extLst>
      <p:ext uri="{BB962C8B-B14F-4D97-AF65-F5344CB8AC3E}">
        <p14:creationId xmlns:p14="http://schemas.microsoft.com/office/powerpoint/2010/main" val="3873278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11D7AB-C61A-46C1-A7FB-69A8A6B964BE}" type="datetimeFigureOut">
              <a:rPr lang="en-GB" smtClean="0"/>
              <a:t>08/07/2016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7BB01-4F77-4B2F-AFAC-0BC959DB1DA7}" type="slidenum">
              <a:rPr lang="en-GB" smtClean="0"/>
              <a:t>‹#›</a:t>
            </a:fld>
            <a:endParaRPr lang="en-GB"/>
          </a:p>
        </p:txBody>
      </p:sp>
    </p:spTree>
    <p:extLst>
      <p:ext uri="{BB962C8B-B14F-4D97-AF65-F5344CB8AC3E}">
        <p14:creationId xmlns:p14="http://schemas.microsoft.com/office/powerpoint/2010/main" val="513664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Unit </a:t>
            </a:r>
            <a:r>
              <a:rPr lang="en-GB" dirty="0" smtClean="0"/>
              <a:t>1.2 Good and Evil</a:t>
            </a:r>
            <a:endParaRPr lang="en-GB" dirty="0"/>
          </a:p>
        </p:txBody>
      </p:sp>
      <p:sp>
        <p:nvSpPr>
          <p:cNvPr id="3" name="Subtitle 2"/>
          <p:cNvSpPr>
            <a:spLocks noGrp="1"/>
          </p:cNvSpPr>
          <p:nvPr>
            <p:ph type="subTitle" idx="1"/>
          </p:nvPr>
        </p:nvSpPr>
        <p:spPr/>
        <p:txBody>
          <a:bodyPr>
            <a:normAutofit/>
          </a:bodyPr>
          <a:lstStyle/>
          <a:p>
            <a:r>
              <a:rPr lang="en-GB" sz="4400" dirty="0" smtClean="0"/>
              <a:t>Keywords</a:t>
            </a:r>
            <a:endParaRPr lang="en-GB" sz="4400" dirty="0"/>
          </a:p>
        </p:txBody>
      </p:sp>
    </p:spTree>
    <p:extLst>
      <p:ext uri="{BB962C8B-B14F-4D97-AF65-F5344CB8AC3E}">
        <p14:creationId xmlns:p14="http://schemas.microsoft.com/office/powerpoint/2010/main" val="3753211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5861"/>
            <a:ext cx="10515600" cy="5501102"/>
          </a:xfrm>
        </p:spPr>
        <p:txBody>
          <a:bodyPr/>
          <a:lstStyle/>
          <a:p>
            <a:pPr marL="0" fontAlgn="t">
              <a:lnSpc>
                <a:spcPct val="107000"/>
              </a:lnSpc>
              <a:spcBef>
                <a:spcPts val="0"/>
              </a:spcBef>
            </a:pPr>
            <a:r>
              <a:rPr lang="en-GB" sz="4400"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Conscience</a:t>
            </a:r>
            <a:endParaRPr lang="en-GB" sz="6000" dirty="0">
              <a:latin typeface="Arial" panose="020B0604020202020204" pitchFamily="34" charset="0"/>
            </a:endParaRPr>
          </a:p>
          <a:p>
            <a:pPr marL="0" fontAlgn="t">
              <a:lnSpc>
                <a:spcPct val="107000"/>
              </a:lnSpc>
              <a:spcBef>
                <a:spcPts val="0"/>
              </a:spcBef>
            </a:pPr>
            <a:r>
              <a:rPr lang="en-GB" sz="4400"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Evil</a:t>
            </a:r>
            <a:endParaRPr lang="en-GB" sz="6000" dirty="0">
              <a:latin typeface="Arial" panose="020B0604020202020204" pitchFamily="34" charset="0"/>
            </a:endParaRPr>
          </a:p>
          <a:p>
            <a:pPr marL="0" fontAlgn="t">
              <a:lnSpc>
                <a:spcPct val="107000"/>
              </a:lnSpc>
              <a:spcBef>
                <a:spcPts val="0"/>
              </a:spcBef>
            </a:pPr>
            <a:r>
              <a:rPr lang="en-GB" sz="4400"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Free-will</a:t>
            </a:r>
            <a:endParaRPr lang="en-GB" sz="6000" dirty="0">
              <a:latin typeface="Arial" panose="020B0604020202020204" pitchFamily="34" charset="0"/>
            </a:endParaRPr>
          </a:p>
          <a:p>
            <a:pPr marL="0" fontAlgn="t">
              <a:lnSpc>
                <a:spcPct val="107000"/>
              </a:lnSpc>
              <a:spcBef>
                <a:spcPts val="0"/>
              </a:spcBef>
            </a:pPr>
            <a:r>
              <a:rPr lang="en-GB" sz="4400"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Goodness</a:t>
            </a:r>
            <a:endParaRPr lang="en-GB" sz="6000" dirty="0">
              <a:latin typeface="Arial" panose="020B0604020202020204" pitchFamily="34" charset="0"/>
            </a:endParaRPr>
          </a:p>
          <a:p>
            <a:pPr marL="0" fontAlgn="t">
              <a:lnSpc>
                <a:spcPct val="107000"/>
              </a:lnSpc>
              <a:spcBef>
                <a:spcPts val="0"/>
              </a:spcBef>
            </a:pPr>
            <a:r>
              <a:rPr lang="en-GB" sz="4400"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Incarnation</a:t>
            </a:r>
            <a:endParaRPr lang="en-GB" sz="6000" dirty="0">
              <a:latin typeface="Arial" panose="020B0604020202020204" pitchFamily="34" charset="0"/>
            </a:endParaRPr>
          </a:p>
          <a:p>
            <a:pPr marL="0" fontAlgn="t">
              <a:lnSpc>
                <a:spcPct val="107000"/>
              </a:lnSpc>
              <a:spcBef>
                <a:spcPts val="0"/>
              </a:spcBef>
            </a:pPr>
            <a:r>
              <a:rPr lang="en-GB" sz="4400"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Natural Law</a:t>
            </a:r>
            <a:endParaRPr lang="en-GB" sz="6000" dirty="0">
              <a:latin typeface="Arial" panose="020B0604020202020204" pitchFamily="34" charset="0"/>
            </a:endParaRPr>
          </a:p>
          <a:p>
            <a:pPr marL="0" fontAlgn="t">
              <a:lnSpc>
                <a:spcPct val="107000"/>
              </a:lnSpc>
              <a:spcBef>
                <a:spcPts val="0"/>
              </a:spcBef>
            </a:pPr>
            <a:r>
              <a:rPr lang="en-GB" sz="4400"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Privation</a:t>
            </a:r>
            <a:endParaRPr lang="en-GB" sz="6000" dirty="0">
              <a:latin typeface="Arial" panose="020B0604020202020204" pitchFamily="34" charset="0"/>
            </a:endParaRPr>
          </a:p>
          <a:p>
            <a:endParaRPr lang="en-GB" dirty="0"/>
          </a:p>
        </p:txBody>
      </p:sp>
    </p:spTree>
    <p:extLst>
      <p:ext uri="{BB962C8B-B14F-4D97-AF65-F5344CB8AC3E}">
        <p14:creationId xmlns:p14="http://schemas.microsoft.com/office/powerpoint/2010/main" val="3517505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538361"/>
              </p:ext>
            </p:extLst>
          </p:nvPr>
        </p:nvGraphicFramePr>
        <p:xfrm>
          <a:off x="0" y="0"/>
          <a:ext cx="12192000" cy="6857999"/>
        </p:xfrm>
        <a:graphic>
          <a:graphicData uri="http://schemas.openxmlformats.org/drawingml/2006/table">
            <a:tbl>
              <a:tblPr firstRow="1" bandRow="1">
                <a:tableStyleId>{5C22544A-7EE6-4342-B048-85BDC9FD1C3A}</a:tableStyleId>
              </a:tblPr>
              <a:tblGrid>
                <a:gridCol w="2676939"/>
                <a:gridCol w="9515061"/>
              </a:tblGrid>
              <a:tr h="543051">
                <a:tc>
                  <a:txBody>
                    <a:bodyPr/>
                    <a:lstStyle/>
                    <a:p>
                      <a:r>
                        <a:rPr lang="en-GB" sz="2800" dirty="0" smtClean="0"/>
                        <a:t>Keywords</a:t>
                      </a:r>
                      <a:endParaRPr lang="en-GB" sz="2800" dirty="0"/>
                    </a:p>
                  </a:txBody>
                  <a:tcPr/>
                </a:tc>
                <a:tc>
                  <a:txBody>
                    <a:bodyPr/>
                    <a:lstStyle/>
                    <a:p>
                      <a:r>
                        <a:rPr lang="en-GB" sz="2800" dirty="0" smtClean="0"/>
                        <a:t>Meaning</a:t>
                      </a:r>
                      <a:endParaRPr lang="en-GB" sz="2800" dirty="0"/>
                    </a:p>
                  </a:txBody>
                  <a:tcPr/>
                </a:tc>
              </a:tr>
              <a:tr h="806049">
                <a:tc>
                  <a:txBody>
                    <a:bodyPr/>
                    <a:lstStyle/>
                    <a:p>
                      <a:pPr marL="0" fontAlgn="t">
                        <a:lnSpc>
                          <a:spcPct val="107000"/>
                        </a:lnSpc>
                        <a:spcBef>
                          <a:spcPts val="0"/>
                        </a:spcBef>
                      </a:pPr>
                      <a:r>
                        <a:rPr lang="en-GB" sz="3200" dirty="0" smtClean="0">
                          <a:solidFill>
                            <a:srgbClr val="000000"/>
                          </a:solidFill>
                          <a:latin typeface="Comic Sans MS" panose="030F0702030302020204" pitchFamily="66" charset="0"/>
                          <a:ea typeface="Calibri" panose="020F0502020204030204" pitchFamily="34" charset="0"/>
                          <a:cs typeface="Times New Roman" panose="02020603050405020304" pitchFamily="18" charset="0"/>
                        </a:rPr>
                        <a:t>Conscience</a:t>
                      </a:r>
                      <a:endParaRPr lang="en-GB" sz="4400" dirty="0" smtClean="0">
                        <a:latin typeface="Arial" panose="020B0604020202020204" pitchFamily="34" charset="0"/>
                      </a:endParaRPr>
                    </a:p>
                  </a:txBody>
                  <a:tcPr/>
                </a:tc>
                <a:tc>
                  <a:txBody>
                    <a:bodyPr/>
                    <a:lstStyle/>
                    <a:p>
                      <a:pPr>
                        <a:lnSpc>
                          <a:spcPct val="107000"/>
                        </a:lnSpc>
                        <a:spcAft>
                          <a:spcPts val="0"/>
                        </a:spcAft>
                      </a:pPr>
                      <a:r>
                        <a:rPr lang="en-GB" sz="1600">
                          <a:effectLst/>
                          <a:latin typeface="Comic Sans MS" panose="030F0702030302020204" pitchFamily="66" charset="0"/>
                          <a:ea typeface="Calibri" panose="020F0502020204030204" pitchFamily="34" charset="0"/>
                          <a:cs typeface="Times New Roman" panose="02020603050405020304" pitchFamily="18" charset="0"/>
                        </a:rPr>
                        <a:t>Human reason making moral decisions. The knowledge we have of what is right and wrong and the God-given compulsion within all human beings to do what is right and to avoid what is evil.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06049">
                <a:tc>
                  <a:txBody>
                    <a:bodyPr/>
                    <a:lstStyle/>
                    <a:p>
                      <a:pPr marL="0" fontAlgn="t">
                        <a:lnSpc>
                          <a:spcPct val="107000"/>
                        </a:lnSpc>
                        <a:spcBef>
                          <a:spcPts val="0"/>
                        </a:spcBef>
                      </a:pPr>
                      <a:r>
                        <a:rPr lang="en-GB" sz="3200" dirty="0" smtClean="0">
                          <a:solidFill>
                            <a:srgbClr val="000000"/>
                          </a:solidFill>
                          <a:latin typeface="Comic Sans MS" panose="030F0702030302020204" pitchFamily="66" charset="0"/>
                          <a:ea typeface="Calibri" panose="020F0502020204030204" pitchFamily="34" charset="0"/>
                          <a:cs typeface="Times New Roman" panose="02020603050405020304" pitchFamily="18" charset="0"/>
                        </a:rPr>
                        <a:t>Evil</a:t>
                      </a:r>
                      <a:endParaRPr lang="en-GB" sz="4400" dirty="0" smtClean="0">
                        <a:latin typeface="Arial" panose="020B0604020202020204" pitchFamily="34" charset="0"/>
                      </a:endParaRPr>
                    </a:p>
                  </a:txBody>
                  <a:tcPr/>
                </a:tc>
                <a:tc>
                  <a:txBody>
                    <a:bodyPr/>
                    <a:lstStyle/>
                    <a:p>
                      <a:pPr>
                        <a:lnSpc>
                          <a:spcPct val="107000"/>
                        </a:lnSpc>
                        <a:spcAft>
                          <a:spcPts val="0"/>
                        </a:spcAft>
                      </a:pPr>
                      <a:r>
                        <a:rPr lang="en-GB" sz="1600">
                          <a:effectLst/>
                          <a:latin typeface="Comic Sans MS" panose="030F0702030302020204" pitchFamily="66" charset="0"/>
                          <a:ea typeface="Calibri" panose="020F0502020204030204" pitchFamily="34" charset="0"/>
                          <a:cs typeface="Times New Roman" panose="02020603050405020304" pitchFamily="18" charset="0"/>
                        </a:rPr>
                        <a:t>the absence of good and the impulse to seek our own desires at the expense of the good of others which often results in suffering</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43414">
                <a:tc>
                  <a:txBody>
                    <a:bodyPr/>
                    <a:lstStyle/>
                    <a:p>
                      <a:pPr marL="0" fontAlgn="t">
                        <a:lnSpc>
                          <a:spcPct val="107000"/>
                        </a:lnSpc>
                        <a:spcBef>
                          <a:spcPts val="0"/>
                        </a:spcBef>
                      </a:pPr>
                      <a:r>
                        <a:rPr lang="en-GB" sz="3200" dirty="0" smtClean="0">
                          <a:solidFill>
                            <a:srgbClr val="000000"/>
                          </a:solidFill>
                          <a:latin typeface="Comic Sans MS" panose="030F0702030302020204" pitchFamily="66" charset="0"/>
                          <a:ea typeface="Calibri" panose="020F0502020204030204" pitchFamily="34" charset="0"/>
                          <a:cs typeface="Times New Roman" panose="02020603050405020304" pitchFamily="18" charset="0"/>
                        </a:rPr>
                        <a:t>Free-will</a:t>
                      </a:r>
                      <a:endParaRPr lang="en-GB" sz="4400" dirty="0" smtClean="0">
                        <a:latin typeface="Arial" panose="020B0604020202020204" pitchFamily="34" charset="0"/>
                      </a:endParaRPr>
                    </a:p>
                  </a:txBody>
                  <a:tcPr/>
                </a:tc>
                <a:tc>
                  <a:txBody>
                    <a:bodyPr/>
                    <a:lstStyle/>
                    <a:p>
                      <a:pPr>
                        <a:lnSpc>
                          <a:spcPct val="107000"/>
                        </a:lnSpc>
                        <a:spcAft>
                          <a:spcPts val="0"/>
                        </a:spcAft>
                      </a:pPr>
                      <a:r>
                        <a:rPr lang="en-GB" sz="1600">
                          <a:effectLst/>
                          <a:latin typeface="Comic Sans MS" panose="030F0702030302020204" pitchFamily="66" charset="0"/>
                          <a:ea typeface="Calibri" panose="020F0502020204030204" pitchFamily="34" charset="0"/>
                          <a:cs typeface="Times New Roman" panose="02020603050405020304" pitchFamily="18" charset="0"/>
                        </a:rPr>
                        <a:t>the decision making part of a person’s mind is called the will. A will is free if a person is able to choose right from wrong without being controlled by other forces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43970">
                <a:tc>
                  <a:txBody>
                    <a:bodyPr/>
                    <a:lstStyle/>
                    <a:p>
                      <a:pPr marL="0" fontAlgn="t">
                        <a:lnSpc>
                          <a:spcPct val="107000"/>
                        </a:lnSpc>
                        <a:spcBef>
                          <a:spcPts val="0"/>
                        </a:spcBef>
                      </a:pPr>
                      <a:r>
                        <a:rPr lang="en-GB" sz="3200" dirty="0" smtClean="0">
                          <a:solidFill>
                            <a:srgbClr val="000000"/>
                          </a:solidFill>
                          <a:latin typeface="Comic Sans MS" panose="030F0702030302020204" pitchFamily="66" charset="0"/>
                          <a:ea typeface="Calibri" panose="020F0502020204030204" pitchFamily="34" charset="0"/>
                          <a:cs typeface="Times New Roman" panose="02020603050405020304" pitchFamily="18" charset="0"/>
                        </a:rPr>
                        <a:t>Goodness</a:t>
                      </a:r>
                      <a:endParaRPr lang="en-GB" sz="4400" dirty="0" smtClean="0">
                        <a:latin typeface="Arial" panose="020B0604020202020204" pitchFamily="34" charset="0"/>
                      </a:endParaRPr>
                    </a:p>
                  </a:txBody>
                  <a:tcPr/>
                </a:tc>
                <a:tc>
                  <a:txBody>
                    <a:bodyPr/>
                    <a:lstStyle/>
                    <a:p>
                      <a:pPr>
                        <a:lnSpc>
                          <a:spcPct val="107000"/>
                        </a:lnSpc>
                        <a:spcAft>
                          <a:spcPts val="0"/>
                        </a:spcAft>
                      </a:pPr>
                      <a:r>
                        <a:rPr lang="en-GB" sz="1600" dirty="0">
                          <a:effectLst/>
                          <a:latin typeface="Comic Sans MS" panose="030F0702030302020204" pitchFamily="66" charset="0"/>
                          <a:ea typeface="Calibri" panose="020F0502020204030204" pitchFamily="34" charset="0"/>
                          <a:cs typeface="Times New Roman" panose="02020603050405020304" pitchFamily="18" charset="0"/>
                        </a:rPr>
                        <a:t>the quality of being like God: seeking the well-being of others selflessly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74732">
                <a:tc>
                  <a:txBody>
                    <a:bodyPr/>
                    <a:lstStyle/>
                    <a:p>
                      <a:pPr marL="0" fontAlgn="t">
                        <a:lnSpc>
                          <a:spcPct val="107000"/>
                        </a:lnSpc>
                        <a:spcBef>
                          <a:spcPts val="0"/>
                        </a:spcBef>
                      </a:pPr>
                      <a:r>
                        <a:rPr lang="en-GB" sz="3200" dirty="0" smtClean="0">
                          <a:solidFill>
                            <a:srgbClr val="000000"/>
                          </a:solidFill>
                          <a:latin typeface="Comic Sans MS" panose="030F0702030302020204" pitchFamily="66" charset="0"/>
                          <a:ea typeface="Calibri" panose="020F0502020204030204" pitchFamily="34" charset="0"/>
                          <a:cs typeface="Times New Roman" panose="02020603050405020304" pitchFamily="18" charset="0"/>
                        </a:rPr>
                        <a:t>Incarnation</a:t>
                      </a:r>
                      <a:endParaRPr lang="en-GB" sz="4400" dirty="0" smtClean="0">
                        <a:latin typeface="Arial" panose="020B0604020202020204" pitchFamily="34" charset="0"/>
                      </a:endParaRPr>
                    </a:p>
                  </a:txBody>
                  <a:tcPr/>
                </a:tc>
                <a:tc>
                  <a:txBody>
                    <a:bodyPr/>
                    <a:lstStyle/>
                    <a:p>
                      <a:pPr>
                        <a:lnSpc>
                          <a:spcPct val="107000"/>
                        </a:lnSpc>
                        <a:spcAft>
                          <a:spcPts val="0"/>
                        </a:spcAft>
                      </a:pPr>
                      <a:r>
                        <a:rPr lang="en-GB" sz="1600">
                          <a:effectLst/>
                          <a:latin typeface="Comic Sans MS" panose="030F0702030302020204" pitchFamily="66" charset="0"/>
                          <a:ea typeface="Calibri" panose="020F0502020204030204" pitchFamily="34" charset="0"/>
                          <a:cs typeface="Times New Roman" panose="02020603050405020304" pitchFamily="18" charset="0"/>
                        </a:rPr>
                        <a:t>“Made flesh” The Christian belief that God became man in the person of Jesus, fully human and fully divine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20367">
                <a:tc>
                  <a:txBody>
                    <a:bodyPr/>
                    <a:lstStyle/>
                    <a:p>
                      <a:pPr marL="0" fontAlgn="t">
                        <a:lnSpc>
                          <a:spcPct val="107000"/>
                        </a:lnSpc>
                        <a:spcBef>
                          <a:spcPts val="0"/>
                        </a:spcBef>
                      </a:pPr>
                      <a:r>
                        <a:rPr lang="en-GB" sz="3200" dirty="0" smtClean="0">
                          <a:solidFill>
                            <a:srgbClr val="000000"/>
                          </a:solidFill>
                          <a:latin typeface="Comic Sans MS" panose="030F0702030302020204" pitchFamily="66" charset="0"/>
                          <a:ea typeface="Calibri" panose="020F0502020204030204" pitchFamily="34" charset="0"/>
                          <a:cs typeface="Times New Roman" panose="02020603050405020304" pitchFamily="18" charset="0"/>
                        </a:rPr>
                        <a:t>Natural Law</a:t>
                      </a:r>
                      <a:endParaRPr lang="en-GB" sz="4400" dirty="0" smtClean="0">
                        <a:latin typeface="Arial" panose="020B0604020202020204" pitchFamily="34" charset="0"/>
                      </a:endParaRPr>
                    </a:p>
                  </a:txBody>
                  <a:tcPr/>
                </a:tc>
                <a:tc>
                  <a:txBody>
                    <a:bodyPr/>
                    <a:lstStyle/>
                    <a:p>
                      <a:pPr>
                        <a:lnSpc>
                          <a:spcPct val="107000"/>
                        </a:lnSpc>
                        <a:spcAft>
                          <a:spcPts val="0"/>
                        </a:spcAft>
                      </a:pPr>
                      <a:r>
                        <a:rPr lang="en-GB" sz="1600">
                          <a:effectLst/>
                          <a:latin typeface="Comic Sans MS" panose="030F0702030302020204" pitchFamily="66" charset="0"/>
                          <a:ea typeface="Calibri" panose="020F0502020204030204" pitchFamily="34" charset="0"/>
                          <a:cs typeface="Times New Roman" panose="02020603050405020304" pitchFamily="18" charset="0"/>
                        </a:rPr>
                        <a:t>the moral laws of right and wrong which are universal and not dependent on human laws. The belief in natural law is the belief that the moral law is discoverable by every human being and is the same for all human beings in all places at all times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20367">
                <a:tc>
                  <a:txBody>
                    <a:bodyPr/>
                    <a:lstStyle/>
                    <a:p>
                      <a:pPr marL="0" fontAlgn="t">
                        <a:lnSpc>
                          <a:spcPct val="107000"/>
                        </a:lnSpc>
                        <a:spcBef>
                          <a:spcPts val="0"/>
                        </a:spcBef>
                      </a:pPr>
                      <a:r>
                        <a:rPr lang="en-GB" sz="3200" dirty="0" smtClean="0">
                          <a:solidFill>
                            <a:srgbClr val="000000"/>
                          </a:solidFill>
                          <a:latin typeface="Comic Sans MS" panose="030F0702030302020204" pitchFamily="66" charset="0"/>
                          <a:ea typeface="Calibri" panose="020F0502020204030204" pitchFamily="34" charset="0"/>
                          <a:cs typeface="Times New Roman" panose="02020603050405020304" pitchFamily="18" charset="0"/>
                        </a:rPr>
                        <a:t>Privation</a:t>
                      </a:r>
                      <a:endParaRPr lang="en-GB" sz="4400" dirty="0">
                        <a:latin typeface="Arial" panose="020B0604020202020204" pitchFamily="34" charset="0"/>
                      </a:endParaRPr>
                    </a:p>
                  </a:txBody>
                  <a:tcPr/>
                </a:tc>
                <a:tc>
                  <a:txBody>
                    <a:bodyPr/>
                    <a:lstStyle/>
                    <a:p>
                      <a:pPr>
                        <a:lnSpc>
                          <a:spcPct val="107000"/>
                        </a:lnSpc>
                        <a:spcAft>
                          <a:spcPts val="0"/>
                        </a:spcAft>
                      </a:pPr>
                      <a:r>
                        <a:rPr lang="en-GB" sz="1600" dirty="0">
                          <a:effectLst/>
                          <a:latin typeface="Comic Sans MS" panose="030F0702030302020204" pitchFamily="66" charset="0"/>
                          <a:ea typeface="Calibri" panose="020F0502020204030204" pitchFamily="34" charset="0"/>
                          <a:cs typeface="Times New Roman" panose="02020603050405020304" pitchFamily="18" charset="0"/>
                        </a:rPr>
                        <a:t>the loss or absence of a quality or something that is normally present. Evil is a privation of good. Suffering pain or loss which harms human beings. Some suffering is caused by other human beings (often called moral evil); some is not (often called natural evil).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684591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255</Words>
  <Application>Microsoft Office PowerPoint</Application>
  <PresentationFormat>Widescreen</PresentationFormat>
  <Paragraphs>25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Comic Sans MS</vt:lpstr>
      <vt:lpstr>Times New Roman</vt:lpstr>
      <vt:lpstr>Office Theme</vt:lpstr>
      <vt:lpstr>Unit 1.2 Good and Evil</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1.1 Origins and Meaning</dc:title>
  <dc:creator>Daniel Vince</dc:creator>
  <cp:lastModifiedBy>Daniel Vince</cp:lastModifiedBy>
  <cp:revision>2</cp:revision>
  <dcterms:created xsi:type="dcterms:W3CDTF">2016-07-08T08:36:09Z</dcterms:created>
  <dcterms:modified xsi:type="dcterms:W3CDTF">2016-07-08T08:45:47Z</dcterms:modified>
</cp:coreProperties>
</file>