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4"/>
  </p:notesMasterIdLst>
  <p:handoutMasterIdLst>
    <p:handoutMasterId r:id="rId15"/>
  </p:handoutMasterIdLst>
  <p:sldIdLst>
    <p:sldId id="288" r:id="rId3"/>
    <p:sldId id="257" r:id="rId4"/>
    <p:sldId id="283" r:id="rId5"/>
    <p:sldId id="292" r:id="rId6"/>
    <p:sldId id="293" r:id="rId7"/>
    <p:sldId id="294" r:id="rId8"/>
    <p:sldId id="284" r:id="rId9"/>
    <p:sldId id="295" r:id="rId10"/>
    <p:sldId id="286" r:id="rId11"/>
    <p:sldId id="269" r:id="rId12"/>
    <p:sldId id="25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6" userDrawn="1">
          <p15:clr>
            <a:srgbClr val="A4A3A4"/>
          </p15:clr>
        </p15:guide>
        <p15:guide id="3" orient="horz" pos="4101" userDrawn="1">
          <p15:clr>
            <a:srgbClr val="A4A3A4"/>
          </p15:clr>
        </p15:guide>
        <p15:guide id="4" orient="horz" pos="398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68" userDrawn="1">
          <p15:clr>
            <a:srgbClr val="A4A3A4"/>
          </p15:clr>
        </p15:guide>
        <p15:guide id="7" pos="7327" userDrawn="1">
          <p15:clr>
            <a:srgbClr val="A4A3A4"/>
          </p15:clr>
        </p15:guide>
        <p15:guide id="8" pos="2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C33"/>
    <a:srgbClr val="FF8800"/>
    <a:srgbClr val="EE0077"/>
    <a:srgbClr val="D6E674"/>
    <a:srgbClr val="FFA543"/>
    <a:srgbClr val="686868"/>
    <a:srgbClr val="EF93C6"/>
    <a:srgbClr val="FD39A0"/>
    <a:srgbClr val="A5A5A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 snapToGrid="0" showGuides="1">
      <p:cViewPr varScale="1">
        <p:scale>
          <a:sx n="68" d="100"/>
          <a:sy n="68" d="100"/>
        </p:scale>
        <p:origin x="792" y="60"/>
      </p:cViewPr>
      <p:guideLst>
        <p:guide orient="horz" pos="2160"/>
        <p:guide orient="horz" pos="386"/>
        <p:guide orient="horz" pos="4101"/>
        <p:guide orient="horz" pos="3980"/>
        <p:guide pos="3840"/>
        <p:guide pos="368"/>
        <p:guide pos="7327"/>
        <p:guide pos="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F000ED-A9CF-E749-8203-223E3ADB05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FEC4C-746A-1642-848D-FB8A9B4714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F88D2-AA20-6346-A471-EEC556075A69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C55C9-E704-3944-BF0C-54EE44AB26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52C1-B131-204D-9907-E8B9A908EE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D5C7A-D330-5E41-BC51-72FA19B4A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5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083D-E0D7-4944-A3BE-D357D8541E8E}" type="datetimeFigureOut">
              <a:rPr lang="en-GB" smtClean="0"/>
              <a:pPr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E820-77B4-4FB6-B0E8-75BC4FCD5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5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0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choose us?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7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Squid benefits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7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Easy, user friendly clean dashboard, making meal ordering and registration simple and streamlined, saving time in the office.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2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of a menu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9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Variety of reports at your fingertips- total sales for the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4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daily reconciliation/ end of day report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5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the parents see on the app. Simple and </a:t>
            </a:r>
            <a:r>
              <a:rPr lang="en-GB" dirty="0" err="1"/>
              <a:t>straighforward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0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 err="1"/>
              <a:t>schoolpay</a:t>
            </a:r>
            <a:r>
              <a:rPr lang="en-GB" dirty="0"/>
              <a:t> to book school trip and offers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7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comprehensive and supportive onboarding process, designed to keep workload to a minimum for schools. Ongoing support from a dedicated account manager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E820-77B4-4FB6-B0E8-75BC4FCD52C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96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2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3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8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5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6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1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4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82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2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200" y="264175"/>
            <a:ext cx="1232093" cy="4418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908288" y="6274055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71091-FC73-43A8-AC49-3D2503B02D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-364623" y="6274055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Confidential, not for publication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1684" y="297039"/>
            <a:ext cx="8742680" cy="484505"/>
          </a:xfrm>
        </p:spPr>
        <p:txBody>
          <a:bodyPr>
            <a:noAutofit/>
          </a:bodyPr>
          <a:lstStyle>
            <a:lvl1pPr marL="0" indent="0">
              <a:buNone/>
              <a:defRPr sz="2200" b="1" baseline="0">
                <a:solidFill>
                  <a:srgbClr val="EE00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Main heading (</a:t>
            </a:r>
            <a:r>
              <a:rPr lang="en-US" dirty="0" err="1"/>
              <a:t>sQuid</a:t>
            </a:r>
            <a:r>
              <a:rPr lang="en-US" dirty="0"/>
              <a:t> magenta, Arial bold 22pt)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91683" y="1325011"/>
            <a:ext cx="11193188" cy="4842348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 (black, Arial 18pt)</a:t>
            </a:r>
          </a:p>
          <a:p>
            <a:pPr lvl="1"/>
            <a:r>
              <a:rPr lang="en-US" dirty="0"/>
              <a:t>Bullet level 2 (black, Arial 16pt)</a:t>
            </a: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491683" y="684557"/>
            <a:ext cx="11193188" cy="36899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Subheading (</a:t>
            </a:r>
            <a:r>
              <a:rPr lang="en-US" dirty="0" err="1"/>
              <a:t>sQuid</a:t>
            </a:r>
            <a:r>
              <a:rPr lang="en-US" dirty="0"/>
              <a:t> grey, Arial bold 20pt)</a:t>
            </a:r>
          </a:p>
        </p:txBody>
      </p:sp>
    </p:spTree>
    <p:extLst>
      <p:ext uri="{BB962C8B-B14F-4D97-AF65-F5344CB8AC3E}">
        <p14:creationId xmlns:p14="http://schemas.microsoft.com/office/powerpoint/2010/main" val="36725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119"/>
            <a:ext cx="9144000" cy="2388210"/>
          </a:xfrm>
          <a:prstGeom prst="rect">
            <a:avLst/>
          </a:prstGeo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1549"/>
            <a:ext cx="9144000" cy="165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1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  <p:sldLayoutId id="2147483680" r:id="rId4"/>
    <p:sldLayoutId id="2147483681" r:id="rId5"/>
    <p:sldLayoutId id="2147483711" r:id="rId6"/>
    <p:sldLayoutId id="2147483694" r:id="rId7"/>
    <p:sldLayoutId id="2147483695" r:id="rId8"/>
    <p:sldLayoutId id="2147483712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DD60-F674-461D-8785-4CEC7958DC9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97C9-6D7C-403E-8AB4-1837BC4A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tif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0071" y="4468813"/>
            <a:ext cx="7772400" cy="8265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Education campus payments 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Schools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003" y="1624084"/>
            <a:ext cx="9785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Archdiocese of Birmingham School Business Managers Network Meeting </a:t>
            </a:r>
          </a:p>
          <a:p>
            <a:endParaRPr lang="en-GB" sz="4000" b="1" dirty="0">
              <a:solidFill>
                <a:schemeClr val="bg1"/>
              </a:solidFill>
            </a:endParaRPr>
          </a:p>
          <a:p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F8139-78E5-4DF7-8F1D-03FC4DC09F0B}"/>
              </a:ext>
            </a:extLst>
          </p:cNvPr>
          <p:cNvSpPr/>
          <p:nvPr/>
        </p:nvSpPr>
        <p:spPr>
          <a:xfrm>
            <a:off x="3165231" y="2033510"/>
            <a:ext cx="61194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Cuts cash-handling costs and streamlines administration time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parents directly – significantly reducing hassle for catering and administration staff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 inclusive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b="1" spc="3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Bespoke reports from individual transactions through to centralised aggregated reports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secure –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regulated by the FCA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B0D58-BA97-4C1D-92F4-1B432D2C84AB}"/>
              </a:ext>
            </a:extLst>
          </p:cNvPr>
          <p:cNvSpPr txBox="1"/>
          <p:nvPr/>
        </p:nvSpPr>
        <p:spPr>
          <a:xfrm>
            <a:off x="604909" y="1155337"/>
            <a:ext cx="583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you should choose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5F168-1F90-42F2-ACFC-0040F0704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83" y="2033510"/>
            <a:ext cx="2786317" cy="17209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8" y="1100349"/>
            <a:ext cx="1769452" cy="665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6252" y="2180493"/>
            <a:ext cx="5421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 cmckillen@squidcard.com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(m): 07795420299</a:t>
            </a:r>
          </a:p>
          <a:p>
            <a:r>
              <a:rPr lang="is-I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is-I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r>
              <a:rPr lang="is-I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+44 (0)208 339 2111</a:t>
            </a:r>
          </a:p>
        </p:txBody>
      </p:sp>
    </p:spTree>
    <p:extLst>
      <p:ext uri="{BB962C8B-B14F-4D97-AF65-F5344CB8AC3E}">
        <p14:creationId xmlns:p14="http://schemas.microsoft.com/office/powerpoint/2010/main" val="318979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95275"/>
            <a:ext cx="5048250" cy="9429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Education campus payments </a:t>
            </a:r>
            <a:b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Schools, Colleges and Universities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8AF1FF-F1C4-477E-9273-B69E83782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71" y="2906560"/>
            <a:ext cx="2860059" cy="1714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BE4C9-EEA8-4865-8F85-9945F3DBF130}"/>
              </a:ext>
            </a:extLst>
          </p:cNvPr>
          <p:cNvSpPr txBox="1"/>
          <p:nvPr/>
        </p:nvSpPr>
        <p:spPr>
          <a:xfrm>
            <a:off x="3770143" y="2841676"/>
            <a:ext cx="6091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and easy administration and management of catering and campus income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training and support for all staff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reconciliation with back-office and weekly settlement to nominated bank accounts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Customer Service Team, for parent enquiries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B7943D-F49C-4325-A4DE-7E5479D49532}"/>
              </a:ext>
            </a:extLst>
          </p:cNvPr>
          <p:cNvSpPr/>
          <p:nvPr/>
        </p:nvSpPr>
        <p:spPr>
          <a:xfrm>
            <a:off x="1430594" y="973394"/>
            <a:ext cx="8155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multi-use transactional platform providing payment, e-learning and attendance solutions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0CAFB4-1AA7-4598-B94C-BFAD25E1E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89809A-14B1-4839-9D04-B16F54DF7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07A4AA-5C3D-4A93-B2B7-0E635DD5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DFF745-30C3-49BA-9CB9-E311AECA6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1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F8AB68-C83F-4366-8A7B-7C440894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3A552A2-A878-4C0B-89D0-98D463EA6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F8AB68-C83F-4366-8A7B-7C440894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071091-FC73-43A8-AC49-3D2503B02DA9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-310835" y="6274055"/>
            <a:ext cx="3860800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Confidential, not for publication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EACC5B-CFDD-7E45-9C16-386456EEA97A}"/>
              </a:ext>
            </a:extLst>
          </p:cNvPr>
          <p:cNvSpPr/>
          <p:nvPr/>
        </p:nvSpPr>
        <p:spPr>
          <a:xfrm>
            <a:off x="0" y="1214438"/>
            <a:ext cx="12192000" cy="5439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081" y="289567"/>
            <a:ext cx="3137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EE0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onboarding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081" y="677340"/>
            <a:ext cx="833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communications support to drive awareness and take up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719BF0F7-1C1F-5A40-8E72-C1145BA7B3C8}"/>
              </a:ext>
            </a:extLst>
          </p:cNvPr>
          <p:cNvSpPr/>
          <p:nvPr/>
        </p:nvSpPr>
        <p:spPr>
          <a:xfrm>
            <a:off x="1505079" y="3720179"/>
            <a:ext cx="8927595" cy="431489"/>
          </a:xfrm>
          <a:prstGeom prst="rightArrow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BB120F-8A78-1E4E-A077-6B60C50A569F}"/>
              </a:ext>
            </a:extLst>
          </p:cNvPr>
          <p:cNvSpPr>
            <a:spLocks noChangeAspect="1"/>
          </p:cNvSpPr>
          <p:nvPr/>
        </p:nvSpPr>
        <p:spPr>
          <a:xfrm>
            <a:off x="306341" y="3586164"/>
            <a:ext cx="1239600" cy="688707"/>
          </a:xfrm>
          <a:prstGeom prst="roundRect">
            <a:avLst/>
          </a:prstGeom>
          <a:solidFill>
            <a:srgbClr val="AA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on-boarding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153104B-A3B1-5741-853A-E8F51DDFDF58}"/>
              </a:ext>
            </a:extLst>
          </p:cNvPr>
          <p:cNvSpPr>
            <a:spLocks noChangeAspect="1"/>
          </p:cNvSpPr>
          <p:nvPr/>
        </p:nvSpPr>
        <p:spPr>
          <a:xfrm>
            <a:off x="10535645" y="3546928"/>
            <a:ext cx="1235276" cy="688707"/>
          </a:xfrm>
          <a:prstGeom prst="roundRect">
            <a:avLst/>
          </a:prstGeom>
          <a:solidFill>
            <a:srgbClr val="EE0077"/>
          </a:solidFill>
          <a:ln>
            <a:solidFill>
              <a:srgbClr val="EE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Digital account</a:t>
            </a:r>
          </a:p>
        </p:txBody>
      </p:sp>
      <p:pic>
        <p:nvPicPr>
          <p:cNvPr id="47" name="image32.png">
            <a:extLst>
              <a:ext uri="{FF2B5EF4-FFF2-40B4-BE49-F238E27FC236}">
                <a16:creationId xmlns:a16="http://schemas.microsoft.com/office/drawing/2014/main" id="{F89F4740-D1D0-E04C-90CD-DEF7FCDD0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1" y="1896412"/>
            <a:ext cx="1230375" cy="1740717"/>
          </a:xfrm>
          <a:prstGeom prst="rect">
            <a:avLst/>
          </a:prstGeom>
          <a:ln w="3175" cap="flat">
            <a:solidFill>
              <a:srgbClr val="5F5F5F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Shape 239">
            <a:extLst>
              <a:ext uri="{FF2B5EF4-FFF2-40B4-BE49-F238E27FC236}">
                <a16:creationId xmlns:a16="http://schemas.microsoft.com/office/drawing/2014/main" id="{F64C15BC-33DE-9D4D-BC32-0BB88105E870}"/>
              </a:ext>
            </a:extLst>
          </p:cNvPr>
          <p:cNvSpPr/>
          <p:nvPr/>
        </p:nvSpPr>
        <p:spPr>
          <a:xfrm>
            <a:off x="1582348" y="1574882"/>
            <a:ext cx="480131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EF037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457200" hangingPunct="1">
              <a:defRPr/>
            </a:pPr>
            <a:r>
              <a:rPr lang="en-GB" sz="1200" kern="1200" dirty="0">
                <a:solidFill>
                  <a:schemeClr val="tx1"/>
                </a:solidFill>
                <a:latin typeface="Arial "/>
              </a:rPr>
              <a:t>Welcome </a:t>
            </a:r>
            <a:r>
              <a:rPr lang="en-GB" sz="1200" dirty="0">
                <a:solidFill>
                  <a:schemeClr val="tx1"/>
                </a:solidFill>
                <a:latin typeface="Arial "/>
              </a:rPr>
              <a:t>letters, information sheets and ‘how to’ guides</a:t>
            </a:r>
            <a:endParaRPr sz="1200" kern="1200" dirty="0">
              <a:solidFill>
                <a:schemeClr val="tx1"/>
              </a:solidFill>
              <a:latin typeface="Arial "/>
            </a:endParaRPr>
          </a:p>
        </p:txBody>
      </p:sp>
      <p:pic>
        <p:nvPicPr>
          <p:cNvPr id="50" name="image32.png">
            <a:extLst>
              <a:ext uri="{FF2B5EF4-FFF2-40B4-BE49-F238E27FC236}">
                <a16:creationId xmlns:a16="http://schemas.microsoft.com/office/drawing/2014/main" id="{65B6A176-28E5-264F-9F68-B6DCA1DF46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455" y="1892032"/>
            <a:ext cx="1251118" cy="1768653"/>
          </a:xfrm>
          <a:prstGeom prst="rect">
            <a:avLst/>
          </a:prstGeom>
          <a:ln w="3175" cap="flat">
            <a:solidFill>
              <a:srgbClr val="5F5F5F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32.png">
            <a:extLst>
              <a:ext uri="{FF2B5EF4-FFF2-40B4-BE49-F238E27FC236}">
                <a16:creationId xmlns:a16="http://schemas.microsoft.com/office/drawing/2014/main" id="{ACBBB21B-6388-FF49-A1D4-21ACF991A2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568" y="1898698"/>
            <a:ext cx="1229393" cy="1738431"/>
          </a:xfrm>
          <a:prstGeom prst="rect">
            <a:avLst/>
          </a:prstGeom>
          <a:ln w="3175" cap="flat">
            <a:solidFill>
              <a:srgbClr val="5F5F5F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8B31702-D429-EA46-B189-4A623AF038C1}"/>
              </a:ext>
            </a:extLst>
          </p:cNvPr>
          <p:cNvGrpSpPr>
            <a:grpSpLocks noChangeAspect="1"/>
          </p:cNvGrpSpPr>
          <p:nvPr/>
        </p:nvGrpSpPr>
        <p:grpSpPr>
          <a:xfrm>
            <a:off x="1986616" y="4322205"/>
            <a:ext cx="2586540" cy="1470470"/>
            <a:chOff x="2524087" y="1258239"/>
            <a:chExt cx="7524253" cy="427760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EEFCD51-ABCE-E94F-89C3-A5509BFD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087" y="1258239"/>
              <a:ext cx="2654486" cy="3765098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45A5346-9665-6E49-9ED3-491911D31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2431" y="1258239"/>
              <a:ext cx="2645909" cy="3765098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C9E52AE-79DC-C44A-92F0-52120AD5A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7527" y="1769749"/>
              <a:ext cx="2654487" cy="3766091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CAEDA6-83C5-114C-BD15-AD5EA9699AD6}"/>
              </a:ext>
            </a:extLst>
          </p:cNvPr>
          <p:cNvGrpSpPr>
            <a:grpSpLocks noChangeAspect="1"/>
          </p:cNvGrpSpPr>
          <p:nvPr/>
        </p:nvGrpSpPr>
        <p:grpSpPr>
          <a:xfrm>
            <a:off x="4709536" y="4321127"/>
            <a:ext cx="2069746" cy="1515932"/>
            <a:chOff x="3027536" y="1170175"/>
            <a:chExt cx="6219451" cy="455527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ECDD915-E93D-8940-9331-F6118F3A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536" y="3531684"/>
              <a:ext cx="3028414" cy="2193274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D5EC6E-6A53-6142-9EB2-3032BF05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0724" y="1171727"/>
              <a:ext cx="3028414" cy="2193274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5EC08A5-53F5-AC47-9BC8-E8360F1C6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573" y="3536310"/>
              <a:ext cx="3028414" cy="2189140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8967AA5-548D-194B-85C7-1D426FC9C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573" y="1170175"/>
              <a:ext cx="3028414" cy="2193274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1C28C0-4E55-3B42-AA30-CCEBD0F9830A}"/>
              </a:ext>
            </a:extLst>
          </p:cNvPr>
          <p:cNvGrpSpPr/>
          <p:nvPr/>
        </p:nvGrpSpPr>
        <p:grpSpPr>
          <a:xfrm>
            <a:off x="6878244" y="2144192"/>
            <a:ext cx="3554430" cy="2145210"/>
            <a:chOff x="7134123" y="1530180"/>
            <a:chExt cx="3554430" cy="21452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72B3FB-A240-2744-992B-99A5D8878D3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4123" y="1530180"/>
              <a:ext cx="3554430" cy="2145210"/>
            </a:xfrm>
            <a:prstGeom prst="rect">
              <a:avLst/>
            </a:prstGeom>
          </p:spPr>
        </p:pic>
        <p:pic>
          <p:nvPicPr>
            <p:cNvPr id="63" name="image42.jpg">
              <a:extLst>
                <a:ext uri="{FF2B5EF4-FFF2-40B4-BE49-F238E27FC236}">
                  <a16:creationId xmlns:a16="http://schemas.microsoft.com/office/drawing/2014/main" id="{14C435CC-D086-224B-957A-9B7BE256A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44839" y="2038527"/>
              <a:ext cx="2522810" cy="1510364"/>
            </a:xfrm>
            <a:prstGeom prst="rect">
              <a:avLst/>
            </a:prstGeom>
            <a:ln w="3175">
              <a:solidFill>
                <a:srgbClr val="5F5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E096C40-0650-E449-937D-9CE7CC7CD9F1}"/>
              </a:ext>
            </a:extLst>
          </p:cNvPr>
          <p:cNvGrpSpPr>
            <a:grpSpLocks noChangeAspect="1"/>
          </p:cNvGrpSpPr>
          <p:nvPr/>
        </p:nvGrpSpPr>
        <p:grpSpPr>
          <a:xfrm>
            <a:off x="6523925" y="3034919"/>
            <a:ext cx="1174860" cy="1024017"/>
            <a:chOff x="1163428" y="1073851"/>
            <a:chExt cx="4282845" cy="373296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53C3762-69DC-6C4E-9C39-0B276A1BD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428" y="1073851"/>
              <a:ext cx="3878128" cy="2908596"/>
            </a:xfrm>
            <a:prstGeom prst="rect">
              <a:avLst/>
            </a:prstGeom>
            <a:ln w="3175">
              <a:solidFill>
                <a:srgbClr val="5F5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9A16928-2047-E145-A617-AB79F55CD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945" y="1408489"/>
              <a:ext cx="3859393" cy="2908596"/>
            </a:xfrm>
            <a:prstGeom prst="rect">
              <a:avLst/>
            </a:prstGeom>
            <a:ln w="3175">
              <a:solidFill>
                <a:srgbClr val="5F5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B387C04-194D-BB4B-96B4-B8D6BB98B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145" y="1902902"/>
              <a:ext cx="3878128" cy="2903912"/>
            </a:xfrm>
            <a:prstGeom prst="rect">
              <a:avLst/>
            </a:prstGeom>
            <a:ln w="3175">
              <a:solidFill>
                <a:srgbClr val="5F5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Shape 239">
            <a:extLst>
              <a:ext uri="{FF2B5EF4-FFF2-40B4-BE49-F238E27FC236}">
                <a16:creationId xmlns:a16="http://schemas.microsoft.com/office/drawing/2014/main" id="{014EB89C-99DE-6B4A-AE0C-F39A143E7C67}"/>
              </a:ext>
            </a:extLst>
          </p:cNvPr>
          <p:cNvSpPr/>
          <p:nvPr/>
        </p:nvSpPr>
        <p:spPr>
          <a:xfrm>
            <a:off x="1933192" y="5927327"/>
            <a:ext cx="47958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EF037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457200" hangingPunct="1">
              <a:defRPr/>
            </a:pPr>
            <a:r>
              <a:rPr lang="en-GB" sz="1200" dirty="0">
                <a:solidFill>
                  <a:schemeClr val="tx1"/>
                </a:solidFill>
                <a:latin typeface="Arial "/>
              </a:rPr>
              <a:t>Hard-copy posters and digital assets for on-campus use</a:t>
            </a:r>
            <a:endParaRPr sz="1200" kern="120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34" name="Shape 239">
            <a:extLst>
              <a:ext uri="{FF2B5EF4-FFF2-40B4-BE49-F238E27FC236}">
                <a16:creationId xmlns:a16="http://schemas.microsoft.com/office/drawing/2014/main" id="{53F62846-29DF-C443-A1EA-1BC1DF29CF75}"/>
              </a:ext>
            </a:extLst>
          </p:cNvPr>
          <p:cNvSpPr/>
          <p:nvPr/>
        </p:nvSpPr>
        <p:spPr>
          <a:xfrm>
            <a:off x="7299991" y="2045690"/>
            <a:ext cx="205619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EF037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457200" hangingPunct="1">
              <a:defRPr/>
            </a:pPr>
            <a:r>
              <a:rPr lang="en-GB" sz="1200" dirty="0">
                <a:solidFill>
                  <a:schemeClr val="tx1"/>
                </a:solidFill>
                <a:latin typeface="Arial "/>
              </a:rPr>
              <a:t>Guidance material for campus web page creation</a:t>
            </a:r>
            <a:endParaRPr sz="1200" kern="120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37" name="Shape 361">
            <a:extLst>
              <a:ext uri="{FF2B5EF4-FFF2-40B4-BE49-F238E27FC236}">
                <a16:creationId xmlns:a16="http://schemas.microsoft.com/office/drawing/2014/main" id="{D5D20956-EA9A-C54A-ADF6-F3BF1785CA41}"/>
              </a:ext>
            </a:extLst>
          </p:cNvPr>
          <p:cNvSpPr/>
          <p:nvPr/>
        </p:nvSpPr>
        <p:spPr>
          <a:xfrm>
            <a:off x="10515288" y="4321127"/>
            <a:ext cx="14706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457200"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100" dirty="0">
                <a:solidFill>
                  <a:prstClr val="black"/>
                </a:solidFill>
                <a:latin typeface="Arial "/>
                <a:cs typeface="Arial"/>
                <a:sym typeface="Arial"/>
              </a:rPr>
              <a:t>Customer follows guidance materials to create and top up their account</a:t>
            </a:r>
            <a:endParaRPr lang="en-GB" sz="110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313</Words>
  <Application>Microsoft Office PowerPoint</Application>
  <PresentationFormat>Widescreen</PresentationFormat>
  <Paragraphs>59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</vt:lpstr>
      <vt:lpstr>Calibri</vt:lpstr>
      <vt:lpstr>Calibri Light</vt:lpstr>
      <vt:lpstr>Wingdings</vt:lpstr>
      <vt:lpstr>Custom Design</vt:lpstr>
      <vt:lpstr>1_Custom Design</vt:lpstr>
      <vt:lpstr>  Education campus payments  For Schools</vt:lpstr>
      <vt:lpstr>Education campus payments  For Schools, Colleges and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 Skittles</dc:creator>
  <cp:lastModifiedBy>Charlene Duxbury</cp:lastModifiedBy>
  <cp:revision>192</cp:revision>
  <cp:lastPrinted>2018-10-24T11:50:01Z</cp:lastPrinted>
  <dcterms:created xsi:type="dcterms:W3CDTF">2014-10-22T09:58:36Z</dcterms:created>
  <dcterms:modified xsi:type="dcterms:W3CDTF">2020-01-29T13:06:16Z</dcterms:modified>
</cp:coreProperties>
</file>