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71" r:id="rId5"/>
    <p:sldId id="272" r:id="rId6"/>
    <p:sldId id="275" r:id="rId7"/>
    <p:sldId id="261" r:id="rId8"/>
    <p:sldId id="269" r:id="rId9"/>
    <p:sldId id="258" r:id="rId10"/>
    <p:sldId id="262" r:id="rId11"/>
    <p:sldId id="263" r:id="rId12"/>
    <p:sldId id="264" r:id="rId13"/>
    <p:sldId id="265" r:id="rId14"/>
    <p:sldId id="266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1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C20-E308-4FE0-A4F7-FA91092D2DD5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3574-D6A2-4038-A8D7-88247FC5B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90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C20-E308-4FE0-A4F7-FA91092D2DD5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3574-D6A2-4038-A8D7-88247FC5B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275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C20-E308-4FE0-A4F7-FA91092D2DD5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3574-D6A2-4038-A8D7-88247FC5B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341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C20-E308-4FE0-A4F7-FA91092D2DD5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3574-D6A2-4038-A8D7-88247FC5B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25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C20-E308-4FE0-A4F7-FA91092D2DD5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3574-D6A2-4038-A8D7-88247FC5B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71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C20-E308-4FE0-A4F7-FA91092D2DD5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3574-D6A2-4038-A8D7-88247FC5B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147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C20-E308-4FE0-A4F7-FA91092D2DD5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3574-D6A2-4038-A8D7-88247FC5B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87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C20-E308-4FE0-A4F7-FA91092D2DD5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3574-D6A2-4038-A8D7-88247FC5B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736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C20-E308-4FE0-A4F7-FA91092D2DD5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3574-D6A2-4038-A8D7-88247FC5B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14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C20-E308-4FE0-A4F7-FA91092D2DD5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3574-D6A2-4038-A8D7-88247FC5B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368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C20-E308-4FE0-A4F7-FA91092D2DD5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3574-D6A2-4038-A8D7-88247FC5B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06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60C20-E308-4FE0-A4F7-FA91092D2DD5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63574-D6A2-4038-A8D7-88247FC5B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39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1804" y="2636912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dirty="0" smtClean="0"/>
              <a:t>Spirituality across a MAC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847036"/>
            <a:ext cx="8280920" cy="17526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Presentation by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Francis Waugh &amp; Megan Ford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785104"/>
            <a:ext cx="1656184" cy="24436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644" y="5080557"/>
            <a:ext cx="2604655" cy="1137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87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16632" y="13648"/>
            <a:ext cx="8229600" cy="1143000"/>
          </a:xfrm>
        </p:spPr>
        <p:txBody>
          <a:bodyPr/>
          <a:lstStyle/>
          <a:p>
            <a:r>
              <a:rPr lang="en-GB" dirty="0" smtClean="0"/>
              <a:t>Retreat Programme 2016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88301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 smtClean="0"/>
              <a:t>We have MAC Retreat days, where Primary Students come to St Thomas More Catholic Academy to participate in these retreat days. 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 smtClean="0"/>
              <a:t>We have them spread out over the year and we mark the beginning of a </a:t>
            </a:r>
            <a:r>
              <a:rPr lang="en-GB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school year</a:t>
            </a:r>
            <a:r>
              <a:rPr lang="en-GB" sz="2200" dirty="0" smtClean="0"/>
              <a:t>,  </a:t>
            </a:r>
            <a:r>
              <a:rPr lang="en-GB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Advent</a:t>
            </a:r>
            <a:r>
              <a:rPr lang="en-GB" sz="2200" dirty="0" smtClean="0"/>
              <a:t> and </a:t>
            </a:r>
            <a:r>
              <a:rPr lang="en-GB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Lent</a:t>
            </a:r>
            <a:r>
              <a:rPr lang="en-GB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dirty="0" smtClean="0"/>
              <a:t>by carrying out a variety of activities and celebrating a liturgy on that theme. 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 smtClean="0"/>
              <a:t>Our YCT (Youth Chaplaincy Team) assist leading sessions on these days.</a:t>
            </a:r>
            <a:endParaRPr lang="en-GB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221088"/>
            <a:ext cx="2736304" cy="19363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345" y="4221087"/>
            <a:ext cx="2771799" cy="193634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019" y="4221087"/>
            <a:ext cx="2674703" cy="193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07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20688" y="0"/>
            <a:ext cx="8229600" cy="1143000"/>
          </a:xfrm>
        </p:spPr>
        <p:txBody>
          <a:bodyPr/>
          <a:lstStyle/>
          <a:p>
            <a:r>
              <a:rPr lang="en-GB" dirty="0" smtClean="0"/>
              <a:t>School Productions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1750" y="980728"/>
            <a:ext cx="5827886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800" u="sng" dirty="0" smtClean="0"/>
              <a:t>Born for This</a:t>
            </a:r>
          </a:p>
          <a:p>
            <a:r>
              <a:rPr lang="en-GB" sz="2800" dirty="0" smtClean="0"/>
              <a:t>We have performed Born for This for the last 3 years during Lent. This has been performed at St Gregory’s Catholic Church for the last 2 years</a:t>
            </a:r>
          </a:p>
          <a:p>
            <a:endParaRPr lang="en-GB" sz="2800" dirty="0" smtClean="0"/>
          </a:p>
          <a:p>
            <a:pPr marL="0" indent="0">
              <a:buNone/>
            </a:pPr>
            <a:r>
              <a:rPr lang="en-GB" sz="2800" u="sng" dirty="0" err="1" smtClean="0"/>
              <a:t>Godspell</a:t>
            </a:r>
            <a:endParaRPr lang="en-GB" sz="2800" u="sng" dirty="0" smtClean="0"/>
          </a:p>
          <a:p>
            <a:r>
              <a:rPr lang="en-GB" sz="2800" dirty="0" smtClean="0"/>
              <a:t>This is being performed this year over 2 nights at STMCA.</a:t>
            </a:r>
          </a:p>
          <a:p>
            <a:r>
              <a:rPr lang="en-GB" sz="2800" dirty="0" smtClean="0"/>
              <a:t>In both performances MAC schools have participated in this with the choir/ vocal group.</a:t>
            </a:r>
            <a:endParaRPr lang="en-GB" sz="2800" dirty="0"/>
          </a:p>
        </p:txBody>
      </p:sp>
      <p:sp>
        <p:nvSpPr>
          <p:cNvPr id="4" name="AutoShape 2" descr="Image result for godspell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160" y="3429000"/>
            <a:ext cx="2065932" cy="23400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268" y="1113400"/>
            <a:ext cx="2704064" cy="1791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7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80728" y="14988"/>
            <a:ext cx="8229600" cy="1143000"/>
          </a:xfrm>
        </p:spPr>
        <p:txBody>
          <a:bodyPr/>
          <a:lstStyle/>
          <a:p>
            <a:r>
              <a:rPr lang="en-GB" dirty="0" smtClean="0"/>
              <a:t>Staff Spirituality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Spirituality weeks Lent and Advent including Emmaus Walk, Meditation, </a:t>
            </a:r>
            <a:r>
              <a:rPr lang="en-GB" dirty="0" err="1" smtClean="0"/>
              <a:t>Taize</a:t>
            </a:r>
            <a:r>
              <a:rPr lang="en-GB" dirty="0" smtClean="0"/>
              <a:t> Service, Alpha Course Taster, Stations of the Cross, Advent Prayer service, Spiritual Mindfulness.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Staff INSET Event- see further information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err="1" smtClean="0"/>
              <a:t>Nightfever</a:t>
            </a:r>
            <a:r>
              <a:rPr lang="en-GB" dirty="0" smtClean="0"/>
              <a:t> Event at St Gregory’s Catholic Church in November 2016 with MAC Staff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Alpha Course- pilot course run at STMCA for staff over 12  weeks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43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32656" y="1341"/>
            <a:ext cx="8229600" cy="1143000"/>
          </a:xfrm>
        </p:spPr>
        <p:txBody>
          <a:bodyPr/>
          <a:lstStyle/>
          <a:p>
            <a:r>
              <a:rPr lang="en-GB" dirty="0" smtClean="0"/>
              <a:t>INSET for all MAC staff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Inset 1 2015 Full day INSET – hosted at STMCA with a focus on the role of Catholic Education in our schools, with grateful support of the Diocesan team.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/>
              <a:t>Inset 1 </a:t>
            </a:r>
            <a:r>
              <a:rPr lang="en-GB" dirty="0" smtClean="0"/>
              <a:t>2016 Twilight </a:t>
            </a:r>
            <a:r>
              <a:rPr lang="en-GB" dirty="0"/>
              <a:t>INSET – hosted at STMCA with a focus on </a:t>
            </a:r>
            <a:r>
              <a:rPr lang="en-GB" dirty="0" smtClean="0"/>
              <a:t> vocation  and Catholic Virtues in our MAC, </a:t>
            </a:r>
            <a:r>
              <a:rPr lang="en-GB" dirty="0"/>
              <a:t>with grateful support of the </a:t>
            </a:r>
            <a:r>
              <a:rPr lang="en-GB" dirty="0" smtClean="0"/>
              <a:t>Dan Vince and </a:t>
            </a:r>
            <a:r>
              <a:rPr lang="en-GB" dirty="0" err="1" smtClean="0"/>
              <a:t>Beccy</a:t>
            </a:r>
            <a:r>
              <a:rPr lang="en-GB" dirty="0" smtClean="0"/>
              <a:t> </a:t>
            </a:r>
            <a:r>
              <a:rPr lang="en-GB" dirty="0" err="1" smtClean="0"/>
              <a:t>Roseman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19 </a:t>
            </a:r>
            <a:r>
              <a:rPr lang="en-GB" dirty="0"/>
              <a:t>September 2016 Margaret and Barry </a:t>
            </a:r>
            <a:r>
              <a:rPr lang="en-GB" dirty="0" err="1"/>
              <a:t>Mizen</a:t>
            </a:r>
            <a:r>
              <a:rPr lang="en-GB" dirty="0"/>
              <a:t>. Parents of Jimmy </a:t>
            </a:r>
            <a:r>
              <a:rPr lang="en-GB" dirty="0" err="1"/>
              <a:t>Mizen</a:t>
            </a:r>
            <a:r>
              <a:rPr lang="en-GB" dirty="0"/>
              <a:t>, </a:t>
            </a:r>
            <a:r>
              <a:rPr lang="en-GB" dirty="0" smtClean="0"/>
              <a:t>visited </a:t>
            </a:r>
            <a:r>
              <a:rPr lang="en-GB" dirty="0"/>
              <a:t>STMCA. The </a:t>
            </a:r>
            <a:r>
              <a:rPr lang="en-GB" dirty="0" err="1" smtClean="0"/>
              <a:t>Mizen’s</a:t>
            </a:r>
            <a:r>
              <a:rPr lang="en-GB" dirty="0" smtClean="0"/>
              <a:t> </a:t>
            </a:r>
            <a:r>
              <a:rPr lang="en-GB" dirty="0"/>
              <a:t>led a very inspirational talk on the Diocesan leadership  </a:t>
            </a:r>
            <a:r>
              <a:rPr lang="en-GB" dirty="0" smtClean="0"/>
              <a:t>to all year groups and then to MAC staff 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83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60848" y="0"/>
            <a:ext cx="8229600" cy="1143000"/>
          </a:xfrm>
        </p:spPr>
        <p:txBody>
          <a:bodyPr/>
          <a:lstStyle/>
          <a:p>
            <a:r>
              <a:rPr lang="en-GB" dirty="0" smtClean="0"/>
              <a:t>Liturgy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507288" cy="552636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CATSC- The MAC takes a lead in the organisation of the Catholic Association of Teachers, Schools and Colleges- North Staffordshire Branch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Combined Schools Mass- annual celebration for all schools in the deanery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Vocations </a:t>
            </a:r>
            <a:r>
              <a:rPr lang="en-GB" dirty="0"/>
              <a:t>Mass-annual celebration for all schools in the deanery </a:t>
            </a:r>
            <a:r>
              <a:rPr lang="en-GB" dirty="0" smtClean="0"/>
              <a:t>( hosted by ASCC this year)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Teacher’s Mass-annual </a:t>
            </a:r>
            <a:r>
              <a:rPr lang="en-GB" dirty="0"/>
              <a:t>celebration for all </a:t>
            </a:r>
            <a:r>
              <a:rPr lang="en-GB" dirty="0" smtClean="0"/>
              <a:t>staff in </a:t>
            </a:r>
            <a:r>
              <a:rPr lang="en-GB" dirty="0"/>
              <a:t>the </a:t>
            </a:r>
            <a:r>
              <a:rPr lang="en-GB" dirty="0" smtClean="0"/>
              <a:t>deanery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r>
              <a:rPr lang="en-GB" dirty="0" smtClean="0"/>
              <a:t>Good </a:t>
            </a:r>
            <a:r>
              <a:rPr lang="en-GB" dirty="0"/>
              <a:t>Shepherd Mass-annual celebration for all </a:t>
            </a:r>
            <a:r>
              <a:rPr lang="en-GB" dirty="0" smtClean="0"/>
              <a:t>school </a:t>
            </a:r>
            <a:r>
              <a:rPr lang="en-GB" dirty="0"/>
              <a:t>in the deanery </a:t>
            </a:r>
            <a:r>
              <a:rPr lang="en-GB" dirty="0" smtClean="0"/>
              <a:t>( Fr Hudson’s society focus)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17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484784" y="0"/>
            <a:ext cx="8229600" cy="1143000"/>
          </a:xfrm>
        </p:spPr>
        <p:txBody>
          <a:bodyPr/>
          <a:lstStyle/>
          <a:p>
            <a:r>
              <a:rPr lang="en-GB" dirty="0" smtClean="0"/>
              <a:t>Next Steps…..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n-GB" i="1" dirty="0" smtClean="0"/>
              <a:t>Consolidation of the CPD sessions</a:t>
            </a:r>
          </a:p>
          <a:p>
            <a:r>
              <a:rPr lang="en-GB" i="1" dirty="0" smtClean="0"/>
              <a:t>Consolidation of the Staff Spirituality Week</a:t>
            </a:r>
          </a:p>
          <a:p>
            <a:r>
              <a:rPr lang="en-GB" i="1" dirty="0" smtClean="0"/>
              <a:t>Promoting staff residential retreat opportunities</a:t>
            </a:r>
          </a:p>
          <a:p>
            <a:r>
              <a:rPr lang="en-GB" i="1" dirty="0" smtClean="0"/>
              <a:t>Development of SVP across the MAC</a:t>
            </a:r>
          </a:p>
          <a:p>
            <a:r>
              <a:rPr lang="en-GB" i="1" dirty="0" smtClean="0"/>
              <a:t>MAC Mission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51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12576" y="116632"/>
            <a:ext cx="8229600" cy="1143000"/>
          </a:xfrm>
        </p:spPr>
        <p:txBody>
          <a:bodyPr/>
          <a:lstStyle/>
          <a:p>
            <a:r>
              <a:rPr lang="en-GB" dirty="0" smtClean="0"/>
              <a:t>All Saints’ Catholic Collegiate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>
                <a:effectLst/>
              </a:rPr>
              <a:t>St Thomas More Catholic Academy is part of the </a:t>
            </a:r>
            <a:r>
              <a:rPr lang="en-GB" b="1" dirty="0" smtClean="0">
                <a:effectLst/>
              </a:rPr>
              <a:t>All Saints Catholic Collegiate</a:t>
            </a:r>
            <a:r>
              <a:rPr lang="en-GB" dirty="0" smtClean="0">
                <a:effectLst/>
              </a:rPr>
              <a:t>, a Multi Academy Company (MAC) consisting of one secondary school and four primary schools.</a:t>
            </a:r>
            <a:r>
              <a:rPr lang="en-GB" dirty="0" smtClean="0"/>
              <a:t> The Multi Academy was formed in November 2013.</a:t>
            </a:r>
          </a:p>
          <a:p>
            <a:endParaRPr lang="en-GB" dirty="0" smtClean="0">
              <a:effectLst/>
            </a:endParaRPr>
          </a:p>
          <a:p>
            <a:r>
              <a:rPr lang="en-GB" dirty="0" smtClean="0">
                <a:effectLst/>
              </a:rPr>
              <a:t>St Thomas More Catholic Academy</a:t>
            </a:r>
          </a:p>
          <a:p>
            <a:r>
              <a:rPr lang="en-GB" dirty="0" smtClean="0">
                <a:effectLst/>
              </a:rPr>
              <a:t>St Gregory's Catholic Academy</a:t>
            </a:r>
          </a:p>
          <a:p>
            <a:r>
              <a:rPr lang="en-GB" dirty="0" smtClean="0">
                <a:effectLst/>
              </a:rPr>
              <a:t>St Maria Goretti Catholic Academy</a:t>
            </a:r>
          </a:p>
          <a:p>
            <a:r>
              <a:rPr lang="en-GB" dirty="0" smtClean="0">
                <a:effectLst/>
              </a:rPr>
              <a:t>St Augustine's Catholic Academy</a:t>
            </a:r>
          </a:p>
          <a:p>
            <a:r>
              <a:rPr lang="en-GB" dirty="0" smtClean="0">
                <a:effectLst/>
              </a:rPr>
              <a:t>Our Lady's Catholic Academy.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92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04664" y="0"/>
            <a:ext cx="8229600" cy="1143000"/>
          </a:xfrm>
        </p:spPr>
        <p:txBody>
          <a:bodyPr/>
          <a:lstStyle/>
          <a:p>
            <a:r>
              <a:rPr lang="en-GB" dirty="0" smtClean="0"/>
              <a:t>MAC Mission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852" y="1095216"/>
            <a:ext cx="8712968" cy="52565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This is a group of staff and pupils that have scheduled meetings to focus on Catholic life / share good practice. Focus areas include:</a:t>
            </a:r>
          </a:p>
          <a:p>
            <a:r>
              <a:rPr lang="en-GB" dirty="0"/>
              <a:t>Development of the MAC Prayer</a:t>
            </a:r>
          </a:p>
          <a:p>
            <a:r>
              <a:rPr lang="en-GB" dirty="0"/>
              <a:t>Development of the MAC Mission Statement and Motto</a:t>
            </a:r>
          </a:p>
          <a:p>
            <a:r>
              <a:rPr lang="en-GB" dirty="0"/>
              <a:t>Development of the MAC </a:t>
            </a:r>
            <a:r>
              <a:rPr lang="en-GB" dirty="0" smtClean="0"/>
              <a:t>Logo</a:t>
            </a:r>
          </a:p>
          <a:p>
            <a:r>
              <a:rPr lang="en-GB" dirty="0" smtClean="0"/>
              <a:t>Catholic Virtues</a:t>
            </a:r>
          </a:p>
          <a:p>
            <a:r>
              <a:rPr lang="en-GB" dirty="0" smtClean="0"/>
              <a:t>Vocation in our schools</a:t>
            </a:r>
          </a:p>
          <a:p>
            <a:r>
              <a:rPr lang="en-GB" dirty="0" smtClean="0"/>
              <a:t>Prayer Life</a:t>
            </a:r>
          </a:p>
          <a:p>
            <a:r>
              <a:rPr lang="en-GB" dirty="0" smtClean="0"/>
              <a:t>Recognising God in all things</a:t>
            </a:r>
          </a:p>
          <a:p>
            <a:r>
              <a:rPr lang="en-GB" dirty="0" smtClean="0"/>
              <a:t>Spiritual personal reflection – colouring, mind jars, meditation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284984"/>
            <a:ext cx="2932288" cy="2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89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5352"/>
            <a:ext cx="8229600" cy="5832648"/>
          </a:xfrm>
        </p:spPr>
        <p:txBody>
          <a:bodyPr>
            <a:normAutofit fontScale="92500" lnSpcReduction="20000"/>
          </a:bodyPr>
          <a:lstStyle/>
          <a:p>
            <a:pPr marL="0" indent="0" algn="ctr" hangingPunct="0">
              <a:buNone/>
            </a:pPr>
            <a:r>
              <a:rPr lang="en-GB" b="1" dirty="0"/>
              <a:t>St Thomas More Catholic Academy Mission Statement</a:t>
            </a:r>
            <a:endParaRPr lang="en-GB" dirty="0"/>
          </a:p>
          <a:p>
            <a:pPr marL="0" indent="0" algn="ctr" hangingPunct="0">
              <a:buNone/>
            </a:pPr>
            <a:r>
              <a:rPr lang="en-GB" dirty="0"/>
              <a:t> </a:t>
            </a:r>
          </a:p>
          <a:p>
            <a:pPr marL="0" indent="0" algn="ctr" hangingPunct="0">
              <a:buNone/>
            </a:pPr>
            <a:r>
              <a:rPr lang="en-GB" dirty="0"/>
              <a:t>Christ is at the heart of our community, where everyone is known and loved.</a:t>
            </a:r>
          </a:p>
          <a:p>
            <a:pPr marL="0" indent="0" algn="ctr" hangingPunct="0">
              <a:buNone/>
            </a:pPr>
            <a:r>
              <a:rPr lang="en-GB" dirty="0"/>
              <a:t>In fulfilling our mission we are a school of prayer. We live as a community of love, peace and reconciliation, valuing everyone’s dignity as a child of God to promote and celebrate the growth and achievement of the whole person.</a:t>
            </a:r>
          </a:p>
          <a:p>
            <a:pPr marL="0" indent="0" algn="ctr" hangingPunct="0">
              <a:buNone/>
            </a:pPr>
            <a:r>
              <a:rPr lang="en-GB" dirty="0"/>
              <a:t> </a:t>
            </a:r>
          </a:p>
          <a:p>
            <a:pPr marL="0" indent="0" algn="ctr" hangingPunct="0">
              <a:buNone/>
            </a:pPr>
            <a:r>
              <a:rPr lang="en-GB" i="1" dirty="0"/>
              <a:t>Aspire to be More</a:t>
            </a:r>
          </a:p>
          <a:p>
            <a:pPr marL="0" indent="0" hangingPunc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424936" cy="5793507"/>
          </a:xfrm>
        </p:spPr>
        <p:txBody>
          <a:bodyPr>
            <a:normAutofit lnSpcReduction="10000"/>
          </a:bodyPr>
          <a:lstStyle/>
          <a:p>
            <a:pPr marL="0" indent="0" algn="ctr" hangingPunct="0">
              <a:buNone/>
            </a:pPr>
            <a:r>
              <a:rPr lang="en-GB" b="1" dirty="0"/>
              <a:t>All Saints Catholic Collegiate Mission </a:t>
            </a:r>
            <a:r>
              <a:rPr lang="en-GB" b="1" dirty="0" smtClean="0"/>
              <a:t>Statement</a:t>
            </a:r>
            <a:r>
              <a:rPr lang="en-GB" dirty="0"/>
              <a:t> </a:t>
            </a:r>
          </a:p>
          <a:p>
            <a:pPr marL="0" indent="0" algn="ctr" hangingPunct="0">
              <a:buNone/>
            </a:pPr>
            <a:endParaRPr lang="en-GB" sz="2800" dirty="0" smtClean="0"/>
          </a:p>
          <a:p>
            <a:pPr marL="0" indent="0" algn="ctr" hangingPunct="0">
              <a:buNone/>
            </a:pPr>
            <a:r>
              <a:rPr lang="en-GB" sz="2800" dirty="0" smtClean="0"/>
              <a:t>Our </a:t>
            </a:r>
            <a:r>
              <a:rPr lang="en-GB" sz="2800" dirty="0"/>
              <a:t>Academy ensures that Christ is at the centre of all that we do and that every member of our community is known, loved and respected.</a:t>
            </a:r>
          </a:p>
          <a:p>
            <a:pPr marL="0" indent="0" algn="ctr" hangingPunct="0">
              <a:buNone/>
            </a:pPr>
            <a:r>
              <a:rPr lang="en-GB" sz="2800" dirty="0"/>
              <a:t>Through the Gospel Values of love, reconciliation, justice and peace we recognise everyone as a Child of God.</a:t>
            </a:r>
          </a:p>
          <a:p>
            <a:pPr marL="0" indent="0" algn="ctr" hangingPunct="0">
              <a:buNone/>
            </a:pPr>
            <a:r>
              <a:rPr lang="en-GB" sz="2800" dirty="0"/>
              <a:t>We work together so that our pupils are supported to serve others and achieve their full potential in a caring, safe and secure environment</a:t>
            </a:r>
            <a:r>
              <a:rPr lang="en-GB" sz="2800" dirty="0" smtClean="0"/>
              <a:t>.</a:t>
            </a:r>
            <a:endParaRPr lang="en-GB" sz="2800" dirty="0"/>
          </a:p>
          <a:p>
            <a:pPr marL="0" indent="0" algn="ctr" hangingPunct="0">
              <a:buNone/>
            </a:pPr>
            <a:r>
              <a:rPr lang="en-GB" i="1" dirty="0" smtClean="0"/>
              <a:t>                                                                                             United </a:t>
            </a:r>
            <a:r>
              <a:rPr lang="en-GB" i="1" dirty="0"/>
              <a:t>in Faith, Love and Learning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858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772400" cy="1584176"/>
          </a:xfrm>
        </p:spPr>
        <p:txBody>
          <a:bodyPr>
            <a:normAutofit fontScale="90000"/>
          </a:bodyPr>
          <a:lstStyle/>
          <a:p>
            <a:r>
              <a:rPr lang="en-GB" dirty="0"/>
              <a:t>MAC Logo</a:t>
            </a:r>
            <a:br>
              <a:rPr lang="en-GB" dirty="0"/>
            </a:br>
            <a:r>
              <a:rPr lang="en-GB" sz="3100" cap="none" dirty="0"/>
              <a:t>T</a:t>
            </a:r>
            <a:r>
              <a:rPr lang="en-GB" sz="3100" cap="none" dirty="0" smtClean="0"/>
              <a:t>his was the result  of a competition for student designs. These were judged by the mac mission group of pupils  and then approved by the directors of the MAC.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by the directors of the MAC.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212976"/>
            <a:ext cx="8856984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46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56792" y="0"/>
            <a:ext cx="8229600" cy="1143000"/>
          </a:xfrm>
        </p:spPr>
        <p:txBody>
          <a:bodyPr/>
          <a:lstStyle/>
          <a:p>
            <a:r>
              <a:rPr lang="en-GB" dirty="0" smtClean="0"/>
              <a:t>MAC Prayer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b="1" dirty="0" smtClean="0"/>
              <a:t>Lord </a:t>
            </a:r>
            <a:r>
              <a:rPr lang="en-GB" b="1" dirty="0"/>
              <a:t>Jesus,</a:t>
            </a:r>
            <a:endParaRPr lang="en-GB" dirty="0"/>
          </a:p>
          <a:p>
            <a:pPr marL="0" indent="0" algn="ctr">
              <a:buNone/>
            </a:pPr>
            <a:r>
              <a:rPr lang="en-GB" b="1" dirty="0"/>
              <a:t>Give us guidance from the Holy Spirit.</a:t>
            </a:r>
            <a:endParaRPr lang="en-GB" dirty="0"/>
          </a:p>
          <a:p>
            <a:pPr marL="0" indent="0" algn="ctr">
              <a:buNone/>
            </a:pPr>
            <a:r>
              <a:rPr lang="en-GB" b="1" dirty="0"/>
              <a:t>Bless each of our five academies with</a:t>
            </a:r>
            <a:endParaRPr lang="en-GB" dirty="0"/>
          </a:p>
          <a:p>
            <a:pPr marL="0" indent="0" algn="ctr">
              <a:buNone/>
            </a:pPr>
            <a:r>
              <a:rPr lang="en-GB" b="1" dirty="0"/>
              <a:t>Truth, wisdom, grace and love,</a:t>
            </a:r>
            <a:endParaRPr lang="en-GB" dirty="0"/>
          </a:p>
          <a:p>
            <a:pPr marL="0" indent="0" algn="ctr">
              <a:buNone/>
            </a:pPr>
            <a:r>
              <a:rPr lang="en-GB" b="1" dirty="0"/>
              <a:t>So that we may learn to serve you and one another.</a:t>
            </a:r>
            <a:endParaRPr lang="en-GB" dirty="0"/>
          </a:p>
          <a:p>
            <a:pPr marL="0" indent="0" algn="ctr">
              <a:buNone/>
            </a:pPr>
            <a:r>
              <a:rPr lang="en-GB" b="1" dirty="0"/>
              <a:t>Help us to grow, work, play and </a:t>
            </a:r>
            <a:r>
              <a:rPr lang="en-GB" b="1" dirty="0" smtClean="0"/>
              <a:t>pray together </a:t>
            </a:r>
            <a:r>
              <a:rPr lang="en-GB" b="1" dirty="0"/>
              <a:t>as a family.</a:t>
            </a:r>
            <a:endParaRPr lang="en-GB" dirty="0"/>
          </a:p>
          <a:p>
            <a:pPr marL="0" indent="0" algn="ctr">
              <a:buNone/>
            </a:pPr>
            <a:r>
              <a:rPr lang="en-GB" b="1" dirty="0"/>
              <a:t>Help us to keep your love in our hearts</a:t>
            </a:r>
            <a:endParaRPr lang="en-GB" dirty="0"/>
          </a:p>
          <a:p>
            <a:pPr marL="0" indent="0" algn="ctr">
              <a:buNone/>
            </a:pPr>
            <a:r>
              <a:rPr lang="en-GB" b="1" dirty="0"/>
              <a:t>and bring peace to others.</a:t>
            </a:r>
            <a:endParaRPr lang="en-GB" dirty="0"/>
          </a:p>
          <a:p>
            <a:pPr marL="0" indent="0" algn="ctr">
              <a:buNone/>
            </a:pPr>
            <a:r>
              <a:rPr lang="en-GB" b="1" dirty="0"/>
              <a:t>Amen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466" y="5475911"/>
            <a:ext cx="2197366" cy="138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30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700808" y="26064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Events 2016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8863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 smtClean="0"/>
              <a:t>Year </a:t>
            </a:r>
            <a:r>
              <a:rPr lang="en-GB" dirty="0"/>
              <a:t>6 Retreat Morning 09.30- 12pm Tuesday 13 </a:t>
            </a:r>
            <a:r>
              <a:rPr lang="en-GB" dirty="0" smtClean="0"/>
              <a:t>Sept </a:t>
            </a:r>
            <a:r>
              <a:rPr lang="en-GB" dirty="0"/>
              <a:t>2016.</a:t>
            </a:r>
          </a:p>
          <a:p>
            <a:pPr>
              <a:lnSpc>
                <a:spcPct val="120000"/>
              </a:lnSpc>
            </a:pPr>
            <a:r>
              <a:rPr lang="en-GB" dirty="0"/>
              <a:t>MAC Catholic Life CPD @ OLCA - Tuesday 13 September 2016</a:t>
            </a:r>
          </a:p>
          <a:p>
            <a:pPr>
              <a:lnSpc>
                <a:spcPct val="120000"/>
              </a:lnSpc>
            </a:pPr>
            <a:r>
              <a:rPr lang="en-GB" dirty="0"/>
              <a:t>MAC Mission group Meeting @ OLCA- 6 October 2016</a:t>
            </a:r>
          </a:p>
          <a:p>
            <a:pPr>
              <a:lnSpc>
                <a:spcPct val="120000"/>
              </a:lnSpc>
            </a:pPr>
            <a:r>
              <a:rPr lang="en-GB" dirty="0"/>
              <a:t>Combined Schools Mass/ MAC Twilight – 13</a:t>
            </a:r>
            <a:r>
              <a:rPr lang="en-GB" baseline="30000" dirty="0"/>
              <a:t>th</a:t>
            </a:r>
            <a:r>
              <a:rPr lang="en-GB" dirty="0"/>
              <a:t> October 2016.</a:t>
            </a:r>
          </a:p>
          <a:p>
            <a:pPr>
              <a:lnSpc>
                <a:spcPct val="120000"/>
              </a:lnSpc>
            </a:pPr>
            <a:r>
              <a:rPr lang="en-GB" dirty="0"/>
              <a:t>MAC Catholic Life CPD @ SGCA- 8</a:t>
            </a:r>
            <a:r>
              <a:rPr lang="en-GB" baseline="30000" dirty="0"/>
              <a:t>th</a:t>
            </a:r>
            <a:r>
              <a:rPr lang="en-GB" dirty="0"/>
              <a:t> November 2016.</a:t>
            </a:r>
          </a:p>
          <a:p>
            <a:pPr>
              <a:lnSpc>
                <a:spcPct val="120000"/>
              </a:lnSpc>
            </a:pPr>
            <a:r>
              <a:rPr lang="en-GB" dirty="0"/>
              <a:t>MAC Mission Meeting @ STACA- Thursday 17 November 2016</a:t>
            </a:r>
          </a:p>
          <a:p>
            <a:pPr>
              <a:lnSpc>
                <a:spcPct val="120000"/>
              </a:lnSpc>
            </a:pPr>
            <a:r>
              <a:rPr lang="en-GB" dirty="0"/>
              <a:t>MAC Advent Retreat Week 28 November 2016.</a:t>
            </a:r>
          </a:p>
          <a:p>
            <a:pPr>
              <a:lnSpc>
                <a:spcPct val="120000"/>
              </a:lnSpc>
            </a:pPr>
            <a:r>
              <a:rPr lang="en-GB" dirty="0"/>
              <a:t>Year 5 Advent Liturgy 09.30-12pm – 9 December 2016.</a:t>
            </a:r>
          </a:p>
          <a:p>
            <a:pPr>
              <a:lnSpc>
                <a:spcPct val="120000"/>
              </a:lnSpc>
            </a:pPr>
            <a:r>
              <a:rPr lang="en-GB" dirty="0"/>
              <a:t>Teachers Mass 31</a:t>
            </a:r>
            <a:r>
              <a:rPr lang="en-GB" baseline="30000" dirty="0"/>
              <a:t>st</a:t>
            </a:r>
            <a:r>
              <a:rPr lang="en-GB" dirty="0"/>
              <a:t> January 2017 St </a:t>
            </a:r>
            <a:r>
              <a:rPr lang="en-GB" dirty="0" err="1"/>
              <a:t>Gregs</a:t>
            </a:r>
            <a:r>
              <a:rPr lang="en-GB" dirty="0"/>
              <a:t> 7pm</a:t>
            </a:r>
          </a:p>
          <a:p>
            <a:pPr>
              <a:lnSpc>
                <a:spcPct val="120000"/>
              </a:lnSpc>
            </a:pPr>
            <a:r>
              <a:rPr lang="en-GB" dirty="0"/>
              <a:t>MAC Catholic Life CPD @ STMCA – 28</a:t>
            </a:r>
            <a:r>
              <a:rPr lang="en-GB" baseline="30000" dirty="0"/>
              <a:t>th</a:t>
            </a:r>
            <a:r>
              <a:rPr lang="en-GB" dirty="0"/>
              <a:t> February 2017</a:t>
            </a:r>
          </a:p>
          <a:p>
            <a:pPr>
              <a:lnSpc>
                <a:spcPct val="120000"/>
              </a:lnSpc>
            </a:pPr>
            <a:r>
              <a:rPr lang="en-GB" dirty="0"/>
              <a:t>MAC Lenten Retreat Week 6 March 2017</a:t>
            </a:r>
            <a:r>
              <a:rPr lang="en-GB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GB" dirty="0" err="1" smtClean="0"/>
              <a:t>Godspell</a:t>
            </a:r>
            <a:r>
              <a:rPr lang="en-GB" dirty="0" smtClean="0"/>
              <a:t> Performance  30</a:t>
            </a:r>
            <a:r>
              <a:rPr lang="en-GB" baseline="30000" dirty="0" smtClean="0"/>
              <a:t>th</a:t>
            </a:r>
            <a:r>
              <a:rPr lang="en-GB" dirty="0" smtClean="0"/>
              <a:t> / 31</a:t>
            </a:r>
            <a:r>
              <a:rPr lang="en-GB" baseline="30000" dirty="0" smtClean="0"/>
              <a:t>st</a:t>
            </a:r>
            <a:r>
              <a:rPr lang="en-GB" dirty="0" smtClean="0"/>
              <a:t> March 2017</a:t>
            </a:r>
            <a:endParaRPr lang="en-GB" dirty="0"/>
          </a:p>
          <a:p>
            <a:pPr>
              <a:lnSpc>
                <a:spcPct val="120000"/>
              </a:lnSpc>
            </a:pPr>
            <a:r>
              <a:rPr lang="en-GB" dirty="0"/>
              <a:t>Year 4 MAC Lenten Retreat Event- 0930-12pm 3 April 2017</a:t>
            </a:r>
          </a:p>
          <a:p>
            <a:pPr>
              <a:lnSpc>
                <a:spcPct val="120000"/>
              </a:lnSpc>
            </a:pPr>
            <a:r>
              <a:rPr lang="en-GB" dirty="0"/>
              <a:t>MAC Catholic Life CPD @ STACA – 25</a:t>
            </a:r>
            <a:r>
              <a:rPr lang="en-GB" baseline="30000" dirty="0"/>
              <a:t>th</a:t>
            </a:r>
            <a:r>
              <a:rPr lang="en-GB" dirty="0"/>
              <a:t> April </a:t>
            </a:r>
            <a:r>
              <a:rPr lang="en-GB" dirty="0" smtClean="0"/>
              <a:t>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403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91573"/>
            <a:ext cx="6203032" cy="106613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CPD for New Staff/ Associate Teachers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8229600" cy="4785395"/>
          </a:xfrm>
        </p:spPr>
        <p:txBody>
          <a:bodyPr>
            <a:normAutofit fontScale="77500" lnSpcReduction="20000"/>
          </a:bodyPr>
          <a:lstStyle/>
          <a:p>
            <a:r>
              <a:rPr lang="en-GB" sz="3000" dirty="0" smtClean="0"/>
              <a:t>MAC </a:t>
            </a:r>
            <a:r>
              <a:rPr lang="en-GB" sz="3000" dirty="0"/>
              <a:t>Catholic Life CPD @ </a:t>
            </a:r>
            <a:r>
              <a:rPr lang="en-GB" sz="3000" dirty="0" smtClean="0"/>
              <a:t>Our Lady's Catholic Academy </a:t>
            </a:r>
            <a:r>
              <a:rPr lang="en-GB" sz="3000" dirty="0"/>
              <a:t>- Tuesday 13 September </a:t>
            </a:r>
            <a:r>
              <a:rPr lang="en-GB" sz="3000" dirty="0" smtClean="0"/>
              <a:t>2016 </a:t>
            </a:r>
          </a:p>
          <a:p>
            <a:pPr marL="0" indent="0">
              <a:buNone/>
            </a:pPr>
            <a:r>
              <a:rPr lang="en-GB" sz="3000" dirty="0" smtClean="0"/>
              <a:t>    </a:t>
            </a:r>
            <a:r>
              <a:rPr lang="en-GB" sz="3000" i="1" dirty="0" smtClean="0"/>
              <a:t>(Induction to Catholic Schools)</a:t>
            </a:r>
          </a:p>
          <a:p>
            <a:pPr marL="0" indent="0">
              <a:buNone/>
            </a:pPr>
            <a:endParaRPr lang="en-GB" sz="3000" i="1" dirty="0"/>
          </a:p>
          <a:p>
            <a:r>
              <a:rPr lang="en-GB" sz="3000" dirty="0" smtClean="0"/>
              <a:t>MAC </a:t>
            </a:r>
            <a:r>
              <a:rPr lang="en-GB" sz="3000" dirty="0"/>
              <a:t>Catholic Life CPD @ </a:t>
            </a:r>
            <a:r>
              <a:rPr lang="en-GB" sz="3000" dirty="0" smtClean="0"/>
              <a:t>St Gregory’s Catholic Academy - </a:t>
            </a:r>
            <a:r>
              <a:rPr lang="en-GB" sz="3000" dirty="0"/>
              <a:t>8</a:t>
            </a:r>
            <a:r>
              <a:rPr lang="en-GB" sz="3000" baseline="30000" dirty="0"/>
              <a:t>th</a:t>
            </a:r>
            <a:r>
              <a:rPr lang="en-GB" sz="3000" dirty="0"/>
              <a:t> November </a:t>
            </a:r>
            <a:r>
              <a:rPr lang="en-GB" sz="3000" dirty="0" smtClean="0"/>
              <a:t>2016 </a:t>
            </a:r>
            <a:r>
              <a:rPr lang="en-GB" sz="3000" i="1" dirty="0" smtClean="0"/>
              <a:t>( Advent Focus)</a:t>
            </a:r>
          </a:p>
          <a:p>
            <a:pPr marL="0" indent="0">
              <a:buNone/>
            </a:pPr>
            <a:endParaRPr lang="en-GB" sz="3000" i="1" dirty="0"/>
          </a:p>
          <a:p>
            <a:r>
              <a:rPr lang="en-GB" sz="3000" dirty="0" smtClean="0"/>
              <a:t>MAC </a:t>
            </a:r>
            <a:r>
              <a:rPr lang="en-GB" sz="3000" dirty="0"/>
              <a:t>Catholic Life CPD @ </a:t>
            </a:r>
            <a:r>
              <a:rPr lang="en-GB" sz="3000" dirty="0" smtClean="0"/>
              <a:t>St Thomas More Catholic Academy– </a:t>
            </a:r>
            <a:r>
              <a:rPr lang="en-GB" sz="3000" dirty="0"/>
              <a:t>28</a:t>
            </a:r>
            <a:r>
              <a:rPr lang="en-GB" sz="3000" baseline="30000" dirty="0"/>
              <a:t>th</a:t>
            </a:r>
            <a:r>
              <a:rPr lang="en-GB" sz="3000" dirty="0"/>
              <a:t> February </a:t>
            </a:r>
            <a:r>
              <a:rPr lang="en-GB" sz="3000" dirty="0" smtClean="0"/>
              <a:t>2017 </a:t>
            </a:r>
          </a:p>
          <a:p>
            <a:pPr marL="0" indent="0">
              <a:buNone/>
            </a:pPr>
            <a:r>
              <a:rPr lang="en-GB" sz="3000" i="1" dirty="0" smtClean="0"/>
              <a:t>    (Lent Focus)</a:t>
            </a:r>
          </a:p>
          <a:p>
            <a:pPr marL="0" indent="0">
              <a:buNone/>
            </a:pPr>
            <a:endParaRPr lang="en-GB" sz="3000" i="1" dirty="0"/>
          </a:p>
          <a:p>
            <a:r>
              <a:rPr lang="en-GB" sz="3000" dirty="0" smtClean="0"/>
              <a:t>MAC </a:t>
            </a:r>
            <a:r>
              <a:rPr lang="en-GB" sz="3000" dirty="0"/>
              <a:t>Catholic Life CPD @ </a:t>
            </a:r>
            <a:r>
              <a:rPr lang="en-GB" sz="3000" dirty="0" smtClean="0"/>
              <a:t>St Augustine’s Catholic Academy </a:t>
            </a:r>
            <a:r>
              <a:rPr lang="en-GB" sz="3000" dirty="0"/>
              <a:t>– 25</a:t>
            </a:r>
            <a:r>
              <a:rPr lang="en-GB" sz="3000" baseline="30000" dirty="0"/>
              <a:t>th</a:t>
            </a:r>
            <a:r>
              <a:rPr lang="en-GB" sz="3000" dirty="0"/>
              <a:t> April </a:t>
            </a:r>
            <a:r>
              <a:rPr lang="en-GB" sz="3000" dirty="0" smtClean="0"/>
              <a:t>2017-  </a:t>
            </a:r>
            <a:r>
              <a:rPr lang="en-GB" sz="3000" i="1" dirty="0" smtClean="0"/>
              <a:t>(Focus TBA)</a:t>
            </a:r>
            <a:endParaRPr lang="en-GB" sz="3000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379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380</TotalTime>
  <Words>867</Words>
  <Application>Microsoft Office PowerPoint</Application>
  <PresentationFormat>On-screen Show (4:3)</PresentationFormat>
  <Paragraphs>114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Spirituality across a MAC</vt:lpstr>
      <vt:lpstr>All Saints’ Catholic Collegiate</vt:lpstr>
      <vt:lpstr>MAC Mission Group</vt:lpstr>
      <vt:lpstr>PowerPoint Presentation</vt:lpstr>
      <vt:lpstr>PowerPoint Presentation</vt:lpstr>
      <vt:lpstr>MAC Logo This was the result  of a competition for student designs. These were judged by the mac mission group of pupils  and then approved by the directors of the MAC. </vt:lpstr>
      <vt:lpstr>MAC Prayer</vt:lpstr>
      <vt:lpstr>Events 2016</vt:lpstr>
      <vt:lpstr>CPD for New Staff/ Associate Teachers</vt:lpstr>
      <vt:lpstr>Retreat Programme 2016</vt:lpstr>
      <vt:lpstr>School Productions</vt:lpstr>
      <vt:lpstr>Staff Spirituality </vt:lpstr>
      <vt:lpstr>INSET for all MAC staff</vt:lpstr>
      <vt:lpstr>Liturgy</vt:lpstr>
      <vt:lpstr>Next Steps…..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Spirituality across a MAC</dc:title>
  <dc:creator>Waugh, Francis</dc:creator>
  <cp:lastModifiedBy>Daniel Vince</cp:lastModifiedBy>
  <cp:revision>27</cp:revision>
  <dcterms:created xsi:type="dcterms:W3CDTF">2017-02-26T12:25:57Z</dcterms:created>
  <dcterms:modified xsi:type="dcterms:W3CDTF">2017-03-07T08:49:36Z</dcterms:modified>
</cp:coreProperties>
</file>