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57"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54FA984-07BE-4BE3-AA51-37765026BF3A}" type="datetimeFigureOut">
              <a:rPr lang="en-GB" smtClean="0"/>
              <a:t>13/01/2021</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E36AF2F-800F-461F-B088-BC4F62A459E9}"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1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209454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224818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19294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54FA984-07BE-4BE3-AA51-37765026BF3A}" type="datetimeFigureOut">
              <a:rPr lang="en-GB" smtClean="0"/>
              <a:t>13/01/2021</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E36AF2F-800F-461F-B088-BC4F62A459E9}"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763610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FA984-07BE-4BE3-AA51-37765026BF3A}"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8034543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FA984-07BE-4BE3-AA51-37765026BF3A}"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5358457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FA984-07BE-4BE3-AA51-37765026BF3A}"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66968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FA984-07BE-4BE3-AA51-37765026BF3A}"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42204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F54FA984-07BE-4BE3-AA51-37765026BF3A}" type="datetimeFigureOut">
              <a:rPr lang="en-GB" smtClean="0"/>
              <a:t>13/01/2021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1E36AF2F-800F-461F-B088-BC4F62A459E9}"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52351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F54FA984-07BE-4BE3-AA51-37765026BF3A}" type="datetimeFigureOut">
              <a:rPr lang="en-GB" smtClean="0"/>
              <a:t>13/01/2021</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02183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54FA984-07BE-4BE3-AA51-37765026BF3A}" type="datetimeFigureOut">
              <a:rPr lang="en-GB" smtClean="0"/>
              <a:t>13/01/2021</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E36AF2F-800F-461F-B088-BC4F62A459E9}"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711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87D4-3C57-4413-A8F5-5960CAE0EC38}"/>
              </a:ext>
            </a:extLst>
          </p:cNvPr>
          <p:cNvSpPr>
            <a:spLocks noGrp="1"/>
          </p:cNvSpPr>
          <p:nvPr>
            <p:ph type="ctrTitle"/>
          </p:nvPr>
        </p:nvSpPr>
        <p:spPr>
          <a:xfrm>
            <a:off x="1078522" y="1113182"/>
            <a:ext cx="10318418" cy="4394988"/>
          </a:xfrm>
        </p:spPr>
        <p:txBody>
          <a:bodyPr/>
          <a:lstStyle/>
          <a:p>
            <a:r>
              <a:rPr lang="en-GB" dirty="0"/>
              <a:t>Daily prayer &amp; collective worship  </a:t>
            </a:r>
          </a:p>
        </p:txBody>
      </p:sp>
      <p:sp>
        <p:nvSpPr>
          <p:cNvPr id="3" name="Subtitle 2">
            <a:extLst>
              <a:ext uri="{FF2B5EF4-FFF2-40B4-BE49-F238E27FC236}">
                <a16:creationId xmlns:a16="http://schemas.microsoft.com/office/drawing/2014/main" id="{A42951E3-5AF2-4221-8651-230DE4C11A38}"/>
              </a:ext>
            </a:extLst>
          </p:cNvPr>
          <p:cNvSpPr>
            <a:spLocks noGrp="1"/>
          </p:cNvSpPr>
          <p:nvPr>
            <p:ph type="subTitle" idx="1"/>
          </p:nvPr>
        </p:nvSpPr>
        <p:spPr/>
        <p:txBody>
          <a:bodyPr/>
          <a:lstStyle/>
          <a:p>
            <a:r>
              <a:rPr lang="en-GB" dirty="0"/>
              <a:t>Thursday 14</a:t>
            </a:r>
            <a:r>
              <a:rPr lang="en-GB" baseline="30000" dirty="0"/>
              <a:t>TH</a:t>
            </a:r>
            <a:r>
              <a:rPr lang="en-GB" dirty="0"/>
              <a:t> January 2021</a:t>
            </a:r>
          </a:p>
        </p:txBody>
      </p:sp>
      <p:sp>
        <p:nvSpPr>
          <p:cNvPr id="4" name="AutoShape 2" descr="https://ukc-powerpoint.officeapps.live.com/pods/GetClipboardImage.ashx?Id=f1d9b948-fbba-4650-9d55-1905fb9a7b13&amp;DC=GUK1&amp;wdoverrides=GetClipboardImageEnabled:true">
            <a:extLst>
              <a:ext uri="{FF2B5EF4-FFF2-40B4-BE49-F238E27FC236}">
                <a16:creationId xmlns:a16="http://schemas.microsoft.com/office/drawing/2014/main" id="{3AEAE7F2-E8BA-4A73-A019-08045E30C2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f1d9b948-fbba-4650-9d55-1905fb9a7b13&amp;DC=GUK1&amp;wdoverrides=GetClipboardImageEnabled:true">
            <a:extLst>
              <a:ext uri="{FF2B5EF4-FFF2-40B4-BE49-F238E27FC236}">
                <a16:creationId xmlns:a16="http://schemas.microsoft.com/office/drawing/2014/main" id="{6D83A79C-404F-4EAB-8D7D-E461AE231FE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picture containing logo&#10;&#10;Description automatically generated">
            <a:extLst>
              <a:ext uri="{FF2B5EF4-FFF2-40B4-BE49-F238E27FC236}">
                <a16:creationId xmlns:a16="http://schemas.microsoft.com/office/drawing/2014/main" id="{18E9716E-6CBB-4EE2-85EB-4CBD636D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300" y="4435475"/>
            <a:ext cx="2857500" cy="2286000"/>
          </a:xfrm>
          <a:prstGeom prst="rect">
            <a:avLst/>
          </a:prstGeom>
        </p:spPr>
      </p:pic>
      <p:pic>
        <p:nvPicPr>
          <p:cNvPr id="9" name="Audio 8">
            <a:hlinkClick r:id="" action="ppaction://media"/>
            <a:extLst>
              <a:ext uri="{FF2B5EF4-FFF2-40B4-BE49-F238E27FC236}">
                <a16:creationId xmlns:a16="http://schemas.microsoft.com/office/drawing/2014/main" id="{45DC7328-DB1D-409B-928B-B5A109CE04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01324156"/>
      </p:ext>
    </p:extLst>
  </p:cSld>
  <p:clrMapOvr>
    <a:masterClrMapping/>
  </p:clrMapOvr>
  <mc:AlternateContent xmlns:mc="http://schemas.openxmlformats.org/markup-compatibility/2006" xmlns:p14="http://schemas.microsoft.com/office/powerpoint/2010/main">
    <mc:Choice Requires="p14">
      <p:transition spd="slow" p14:dur="2000" advTm="7539"/>
    </mc:Choice>
    <mc:Fallback xmlns="">
      <p:transition spd="slow" advTm="7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10C4D93-7E27-4CD2-A8FE-5B92A82E5E7A}"/>
              </a:ext>
            </a:extLst>
          </p:cNvPr>
          <p:cNvPicPr>
            <a:picLocks noChangeAspect="1"/>
          </p:cNvPicPr>
          <p:nvPr/>
        </p:nvPicPr>
        <p:blipFill rotWithShape="1">
          <a:blip r:embed="rId4"/>
          <a:srcRect r="29231"/>
          <a:stretch/>
        </p:blipFill>
        <p:spPr>
          <a:xfrm>
            <a:off x="7338646" y="10"/>
            <a:ext cx="4853354" cy="342899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F1272281-632E-4492-910B-32653113EBB8}"/>
              </a:ext>
            </a:extLst>
          </p:cNvPr>
          <p:cNvPicPr>
            <a:picLocks noChangeAspect="1"/>
          </p:cNvPicPr>
          <p:nvPr/>
        </p:nvPicPr>
        <p:blipFill rotWithShape="1">
          <a:blip r:embed="rId5">
            <a:extLst>
              <a:ext uri="{28A0092B-C50C-407E-A947-70E740481C1C}">
                <a14:useLocalDpi xmlns:a14="http://schemas.microsoft.com/office/drawing/2010/main" val="0"/>
              </a:ext>
            </a:extLst>
          </a:blip>
          <a:srcRect t="11685" r="1" b="1"/>
          <a:stretch/>
        </p:blipFill>
        <p:spPr>
          <a:xfrm>
            <a:off x="7338646" y="3429000"/>
            <a:ext cx="4853354" cy="3429000"/>
          </a:xfrm>
          <a:prstGeom prst="rect">
            <a:avLst/>
          </a:prstGeom>
        </p:spPr>
      </p:pic>
      <p:sp>
        <p:nvSpPr>
          <p:cNvPr id="26"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EE9CA1B4-4B76-4A30-ACEA-68CD97C37C34}"/>
              </a:ext>
            </a:extLst>
          </p:cNvPr>
          <p:cNvSpPr>
            <a:spLocks noGrp="1"/>
          </p:cNvSpPr>
          <p:nvPr>
            <p:ph type="title"/>
          </p:nvPr>
        </p:nvSpPr>
        <p:spPr>
          <a:xfrm>
            <a:off x="765051" y="382385"/>
            <a:ext cx="6015897" cy="1492132"/>
          </a:xfrm>
        </p:spPr>
        <p:txBody>
          <a:bodyPr>
            <a:normAutofit/>
          </a:bodyPr>
          <a:lstStyle/>
          <a:p>
            <a:r>
              <a:rPr lang="en-GB" dirty="0"/>
              <a:t>Collective Worship</a:t>
            </a:r>
          </a:p>
        </p:txBody>
      </p:sp>
      <p:sp>
        <p:nvSpPr>
          <p:cNvPr id="27" name="Rectangle 12">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C8C6180-C355-4563-BB83-A54A3C7131AF}"/>
              </a:ext>
            </a:extLst>
          </p:cNvPr>
          <p:cNvSpPr>
            <a:spLocks noGrp="1"/>
          </p:cNvSpPr>
          <p:nvPr>
            <p:ph idx="1"/>
          </p:nvPr>
        </p:nvSpPr>
        <p:spPr>
          <a:xfrm>
            <a:off x="765051" y="2286001"/>
            <a:ext cx="6015897" cy="3593591"/>
          </a:xfrm>
        </p:spPr>
        <p:txBody>
          <a:bodyPr>
            <a:normAutofit/>
          </a:bodyPr>
          <a:lstStyle/>
          <a:p>
            <a:pPr marL="0" indent="0">
              <a:buNone/>
            </a:pPr>
            <a:endParaRPr lang="en-GB"/>
          </a:p>
          <a:p>
            <a:pPr marL="0" lvl="0" indent="0">
              <a:buNone/>
            </a:pPr>
            <a:r>
              <a:rPr lang="en-GB"/>
              <a:t>Let us start with the Sign of the Cross</a:t>
            </a:r>
          </a:p>
          <a:p>
            <a:pPr marL="0" lvl="0" indent="0">
              <a:buNone/>
            </a:pPr>
            <a:endParaRPr lang="en-GB"/>
          </a:p>
          <a:p>
            <a:pPr marL="0" lvl="0" indent="0">
              <a:buNone/>
            </a:pPr>
            <a:r>
              <a:rPr lang="en-GB"/>
              <a:t>In the name of the Father and of </a:t>
            </a:r>
          </a:p>
          <a:p>
            <a:pPr marL="0" lvl="0" indent="0">
              <a:buNone/>
            </a:pPr>
            <a:r>
              <a:rPr lang="en-GB"/>
              <a:t>the Son and of the Holy Spirit. </a:t>
            </a:r>
          </a:p>
          <a:p>
            <a:pPr marL="0" lvl="0" indent="0">
              <a:buNone/>
            </a:pPr>
            <a:r>
              <a:rPr lang="en-GB"/>
              <a:t>Amen</a:t>
            </a:r>
          </a:p>
          <a:p>
            <a:endParaRPr lang="en-GB" dirty="0"/>
          </a:p>
        </p:txBody>
      </p:sp>
      <p:pic>
        <p:nvPicPr>
          <p:cNvPr id="8" name="Audio 7">
            <a:hlinkClick r:id="" action="ppaction://media"/>
            <a:extLst>
              <a:ext uri="{FF2B5EF4-FFF2-40B4-BE49-F238E27FC236}">
                <a16:creationId xmlns:a16="http://schemas.microsoft.com/office/drawing/2014/main" id="{D95EFF82-E80F-4220-BED1-494E1B0619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4823746"/>
      </p:ext>
    </p:extLst>
  </p:cSld>
  <p:clrMapOvr>
    <a:masterClrMapping/>
  </p:clrMapOvr>
  <mc:AlternateContent xmlns:mc="http://schemas.openxmlformats.org/markup-compatibility/2006" xmlns:p14="http://schemas.microsoft.com/office/powerpoint/2010/main">
    <mc:Choice Requires="p14">
      <p:transition spd="slow" p14:dur="2000" advTm="8085"/>
    </mc:Choice>
    <mc:Fallback xmlns="">
      <p:transition spd="slow" advTm="8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5" name="Title 4">
            <a:extLst>
              <a:ext uri="{FF2B5EF4-FFF2-40B4-BE49-F238E27FC236}">
                <a16:creationId xmlns:a16="http://schemas.microsoft.com/office/drawing/2014/main" id="{4CD8CFDB-6B13-4C73-BD2B-4C862A7E0C63}"/>
              </a:ext>
            </a:extLst>
          </p:cNvPr>
          <p:cNvSpPr>
            <a:spLocks noGrp="1"/>
          </p:cNvSpPr>
          <p:nvPr>
            <p:ph type="title"/>
          </p:nvPr>
        </p:nvSpPr>
        <p:spPr>
          <a:xfrm>
            <a:off x="754144" y="484631"/>
            <a:ext cx="6340519" cy="1638469"/>
          </a:xfrm>
        </p:spPr>
        <p:txBody>
          <a:bodyPr vert="horz" lIns="91440" tIns="45720" rIns="91440" bIns="45720" rtlCol="0" anchor="t">
            <a:normAutofit/>
          </a:bodyPr>
          <a:lstStyle/>
          <a:p>
            <a:br>
              <a:rPr lang="en-US"/>
            </a:br>
            <a:endParaRPr lang="en-US"/>
          </a:p>
        </p:txBody>
      </p:sp>
      <p:sp>
        <p:nvSpPr>
          <p:cNvPr id="17" name="Rectangle 16">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F292C1C6-C2B8-4ED8-BFED-E14393398E99}"/>
              </a:ext>
            </a:extLst>
          </p:cNvPr>
          <p:cNvSpPr txBox="1"/>
          <p:nvPr/>
        </p:nvSpPr>
        <p:spPr>
          <a:xfrm>
            <a:off x="765051" y="2443140"/>
            <a:ext cx="6306309" cy="3930227"/>
          </a:xfrm>
          <a:prstGeom prst="rect">
            <a:avLst/>
          </a:prstGeom>
        </p:spPr>
        <p:txBody>
          <a:bodyPr vert="horz" lIns="91440" tIns="45720" rIns="91440" bIns="45720" rtlCol="0">
            <a:normAutofit/>
          </a:bodyPr>
          <a:lstStyle/>
          <a:p>
            <a:pPr indent="-228600" defTabSz="914400">
              <a:spcBef>
                <a:spcPts val="700"/>
              </a:spcBef>
              <a:buClr>
                <a:schemeClr val="tx2"/>
              </a:buClr>
            </a:pPr>
            <a:r>
              <a:rPr lang="en-US" sz="1700" b="1" i="0" u="none" strike="noStrike">
                <a:solidFill>
                  <a:srgbClr val="000000"/>
                </a:solidFill>
                <a:effectLst/>
              </a:rPr>
              <a:t>The leprosy left the man at once, and he was cured</a:t>
            </a:r>
          </a:p>
          <a:p>
            <a:pPr indent="-228600" defTabSz="914400">
              <a:spcBef>
                <a:spcPts val="700"/>
              </a:spcBef>
              <a:buClr>
                <a:schemeClr val="tx2"/>
              </a:buClr>
            </a:pPr>
            <a:r>
              <a:rPr lang="en-US" sz="1700" b="0" i="0" u="none" strike="noStrike">
                <a:solidFill>
                  <a:srgbClr val="000000"/>
                </a:solidFill>
                <a:effectLst/>
              </a:rPr>
              <a:t>A leper came to Jesus and pleaded on his knees: ‘If you want to’ he said ‘you can cure me.’ Feeling sorry for him, Jesus stretched out his hand and touched him. ‘Of course I want to!’ he said. ‘Be cured!’ And the leprosy left him at once and he was cured. Jesus immediately sent him away and sternly ordered him, ‘Mind you say nothing to anyone, but go and show yourself to the priest, and make the offering for your healing prescribed by Moses as evidence of your recovery.’ The man went away, but then started talking about it freely and telling the story everywhere, so that Jesus could no longer go openly into any town, but had to stay outside in places where nobody lived. Even so, people from all around would come to him.</a:t>
            </a:r>
          </a:p>
          <a:p>
            <a:pPr indent="-228600" defTabSz="914400">
              <a:spcBef>
                <a:spcPts val="700"/>
              </a:spcBef>
              <a:buClr>
                <a:schemeClr val="tx2"/>
              </a:buClr>
            </a:pPr>
            <a:r>
              <a:rPr lang="en-US" sz="1700" b="0" i="0" u="none" strike="noStrike">
                <a:solidFill>
                  <a:srgbClr val="000000"/>
                </a:solidFill>
                <a:effectLst/>
              </a:rPr>
              <a:t>.</a:t>
            </a:r>
          </a:p>
          <a:p>
            <a:pPr indent="-228600" defTabSz="914400">
              <a:spcBef>
                <a:spcPts val="700"/>
              </a:spcBef>
              <a:buClr>
                <a:schemeClr val="tx2"/>
              </a:buClr>
            </a:pPr>
            <a:endParaRPr lang="en-US" sz="1700">
              <a:solidFill>
                <a:srgbClr val="000000"/>
              </a:solidFill>
            </a:endParaRPr>
          </a:p>
        </p:txBody>
      </p:sp>
      <p:pic>
        <p:nvPicPr>
          <p:cNvPr id="4" name="Picture 3" descr="A picture containing logo&#10;&#10;Description automatically generated">
            <a:extLst>
              <a:ext uri="{FF2B5EF4-FFF2-40B4-BE49-F238E27FC236}">
                <a16:creationId xmlns:a16="http://schemas.microsoft.com/office/drawing/2014/main" id="{546A3A47-1D2E-46F0-898C-C83693F30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159" y="3429000"/>
            <a:ext cx="3667489" cy="2933991"/>
          </a:xfrm>
          <a:prstGeom prst="rect">
            <a:avLst/>
          </a:prstGeom>
        </p:spPr>
      </p:pic>
      <p:sp>
        <p:nvSpPr>
          <p:cNvPr id="2" name="TextBox 1">
            <a:extLst>
              <a:ext uri="{FF2B5EF4-FFF2-40B4-BE49-F238E27FC236}">
                <a16:creationId xmlns:a16="http://schemas.microsoft.com/office/drawing/2014/main" id="{4B2F1AB0-1299-434A-ADE2-A88ED3B54BB8}"/>
              </a:ext>
            </a:extLst>
          </p:cNvPr>
          <p:cNvSpPr txBox="1"/>
          <p:nvPr/>
        </p:nvSpPr>
        <p:spPr>
          <a:xfrm>
            <a:off x="1118329" y="382385"/>
            <a:ext cx="4158521" cy="954107"/>
          </a:xfrm>
          <a:prstGeom prst="rect">
            <a:avLst/>
          </a:prstGeom>
          <a:noFill/>
        </p:spPr>
        <p:txBody>
          <a:bodyPr wrap="square" rtlCol="0">
            <a:spAutoFit/>
          </a:bodyPr>
          <a:lstStyle/>
          <a:p>
            <a:pPr>
              <a:spcAft>
                <a:spcPts val="600"/>
              </a:spcAft>
            </a:pPr>
            <a:r>
              <a:rPr lang="en-GB" sz="2800" b="1" i="0" u="none" strike="noStrike">
                <a:solidFill>
                  <a:srgbClr val="333333"/>
                </a:solidFill>
                <a:effectLst/>
                <a:latin typeface="Arial" panose="020B0604020202020204" pitchFamily="34" charset="0"/>
                <a:cs typeface="Arial" panose="020B0604020202020204" pitchFamily="34" charset="0"/>
              </a:rPr>
              <a:t>Gospel:</a:t>
            </a:r>
            <a:r>
              <a:rPr lang="en-GB" sz="2800" b="1" i="0" u="none" strike="noStrike">
                <a:solidFill>
                  <a:srgbClr val="000000"/>
                </a:solidFill>
                <a:effectLst/>
                <a:latin typeface="Times New Roman" panose="02020603050405020304" pitchFamily="18" charset="0"/>
              </a:rPr>
              <a:t>Mark 1:40-45</a:t>
            </a:r>
            <a:r>
              <a:rPr lang="en-GB" sz="2800" b="1" i="0" u="none" strike="noStrike">
                <a:solidFill>
                  <a:srgbClr val="333333"/>
                </a:solidFill>
                <a:effectLst/>
                <a:latin typeface="Arial" panose="020B0604020202020204" pitchFamily="34" charset="0"/>
                <a:cs typeface="Arial" panose="020B0604020202020204" pitchFamily="34" charset="0"/>
              </a:rPr>
              <a:t> </a:t>
            </a:r>
            <a:br>
              <a:rPr lang="en-GB" sz="2800" b="0" i="0" u="none" strike="noStrike">
                <a:solidFill>
                  <a:srgbClr val="333333"/>
                </a:solidFill>
                <a:effectLst/>
                <a:latin typeface="&amp;quot"/>
              </a:rPr>
            </a:br>
            <a:endParaRPr lang="en-GB" sz="2800" b="0" i="0" u="none" strike="noStrike">
              <a:solidFill>
                <a:srgbClr val="333333"/>
              </a:solidFill>
              <a:effectLst/>
              <a:latin typeface="&amp;quot"/>
            </a:endParaRPr>
          </a:p>
        </p:txBody>
      </p:sp>
      <p:pic>
        <p:nvPicPr>
          <p:cNvPr id="6" name="Audio 5">
            <a:hlinkClick r:id="" action="ppaction://media"/>
            <a:extLst>
              <a:ext uri="{FF2B5EF4-FFF2-40B4-BE49-F238E27FC236}">
                <a16:creationId xmlns:a16="http://schemas.microsoft.com/office/drawing/2014/main" id="{216C7FA2-2993-4C3F-8D6E-421C4C988D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79522461"/>
      </p:ext>
    </p:extLst>
  </p:cSld>
  <p:clrMapOvr>
    <a:masterClrMapping/>
  </p:clrMapOvr>
  <mc:AlternateContent xmlns:mc="http://schemas.openxmlformats.org/markup-compatibility/2006" xmlns:p14="http://schemas.microsoft.com/office/powerpoint/2010/main">
    <mc:Choice Requires="p14">
      <p:transition spd="slow" p14:dur="2000" advTm="54434"/>
    </mc:Choice>
    <mc:Fallback xmlns="">
      <p:transition spd="slow" advTm="54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F0072CE-5EE1-42D3-8A77-491EEF594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94215DE1-A9CD-49C6-836D-DB85E3BF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F8EBB761-219E-4815-8EF0-7462A5D98BB8}"/>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a:t>Thoughts from pope Francis</a:t>
            </a:r>
          </a:p>
        </p:txBody>
      </p:sp>
      <p:sp>
        <p:nvSpPr>
          <p:cNvPr id="20" name="Rectangle 19">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58D134BB-1AAF-4A31-93F2-7ED6490B37F4}"/>
              </a:ext>
            </a:extLst>
          </p:cNvPr>
          <p:cNvSpPr>
            <a:spLocks noGrp="1"/>
          </p:cNvSpPr>
          <p:nvPr>
            <p:ph sz="half" idx="1"/>
          </p:nvPr>
        </p:nvSpPr>
        <p:spPr>
          <a:xfrm>
            <a:off x="765051" y="2443140"/>
            <a:ext cx="6306309" cy="3930227"/>
          </a:xfrm>
        </p:spPr>
        <p:txBody>
          <a:bodyPr vert="horz" lIns="91440" tIns="45720" rIns="91440" bIns="45720" rtlCol="0">
            <a:normAutofit/>
          </a:bodyPr>
          <a:lstStyle/>
          <a:p>
            <a:r>
              <a:rPr lang="en-US" sz="1900" b="0" i="0" u="none" strike="noStrike">
                <a:solidFill>
                  <a:srgbClr val="000000"/>
                </a:solidFill>
                <a:effectLst/>
              </a:rPr>
              <a:t>You can’t build a community without closeness; you can’t make peace without closeness; you can’t do good without drawing near. Jesus could have said to him: “Be healed!”. No: He drew close and touched him. What’s more: at the moment that Jesus touched the unclean man, He became unclean. And this is the mystery of Jesus: He takes upon Himself our uncleanliness, our impurities. St Paul says it well: “Jesus, though he was in the form of God, did not count equality with God a thing to be grasped, but emptied himself”. And then, Paul goes even further “Jesus became sin”: Jesus became sin, Jesus became excluded, took impurity upon Himself to draw close to us. </a:t>
            </a:r>
            <a:endParaRPr lang="en-US" sz="1900">
              <a:solidFill>
                <a:srgbClr val="000000"/>
              </a:solidFill>
            </a:endParaRPr>
          </a:p>
        </p:txBody>
      </p:sp>
      <p:pic>
        <p:nvPicPr>
          <p:cNvPr id="7" name="Picture 6" descr="A picture containing logo&#10;&#10;Description automatically generated">
            <a:extLst>
              <a:ext uri="{FF2B5EF4-FFF2-40B4-BE49-F238E27FC236}">
                <a16:creationId xmlns:a16="http://schemas.microsoft.com/office/drawing/2014/main" id="{F943143A-59B6-4537-B3FB-3D37D6604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403" y="482321"/>
            <a:ext cx="3482440" cy="2785952"/>
          </a:xfrm>
          <a:prstGeom prst="rect">
            <a:avLst/>
          </a:prstGeom>
        </p:spPr>
      </p:pic>
      <p:pic>
        <p:nvPicPr>
          <p:cNvPr id="5" name="Content Placeholder 4">
            <a:extLst>
              <a:ext uri="{FF2B5EF4-FFF2-40B4-BE49-F238E27FC236}">
                <a16:creationId xmlns:a16="http://schemas.microsoft.com/office/drawing/2014/main" id="{BBA3B2CC-B1EA-42C6-A4DE-95ECD30A818B}"/>
              </a:ext>
            </a:extLst>
          </p:cNvPr>
          <p:cNvPicPr>
            <a:picLocks noGrp="1" noChangeAspect="1"/>
          </p:cNvPicPr>
          <p:nvPr>
            <p:ph sz="half" idx="2"/>
          </p:nvPr>
        </p:nvPicPr>
        <p:blipFill>
          <a:blip r:embed="rId5"/>
          <a:stretch>
            <a:fillRect/>
          </a:stretch>
        </p:blipFill>
        <p:spPr>
          <a:xfrm>
            <a:off x="8294875" y="3429000"/>
            <a:ext cx="3157497" cy="2944367"/>
          </a:xfrm>
          <a:prstGeom prst="rect">
            <a:avLst/>
          </a:prstGeom>
        </p:spPr>
      </p:pic>
      <p:pic>
        <p:nvPicPr>
          <p:cNvPr id="8" name="Audio 7">
            <a:hlinkClick r:id="" action="ppaction://media"/>
            <a:extLst>
              <a:ext uri="{FF2B5EF4-FFF2-40B4-BE49-F238E27FC236}">
                <a16:creationId xmlns:a16="http://schemas.microsoft.com/office/drawing/2014/main" id="{5BA15E19-39C2-4BC2-AAC7-8CBD0CF3B8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02819455"/>
      </p:ext>
    </p:extLst>
  </p:cSld>
  <p:clrMapOvr>
    <a:masterClrMapping/>
  </p:clrMapOvr>
  <mc:AlternateContent xmlns:mc="http://schemas.openxmlformats.org/markup-compatibility/2006" xmlns:p14="http://schemas.microsoft.com/office/powerpoint/2010/main">
    <mc:Choice Requires="p14">
      <p:transition spd="slow" p14:dur="2000" advTm="53329"/>
    </mc:Choice>
    <mc:Fallback xmlns="">
      <p:transition spd="slow" advTm="53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5" name="Title 4">
            <a:extLst>
              <a:ext uri="{FF2B5EF4-FFF2-40B4-BE49-F238E27FC236}">
                <a16:creationId xmlns:a16="http://schemas.microsoft.com/office/drawing/2014/main" id="{BC80F61D-CBC5-4D66-ABF1-69280D546935}"/>
              </a:ext>
            </a:extLst>
          </p:cNvPr>
          <p:cNvSpPr>
            <a:spLocks noGrp="1"/>
          </p:cNvSpPr>
          <p:nvPr>
            <p:ph type="title"/>
          </p:nvPr>
        </p:nvSpPr>
        <p:spPr>
          <a:xfrm>
            <a:off x="754144" y="484631"/>
            <a:ext cx="6340519" cy="1638469"/>
          </a:xfrm>
        </p:spPr>
        <p:txBody>
          <a:bodyPr>
            <a:normAutofit/>
          </a:bodyPr>
          <a:lstStyle/>
          <a:p>
            <a:r>
              <a:rPr lang="en-GB" dirty="0"/>
              <a:t>Let us pray</a:t>
            </a:r>
          </a:p>
        </p:txBody>
      </p:sp>
      <p:sp>
        <p:nvSpPr>
          <p:cNvPr id="13" name="Rectangle 12">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B57025E7-CC5C-4D45-B6B2-922228587A32}"/>
              </a:ext>
            </a:extLst>
          </p:cNvPr>
          <p:cNvSpPr>
            <a:spLocks noGrp="1"/>
          </p:cNvSpPr>
          <p:nvPr>
            <p:ph idx="1"/>
          </p:nvPr>
        </p:nvSpPr>
        <p:spPr>
          <a:xfrm>
            <a:off x="765051" y="2443140"/>
            <a:ext cx="6306309" cy="3930227"/>
          </a:xfrm>
        </p:spPr>
        <p:txBody>
          <a:bodyPr>
            <a:normAutofit/>
          </a:bodyPr>
          <a:lstStyle/>
          <a:p>
            <a:r>
              <a:rPr lang="en-GB" b="0" i="0" u="none" strike="noStrike" dirty="0">
                <a:solidFill>
                  <a:srgbClr val="000000"/>
                </a:solidFill>
                <a:effectLst/>
                <a:latin typeface="Montserrat"/>
              </a:rPr>
              <a:t> </a:t>
            </a:r>
            <a:r>
              <a:rPr lang="en-GB" b="0" i="0" u="none" strike="noStrike" dirty="0">
                <a:solidFill>
                  <a:srgbClr val="000000"/>
                </a:solidFill>
                <a:effectLst/>
                <a:latin typeface="Times New Roman" panose="02020603050405020304" pitchFamily="18" charset="0"/>
              </a:rPr>
              <a:t>Let us begin this new day with Christ, thanking him for all he has brought to us, and asking him to bless us.</a:t>
            </a:r>
            <a:endParaRPr lang="en-GB" b="0" i="0" u="none" strike="noStrike">
              <a:solidFill>
                <a:srgbClr val="000000"/>
              </a:solidFill>
              <a:effectLst/>
              <a:latin typeface="Times New Roman" panose="02020603050405020304" pitchFamily="18" charset="0"/>
            </a:endParaRPr>
          </a:p>
          <a:p>
            <a:r>
              <a:rPr lang="en-GB" b="1" i="1" u="none" strike="noStrike" dirty="0">
                <a:solidFill>
                  <a:srgbClr val="000000"/>
                </a:solidFill>
                <a:effectLst/>
                <a:latin typeface="Times New Roman" panose="02020603050405020304" pitchFamily="18" charset="0"/>
              </a:rPr>
              <a:t>All - Lord, accept and bless our work today.</a:t>
            </a:r>
            <a:endParaRPr lang="en-GB" b="1" i="0" u="none" strike="noStrike">
              <a:solidFill>
                <a:srgbClr val="000000"/>
              </a:solidFill>
              <a:effectLst/>
              <a:latin typeface="Times New Roman" panose="02020603050405020304" pitchFamily="18" charset="0"/>
            </a:endParaRPr>
          </a:p>
          <a:p>
            <a:r>
              <a:rPr lang="en-GB" b="0" i="0" u="none" strike="noStrike" dirty="0">
                <a:solidFill>
                  <a:srgbClr val="000000"/>
                </a:solidFill>
                <a:effectLst/>
                <a:latin typeface="Times New Roman" panose="02020603050405020304" pitchFamily="18" charset="0"/>
              </a:rPr>
              <a:t>You are gentle and humble of heart:</a:t>
            </a:r>
            <a:endParaRPr lang="en-GB" b="0" i="0" u="none" strike="noStrike">
              <a:solidFill>
                <a:srgbClr val="000000"/>
              </a:solidFill>
              <a:effectLst/>
              <a:latin typeface="Times New Roman" panose="02020603050405020304" pitchFamily="18" charset="0"/>
            </a:endParaRPr>
          </a:p>
          <a:p>
            <a:r>
              <a:rPr lang="en-GB" b="0" i="0" u="none" strike="noStrike" dirty="0">
                <a:solidFill>
                  <a:srgbClr val="000000"/>
                </a:solidFill>
                <a:effectLst/>
                <a:latin typeface="Times New Roman" panose="02020603050405020304" pitchFamily="18" charset="0"/>
              </a:rPr>
              <a:t>  teach us to receive others as you did.</a:t>
            </a:r>
            <a:endParaRPr lang="en-GB" b="0" i="0" u="none" strike="noStrike">
              <a:solidFill>
                <a:srgbClr val="000000"/>
              </a:solidFill>
              <a:effectLst/>
              <a:latin typeface="Times New Roman" panose="02020603050405020304" pitchFamily="18" charset="0"/>
            </a:endParaRPr>
          </a:p>
          <a:p>
            <a:r>
              <a:rPr lang="en-GB" b="1" i="0" u="none" strike="noStrike" dirty="0">
                <a:solidFill>
                  <a:srgbClr val="000000"/>
                </a:solidFill>
                <a:effectLst/>
                <a:latin typeface="Times New Roman" panose="02020603050405020304" pitchFamily="18" charset="0"/>
              </a:rPr>
              <a:t> All - </a:t>
            </a:r>
            <a:r>
              <a:rPr lang="en-GB" b="1" i="1" u="none" strike="noStrike" dirty="0">
                <a:solidFill>
                  <a:srgbClr val="000000"/>
                </a:solidFill>
                <a:effectLst/>
                <a:latin typeface="Times New Roman" panose="02020603050405020304" pitchFamily="18" charset="0"/>
              </a:rPr>
              <a:t>Lord, accept and bless our work today.</a:t>
            </a:r>
            <a:endParaRPr lang="en-GB" b="1">
              <a:solidFill>
                <a:srgbClr val="000000"/>
              </a:solidFill>
              <a:latin typeface="Times New Roman" panose="02020603050405020304" pitchFamily="18" charset="0"/>
            </a:endParaRPr>
          </a:p>
          <a:p>
            <a:r>
              <a:rPr lang="en-GB" b="0" i="0" u="none" strike="noStrike" dirty="0">
                <a:solidFill>
                  <a:srgbClr val="000000"/>
                </a:solidFill>
                <a:effectLst/>
                <a:latin typeface="Times New Roman" panose="02020603050405020304" pitchFamily="18" charset="0"/>
              </a:rPr>
              <a:t>Show your mercy to those who are sick:</a:t>
            </a:r>
            <a:endParaRPr lang="en-GB" b="0" i="0" u="none" strike="noStrike">
              <a:solidFill>
                <a:srgbClr val="000000"/>
              </a:solidFill>
              <a:effectLst/>
              <a:latin typeface="Times New Roman" panose="02020603050405020304" pitchFamily="18" charset="0"/>
            </a:endParaRPr>
          </a:p>
          <a:p>
            <a:pPr marL="0" indent="0">
              <a:buNone/>
            </a:pPr>
            <a:r>
              <a:rPr lang="en-GB" b="0" i="0" u="none" strike="noStrike" dirty="0">
                <a:solidFill>
                  <a:srgbClr val="000000"/>
                </a:solidFill>
                <a:effectLst/>
                <a:latin typeface="Times New Roman" panose="02020603050405020304" pitchFamily="18" charset="0"/>
              </a:rPr>
              <a:t>  may each new day increase their trust in you.</a:t>
            </a:r>
            <a:endParaRPr lang="en-GB" b="0" i="0" u="none" strike="noStrike">
              <a:solidFill>
                <a:srgbClr val="000000"/>
              </a:solidFill>
              <a:effectLst/>
              <a:latin typeface="Times New Roman" panose="02020603050405020304" pitchFamily="18" charset="0"/>
            </a:endParaRPr>
          </a:p>
          <a:p>
            <a:r>
              <a:rPr lang="en-GB" b="0" i="0" u="none" strike="noStrike" dirty="0">
                <a:solidFill>
                  <a:srgbClr val="000000"/>
                </a:solidFill>
                <a:effectLst/>
                <a:latin typeface="Times New Roman" panose="02020603050405020304" pitchFamily="18" charset="0"/>
              </a:rPr>
              <a:t> All - </a:t>
            </a:r>
            <a:r>
              <a:rPr lang="en-GB" b="1" i="1" u="none" strike="noStrike" dirty="0">
                <a:solidFill>
                  <a:srgbClr val="000000"/>
                </a:solidFill>
                <a:effectLst/>
                <a:latin typeface="Times New Roman" panose="02020603050405020304" pitchFamily="18" charset="0"/>
              </a:rPr>
              <a:t>Lord, accept and bless our work today.</a:t>
            </a:r>
            <a:endParaRPr lang="en-GB" b="1" i="0" u="none" strike="noStrike">
              <a:solidFill>
                <a:srgbClr val="000000"/>
              </a:solidFill>
              <a:effectLst/>
              <a:latin typeface="Times New Roman" panose="02020603050405020304" pitchFamily="18" charset="0"/>
            </a:endParaRPr>
          </a:p>
          <a:p>
            <a:endParaRPr lang="en-GB">
              <a:solidFill>
                <a:srgbClr val="000000"/>
              </a:solidFill>
              <a:latin typeface="Arial" panose="020B0604020202020204" pitchFamily="34" charset="0"/>
              <a:cs typeface="Arial" panose="020B0604020202020204" pitchFamily="34" charset="0"/>
            </a:endParaRPr>
          </a:p>
          <a:p>
            <a:pPr marL="0" indent="0">
              <a:buNone/>
            </a:pPr>
            <a:endParaRPr lang="en-GB" b="1">
              <a:solidFill>
                <a:srgbClr val="000000"/>
              </a:solidFill>
            </a:endParaRPr>
          </a:p>
          <a:p>
            <a:pPr marL="0" indent="0">
              <a:buNone/>
            </a:pPr>
            <a:endParaRPr lang="en-GB" b="1">
              <a:solidFill>
                <a:srgbClr val="000000"/>
              </a:solidFill>
            </a:endParaRPr>
          </a:p>
          <a:p>
            <a:pPr marL="0" indent="0">
              <a:buNone/>
            </a:pPr>
            <a:endParaRPr lang="en-GB" b="1">
              <a:solidFill>
                <a:srgbClr val="000000"/>
              </a:solidFill>
            </a:endParaRPr>
          </a:p>
          <a:p>
            <a:pPr marL="0" indent="0">
              <a:buNone/>
            </a:pPr>
            <a:endParaRPr lang="en-GB" b="1">
              <a:solidFill>
                <a:srgbClr val="000000"/>
              </a:solidFill>
            </a:endParaRPr>
          </a:p>
          <a:p>
            <a:pPr marL="0" indent="0">
              <a:buNone/>
            </a:pPr>
            <a:endParaRPr lang="en-GB">
              <a:solidFill>
                <a:srgbClr val="000000"/>
              </a:solidFill>
            </a:endParaRPr>
          </a:p>
          <a:p>
            <a:pPr marL="0" indent="0">
              <a:buNone/>
            </a:pPr>
            <a:endParaRPr lang="en-GB" b="1">
              <a:solidFill>
                <a:srgbClr val="000000"/>
              </a:solidFill>
            </a:endParaRPr>
          </a:p>
          <a:p>
            <a:endParaRPr lang="en-GB">
              <a:solidFill>
                <a:srgbClr val="000000"/>
              </a:solidFill>
            </a:endParaRPr>
          </a:p>
        </p:txBody>
      </p:sp>
      <p:pic>
        <p:nvPicPr>
          <p:cNvPr id="4" name="Picture 3" descr="A picture containing logo&#10;&#10;Description automatically generated">
            <a:extLst>
              <a:ext uri="{FF2B5EF4-FFF2-40B4-BE49-F238E27FC236}">
                <a16:creationId xmlns:a16="http://schemas.microsoft.com/office/drawing/2014/main" id="{243D4FEB-7D7B-4B0B-B7D2-15EB39591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pic>
        <p:nvPicPr>
          <p:cNvPr id="7" name="Audio 6">
            <a:hlinkClick r:id="" action="ppaction://media"/>
            <a:extLst>
              <a:ext uri="{FF2B5EF4-FFF2-40B4-BE49-F238E27FC236}">
                <a16:creationId xmlns:a16="http://schemas.microsoft.com/office/drawing/2014/main" id="{D417E07F-3C03-4C62-A606-CD0BFBFBAE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58948956"/>
      </p:ext>
    </p:extLst>
  </p:cSld>
  <p:clrMapOvr>
    <a:masterClrMapping/>
  </p:clrMapOvr>
  <mc:AlternateContent xmlns:mc="http://schemas.openxmlformats.org/markup-compatibility/2006" xmlns:p14="http://schemas.microsoft.com/office/powerpoint/2010/main">
    <mc:Choice Requires="p14">
      <p:transition spd="slow" p14:dur="2000" advTm="34016"/>
    </mc:Choice>
    <mc:Fallback xmlns="">
      <p:transition spd="slow" advTm="34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E29B0341-5BB8-402C-AF2A-E2BC96665CE8}"/>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a:t>Let us pray  together</a:t>
            </a:r>
          </a:p>
        </p:txBody>
      </p:sp>
      <p:sp>
        <p:nvSpPr>
          <p:cNvPr id="32" name="Rectangle 31">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CE51D3D-8E7B-4AD0-B5B7-9B7983F21573}"/>
              </a:ext>
            </a:extLst>
          </p:cNvPr>
          <p:cNvSpPr txBox="1"/>
          <p:nvPr/>
        </p:nvSpPr>
        <p:spPr>
          <a:xfrm>
            <a:off x="765051" y="2443140"/>
            <a:ext cx="6306309" cy="3930227"/>
          </a:xfrm>
          <a:prstGeom prst="rect">
            <a:avLst/>
          </a:prstGeom>
        </p:spPr>
        <p:txBody>
          <a:bodyPr vert="horz" lIns="91440" tIns="45720" rIns="91440" bIns="45720" rtlCol="0">
            <a:normAutofit/>
          </a:bodyPr>
          <a:lstStyle/>
          <a:p>
            <a:pPr indent="-228600" defTabSz="914400">
              <a:spcBef>
                <a:spcPts val="700"/>
              </a:spcBef>
              <a:buClr>
                <a:schemeClr val="tx2"/>
              </a:buClr>
            </a:pPr>
            <a:r>
              <a:rPr lang="en-US" sz="1700">
                <a:solidFill>
                  <a:srgbClr val="000000"/>
                </a:solidFill>
              </a:rPr>
              <a:t>Our Father, who art in heaven,</a:t>
            </a:r>
          </a:p>
          <a:p>
            <a:pPr indent="-228600" defTabSz="914400">
              <a:spcBef>
                <a:spcPts val="700"/>
              </a:spcBef>
              <a:buClr>
                <a:schemeClr val="tx2"/>
              </a:buClr>
            </a:pPr>
            <a:r>
              <a:rPr lang="en-US" sz="1700">
                <a:solidFill>
                  <a:srgbClr val="000000"/>
                </a:solidFill>
              </a:rPr>
              <a:t>Hallowed be thy Name.</a:t>
            </a:r>
          </a:p>
          <a:p>
            <a:pPr indent="-228600" defTabSz="914400">
              <a:spcBef>
                <a:spcPts val="700"/>
              </a:spcBef>
              <a:buClr>
                <a:schemeClr val="tx2"/>
              </a:buClr>
            </a:pPr>
            <a:r>
              <a:rPr lang="en-US" sz="1700">
                <a:solidFill>
                  <a:srgbClr val="000000"/>
                </a:solidFill>
              </a:rPr>
              <a:t>Thy Kingdom come. </a:t>
            </a:r>
          </a:p>
          <a:p>
            <a:pPr indent="-228600" defTabSz="914400">
              <a:spcBef>
                <a:spcPts val="700"/>
              </a:spcBef>
              <a:buClr>
                <a:schemeClr val="tx2"/>
              </a:buClr>
            </a:pPr>
            <a:r>
              <a:rPr lang="en-US" sz="1700">
                <a:solidFill>
                  <a:srgbClr val="000000"/>
                </a:solidFill>
              </a:rPr>
              <a:t>Thy will be done on earth, </a:t>
            </a:r>
          </a:p>
          <a:p>
            <a:pPr indent="-228600" defTabSz="914400">
              <a:spcBef>
                <a:spcPts val="700"/>
              </a:spcBef>
              <a:buClr>
                <a:schemeClr val="tx2"/>
              </a:buClr>
            </a:pPr>
            <a:r>
              <a:rPr lang="en-US" sz="1700">
                <a:solidFill>
                  <a:srgbClr val="000000"/>
                </a:solidFill>
              </a:rPr>
              <a:t>As it is in heaven.</a:t>
            </a:r>
          </a:p>
          <a:p>
            <a:pPr indent="-228600" defTabSz="914400">
              <a:spcBef>
                <a:spcPts val="700"/>
              </a:spcBef>
              <a:buClr>
                <a:schemeClr val="tx2"/>
              </a:buClr>
            </a:pPr>
            <a:r>
              <a:rPr lang="en-US" sz="1700">
                <a:solidFill>
                  <a:srgbClr val="000000"/>
                </a:solidFill>
              </a:rPr>
              <a:t>Give us this day our daily bread.</a:t>
            </a:r>
          </a:p>
          <a:p>
            <a:pPr indent="-228600" defTabSz="914400">
              <a:spcBef>
                <a:spcPts val="700"/>
              </a:spcBef>
              <a:buClr>
                <a:schemeClr val="tx2"/>
              </a:buClr>
            </a:pPr>
            <a:r>
              <a:rPr lang="en-US" sz="1700">
                <a:solidFill>
                  <a:srgbClr val="000000"/>
                </a:solidFill>
              </a:rPr>
              <a:t>And forgive us our trespasses,</a:t>
            </a:r>
          </a:p>
          <a:p>
            <a:pPr indent="-228600" defTabSz="914400">
              <a:spcBef>
                <a:spcPts val="700"/>
              </a:spcBef>
              <a:buClr>
                <a:schemeClr val="tx2"/>
              </a:buClr>
            </a:pPr>
            <a:r>
              <a:rPr lang="en-US" sz="1700">
                <a:solidFill>
                  <a:srgbClr val="000000"/>
                </a:solidFill>
              </a:rPr>
              <a:t>As we forgive those who trespass against us. </a:t>
            </a:r>
          </a:p>
          <a:p>
            <a:pPr indent="-228600" defTabSz="914400">
              <a:spcBef>
                <a:spcPts val="700"/>
              </a:spcBef>
              <a:buClr>
                <a:schemeClr val="tx2"/>
              </a:buClr>
            </a:pPr>
            <a:r>
              <a:rPr lang="en-US" sz="1700">
                <a:solidFill>
                  <a:srgbClr val="000000"/>
                </a:solidFill>
              </a:rPr>
              <a:t>Do not let us fall into temptation, </a:t>
            </a:r>
          </a:p>
          <a:p>
            <a:pPr indent="-228600" defTabSz="914400">
              <a:spcBef>
                <a:spcPts val="700"/>
              </a:spcBef>
              <a:buClr>
                <a:schemeClr val="tx2"/>
              </a:buClr>
            </a:pPr>
            <a:r>
              <a:rPr lang="en-US" sz="1700">
                <a:solidFill>
                  <a:srgbClr val="000000"/>
                </a:solidFill>
              </a:rPr>
              <a:t>And deliver us from evil. </a:t>
            </a:r>
          </a:p>
          <a:p>
            <a:pPr indent="-228600" defTabSz="914400">
              <a:spcBef>
                <a:spcPts val="700"/>
              </a:spcBef>
              <a:buClr>
                <a:schemeClr val="tx2"/>
              </a:buClr>
            </a:pPr>
            <a:r>
              <a:rPr lang="en-US" sz="1700">
                <a:solidFill>
                  <a:srgbClr val="000000"/>
                </a:solidFill>
              </a:rPr>
              <a:t>Amen. </a:t>
            </a:r>
          </a:p>
          <a:p>
            <a:pPr indent="-228600" defTabSz="914400">
              <a:spcBef>
                <a:spcPts val="700"/>
              </a:spcBef>
              <a:buClr>
                <a:schemeClr val="tx2"/>
              </a:buClr>
            </a:pPr>
            <a:endParaRPr lang="en-US" sz="1700">
              <a:solidFill>
                <a:srgbClr val="000000"/>
              </a:solidFill>
            </a:endParaRPr>
          </a:p>
        </p:txBody>
      </p:sp>
      <p:pic>
        <p:nvPicPr>
          <p:cNvPr id="6" name="Picture 5" descr="A picture containing logo&#10;&#10;Description automatically generated">
            <a:extLst>
              <a:ext uri="{FF2B5EF4-FFF2-40B4-BE49-F238E27FC236}">
                <a16:creationId xmlns:a16="http://schemas.microsoft.com/office/drawing/2014/main" id="{18EB3676-86CC-44F5-ABA4-E5C7CE828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pic>
        <p:nvPicPr>
          <p:cNvPr id="7" name="Audio 6">
            <a:hlinkClick r:id="" action="ppaction://media"/>
            <a:extLst>
              <a:ext uri="{FF2B5EF4-FFF2-40B4-BE49-F238E27FC236}">
                <a16:creationId xmlns:a16="http://schemas.microsoft.com/office/drawing/2014/main" id="{CF6C00EF-B17B-46DD-8BBB-958758BAF8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57742842"/>
      </p:ext>
    </p:extLst>
  </p:cSld>
  <p:clrMapOvr>
    <a:masterClrMapping/>
  </p:clrMapOvr>
  <mc:AlternateContent xmlns:mc="http://schemas.openxmlformats.org/markup-compatibility/2006" xmlns:p14="http://schemas.microsoft.com/office/powerpoint/2010/main">
    <mc:Choice Requires="p14">
      <p:transition spd="slow" p14:dur="2000" advTm="24855"/>
    </mc:Choice>
    <mc:Fallback xmlns="">
      <p:transition spd="slow" advTm="24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8EE0FE60-5F7C-46B2-A28F-65025B323ADE}"/>
              </a:ext>
            </a:extLst>
          </p:cNvPr>
          <p:cNvSpPr>
            <a:spLocks noGrp="1"/>
          </p:cNvSpPr>
          <p:nvPr>
            <p:ph type="title"/>
          </p:nvPr>
        </p:nvSpPr>
        <p:spPr>
          <a:xfrm>
            <a:off x="754144" y="484631"/>
            <a:ext cx="6340519" cy="1638469"/>
          </a:xfrm>
        </p:spPr>
        <p:txBody>
          <a:bodyPr>
            <a:normAutofit/>
          </a:bodyPr>
          <a:lstStyle/>
          <a:p>
            <a:r>
              <a:rPr lang="en-GB" dirty="0"/>
              <a:t>Activity	</a:t>
            </a:r>
          </a:p>
        </p:txBody>
      </p:sp>
      <p:sp>
        <p:nvSpPr>
          <p:cNvPr id="12" name="Rectangle 11">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2E016A4-3FDA-43E9-BC95-BC0087F408D3}"/>
              </a:ext>
            </a:extLst>
          </p:cNvPr>
          <p:cNvSpPr>
            <a:spLocks noGrp="1"/>
          </p:cNvSpPr>
          <p:nvPr>
            <p:ph idx="1"/>
          </p:nvPr>
        </p:nvSpPr>
        <p:spPr>
          <a:xfrm>
            <a:off x="765051" y="2443140"/>
            <a:ext cx="6306309" cy="3930227"/>
          </a:xfrm>
        </p:spPr>
        <p:txBody>
          <a:bodyPr>
            <a:normAutofit/>
          </a:bodyPr>
          <a:lstStyle/>
          <a:p>
            <a:r>
              <a:rPr lang="en-GB">
                <a:solidFill>
                  <a:srgbClr val="000000"/>
                </a:solidFill>
              </a:rPr>
              <a:t>Pope Francis, in his reflection spoke about the closeness of community.  As we physically cannot be together, we can still retain that closeness without the use of technology.</a:t>
            </a:r>
          </a:p>
          <a:p>
            <a:r>
              <a:rPr lang="en-GB">
                <a:solidFill>
                  <a:srgbClr val="000000"/>
                </a:solidFill>
              </a:rPr>
              <a:t>I want you to write  letter to a relative who doesn’t live with you, maybe a grandparent, Aunt, Uncle or cousin. They may live in the same town or far away, just think about how they would feel if they received a letter from you – I am sure it would brighten their day.  You never know they could write back to you!</a:t>
            </a:r>
          </a:p>
        </p:txBody>
      </p:sp>
      <p:pic>
        <p:nvPicPr>
          <p:cNvPr id="5" name="Picture 4" descr="A picture containing logo&#10;&#10;Description automatically generated">
            <a:extLst>
              <a:ext uri="{FF2B5EF4-FFF2-40B4-BE49-F238E27FC236}">
                <a16:creationId xmlns:a16="http://schemas.microsoft.com/office/drawing/2014/main" id="{AC36CC0D-800C-4F5A-81D5-0D3C23CDD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pic>
        <p:nvPicPr>
          <p:cNvPr id="6" name="Audio 5">
            <a:hlinkClick r:id="" action="ppaction://media"/>
            <a:extLst>
              <a:ext uri="{FF2B5EF4-FFF2-40B4-BE49-F238E27FC236}">
                <a16:creationId xmlns:a16="http://schemas.microsoft.com/office/drawing/2014/main" id="{7B229AAB-FEAA-4BE2-A947-686971C5AC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66518209"/>
      </p:ext>
    </p:extLst>
  </p:cSld>
  <p:clrMapOvr>
    <a:masterClrMapping/>
  </p:clrMapOvr>
  <mc:AlternateContent xmlns:mc="http://schemas.openxmlformats.org/markup-compatibility/2006" xmlns:p14="http://schemas.microsoft.com/office/powerpoint/2010/main">
    <mc:Choice Requires="p14">
      <p:transition spd="slow" p14:dur="2000" advTm="44217"/>
    </mc:Choice>
    <mc:Fallback xmlns="">
      <p:transition spd="slow" advTm="44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D98C20B63CA54D956E47C197730AB5" ma:contentTypeVersion="13" ma:contentTypeDescription="Create a new document." ma:contentTypeScope="" ma:versionID="435b25e40b98604757045307d5e72863">
  <xsd:schema xmlns:xsd="http://www.w3.org/2001/XMLSchema" xmlns:xs="http://www.w3.org/2001/XMLSchema" xmlns:p="http://schemas.microsoft.com/office/2006/metadata/properties" xmlns:ns3="c28d53fd-0cb2-4fa0-ab6e-c3f0018807a7" xmlns:ns4="9c06fd43-5166-4fad-9c37-9d0334e9cf10" targetNamespace="http://schemas.microsoft.com/office/2006/metadata/properties" ma:root="true" ma:fieldsID="9d0d8fb57388e0ca4328ae7681a59dc8" ns3:_="" ns4:_="">
    <xsd:import namespace="c28d53fd-0cb2-4fa0-ab6e-c3f0018807a7"/>
    <xsd:import namespace="9c06fd43-5166-4fad-9c37-9d0334e9cf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d53fd-0cb2-4fa0-ab6e-c3f00188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6fd43-5166-4fad-9c37-9d0334e9cf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68FDD-EE3C-4BAF-8388-FAB9BCF230C2}">
  <ds:schemaRefs>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9c06fd43-5166-4fad-9c37-9d0334e9cf10"/>
    <ds:schemaRef ds:uri="http://schemas.openxmlformats.org/package/2006/metadata/core-properties"/>
    <ds:schemaRef ds:uri="c28d53fd-0cb2-4fa0-ab6e-c3f0018807a7"/>
    <ds:schemaRef ds:uri="http://schemas.microsoft.com/office/2006/metadata/properties"/>
  </ds:schemaRefs>
</ds:datastoreItem>
</file>

<file path=customXml/itemProps2.xml><?xml version="1.0" encoding="utf-8"?>
<ds:datastoreItem xmlns:ds="http://schemas.openxmlformats.org/officeDocument/2006/customXml" ds:itemID="{21D743CA-D8BD-4B5A-9122-3C3C06A34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d53fd-0cb2-4fa0-ab6e-c3f0018807a7"/>
    <ds:schemaRef ds:uri="9c06fd43-5166-4fad-9c37-9d0334e9c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55A54B-3848-411B-A5DC-AB030F6940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645</Words>
  <Application>Microsoft Office PowerPoint</Application>
  <PresentationFormat>Widescreen</PresentationFormat>
  <Paragraphs>46</Paragraphs>
  <Slides>7</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&amp;quot</vt:lpstr>
      <vt:lpstr>Arial</vt:lpstr>
      <vt:lpstr>Gill Sans MT</vt:lpstr>
      <vt:lpstr>Impact</vt:lpstr>
      <vt:lpstr>Montserrat</vt:lpstr>
      <vt:lpstr>Times New Roman</vt:lpstr>
      <vt:lpstr>Badge</vt:lpstr>
      <vt:lpstr>Daily prayer &amp; collective worship  </vt:lpstr>
      <vt:lpstr>Collective Worship</vt:lpstr>
      <vt:lpstr> </vt:lpstr>
      <vt:lpstr>Thoughts from pope Francis</vt:lpstr>
      <vt:lpstr>Let us pray</vt:lpstr>
      <vt:lpstr>Let us pray  together</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prayer &amp; collective worship</dc:title>
  <dc:creator>Ms A Mason</dc:creator>
  <cp:lastModifiedBy>Richard Smith</cp:lastModifiedBy>
  <cp:revision>2</cp:revision>
  <dcterms:created xsi:type="dcterms:W3CDTF">2021-01-13T16:11:22Z</dcterms:created>
  <dcterms:modified xsi:type="dcterms:W3CDTF">2021-01-13T16:28:30Z</dcterms:modified>
</cp:coreProperties>
</file>