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9" r:id="rId2"/>
    <p:sldId id="288" r:id="rId3"/>
    <p:sldId id="268" r:id="rId4"/>
    <p:sldId id="266" r:id="rId5"/>
    <p:sldId id="285" r:id="rId6"/>
    <p:sldId id="286" r:id="rId7"/>
    <p:sldId id="270" r:id="rId8"/>
    <p:sldId id="265" r:id="rId9"/>
    <p:sldId id="264" r:id="rId10"/>
    <p:sldId id="262" r:id="rId11"/>
    <p:sldId id="263" r:id="rId12"/>
    <p:sldId id="261" r:id="rId13"/>
    <p:sldId id="260" r:id="rId14"/>
    <p:sldId id="280" r:id="rId15"/>
    <p:sldId id="281" r:id="rId16"/>
    <p:sldId id="258" r:id="rId17"/>
    <p:sldId id="259" r:id="rId18"/>
    <p:sldId id="287" r:id="rId19"/>
    <p:sldId id="282" r:id="rId20"/>
    <p:sldId id="279" r:id="rId21"/>
    <p:sldId id="25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06" autoAdjust="0"/>
  </p:normalViewPr>
  <p:slideViewPr>
    <p:cSldViewPr>
      <p:cViewPr varScale="1">
        <p:scale>
          <a:sx n="91" d="100"/>
          <a:sy n="91" d="100"/>
        </p:scale>
        <p:origin x="-564"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AC414-44B5-4851-9C91-47389056806C}" type="datetimeFigureOut">
              <a:rPr lang="en-GB" smtClean="0"/>
              <a:pPr/>
              <a:t>15/09/2016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8B21A-DB2B-4550-8C29-B43D2778A5FF}" type="slidenum">
              <a:rPr lang="en-GB" smtClean="0"/>
              <a:pPr/>
              <a:t>‹#›</a:t>
            </a:fld>
            <a:endParaRPr lang="en-GB"/>
          </a:p>
        </p:txBody>
      </p:sp>
    </p:spTree>
    <p:extLst>
      <p:ext uri="{BB962C8B-B14F-4D97-AF65-F5344CB8AC3E}">
        <p14:creationId xmlns:p14="http://schemas.microsoft.com/office/powerpoint/2010/main" xmlns="" val="195363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to be printed and given to the class as </a:t>
            </a:r>
            <a:r>
              <a:rPr lang="en-GB" dirty="0" err="1" smtClean="0"/>
              <a:t>bellwork</a:t>
            </a:r>
            <a:endParaRPr lang="en-GB" dirty="0"/>
          </a:p>
        </p:txBody>
      </p:sp>
      <p:sp>
        <p:nvSpPr>
          <p:cNvPr id="4" name="Slide Number Placeholder 3"/>
          <p:cNvSpPr>
            <a:spLocks noGrp="1"/>
          </p:cNvSpPr>
          <p:nvPr>
            <p:ph type="sldNum" sz="quarter" idx="10"/>
          </p:nvPr>
        </p:nvSpPr>
        <p:spPr/>
        <p:txBody>
          <a:bodyPr/>
          <a:lstStyle/>
          <a:p>
            <a:fld id="{3858B21A-DB2B-4550-8C29-B43D2778A5FF}" type="slidenum">
              <a:rPr lang="en-GB" smtClean="0"/>
              <a:pPr/>
              <a:t>1</a:t>
            </a:fld>
            <a:endParaRPr lang="en-GB"/>
          </a:p>
        </p:txBody>
      </p:sp>
    </p:spTree>
    <p:extLst>
      <p:ext uri="{BB962C8B-B14F-4D97-AF65-F5344CB8AC3E}">
        <p14:creationId xmlns:p14="http://schemas.microsoft.com/office/powerpoint/2010/main" xmlns="" val="385565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very important!</a:t>
            </a:r>
            <a:endParaRPr lang="en-GB" dirty="0"/>
          </a:p>
        </p:txBody>
      </p:sp>
      <p:sp>
        <p:nvSpPr>
          <p:cNvPr id="4" name="Slide Number Placeholder 3"/>
          <p:cNvSpPr>
            <a:spLocks noGrp="1"/>
          </p:cNvSpPr>
          <p:nvPr>
            <p:ph type="sldNum" sz="quarter" idx="10"/>
          </p:nvPr>
        </p:nvSpPr>
        <p:spPr/>
        <p:txBody>
          <a:bodyPr/>
          <a:lstStyle/>
          <a:p>
            <a:fld id="{3858B21A-DB2B-4550-8C29-B43D2778A5FF}" type="slidenum">
              <a:rPr lang="en-GB" smtClean="0"/>
              <a:pPr/>
              <a:t>14</a:t>
            </a:fld>
            <a:endParaRPr lang="en-GB"/>
          </a:p>
        </p:txBody>
      </p:sp>
    </p:spTree>
    <p:extLst>
      <p:ext uri="{BB962C8B-B14F-4D97-AF65-F5344CB8AC3E}">
        <p14:creationId xmlns:p14="http://schemas.microsoft.com/office/powerpoint/2010/main" xmlns="" val="46525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 research</a:t>
            </a:r>
            <a:r>
              <a:rPr lang="en-GB" baseline="0" dirty="0" smtClean="0"/>
              <a:t> sheets will also help you assess your partner’s work.</a:t>
            </a:r>
            <a:endParaRPr lang="en-GB" dirty="0"/>
          </a:p>
        </p:txBody>
      </p:sp>
      <p:sp>
        <p:nvSpPr>
          <p:cNvPr id="4" name="Slide Number Placeholder 3"/>
          <p:cNvSpPr>
            <a:spLocks noGrp="1"/>
          </p:cNvSpPr>
          <p:nvPr>
            <p:ph type="sldNum" sz="quarter" idx="10"/>
          </p:nvPr>
        </p:nvSpPr>
        <p:spPr/>
        <p:txBody>
          <a:bodyPr/>
          <a:lstStyle/>
          <a:p>
            <a:fld id="{3858B21A-DB2B-4550-8C29-B43D2778A5FF}" type="slidenum">
              <a:rPr lang="en-GB" smtClean="0"/>
              <a:pPr/>
              <a:t>19</a:t>
            </a:fld>
            <a:endParaRPr lang="en-GB"/>
          </a:p>
        </p:txBody>
      </p:sp>
    </p:spTree>
    <p:extLst>
      <p:ext uri="{BB962C8B-B14F-4D97-AF65-F5344CB8AC3E}">
        <p14:creationId xmlns:p14="http://schemas.microsoft.com/office/powerpoint/2010/main" xmlns="" val="281768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C2AFEC-0D15-4525-8612-726E18181EAC}" type="datetimeFigureOut">
              <a:rPr lang="en-GB" smtClean="0"/>
              <a:pPr/>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3C078-7776-4F32-BF6C-A48488FFD0CD}" type="slidenum">
              <a:rPr lang="en-GB" smtClean="0"/>
              <a:pPr/>
              <a:t>‹#›</a:t>
            </a:fld>
            <a:endParaRPr lang="en-GB"/>
          </a:p>
        </p:txBody>
      </p:sp>
    </p:spTree>
    <p:extLst>
      <p:ext uri="{BB962C8B-B14F-4D97-AF65-F5344CB8AC3E}">
        <p14:creationId xmlns:p14="http://schemas.microsoft.com/office/powerpoint/2010/main" xmlns="" val="3498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C2AFEC-0D15-4525-8612-726E18181EAC}" type="datetimeFigureOut">
              <a:rPr lang="en-GB" smtClean="0"/>
              <a:pPr/>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3C078-7776-4F32-BF6C-A48488FFD0CD}" type="slidenum">
              <a:rPr lang="en-GB" smtClean="0"/>
              <a:pPr/>
              <a:t>‹#›</a:t>
            </a:fld>
            <a:endParaRPr lang="en-GB"/>
          </a:p>
        </p:txBody>
      </p:sp>
    </p:spTree>
    <p:extLst>
      <p:ext uri="{BB962C8B-B14F-4D97-AF65-F5344CB8AC3E}">
        <p14:creationId xmlns:p14="http://schemas.microsoft.com/office/powerpoint/2010/main" xmlns="" val="135494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C2AFEC-0D15-4525-8612-726E18181EAC}" type="datetimeFigureOut">
              <a:rPr lang="en-GB" smtClean="0"/>
              <a:pPr/>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3C078-7776-4F32-BF6C-A48488FFD0CD}" type="slidenum">
              <a:rPr lang="en-GB" smtClean="0"/>
              <a:pPr/>
              <a:t>‹#›</a:t>
            </a:fld>
            <a:endParaRPr lang="en-GB"/>
          </a:p>
        </p:txBody>
      </p:sp>
    </p:spTree>
    <p:extLst>
      <p:ext uri="{BB962C8B-B14F-4D97-AF65-F5344CB8AC3E}">
        <p14:creationId xmlns:p14="http://schemas.microsoft.com/office/powerpoint/2010/main" xmlns="" val="16664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C2AFEC-0D15-4525-8612-726E18181EAC}" type="datetimeFigureOut">
              <a:rPr lang="en-GB" smtClean="0"/>
              <a:pPr/>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3C078-7776-4F32-BF6C-A48488FFD0CD}" type="slidenum">
              <a:rPr lang="en-GB" smtClean="0"/>
              <a:pPr/>
              <a:t>‹#›</a:t>
            </a:fld>
            <a:endParaRPr lang="en-GB"/>
          </a:p>
        </p:txBody>
      </p:sp>
    </p:spTree>
    <p:extLst>
      <p:ext uri="{BB962C8B-B14F-4D97-AF65-F5344CB8AC3E}">
        <p14:creationId xmlns:p14="http://schemas.microsoft.com/office/powerpoint/2010/main" xmlns="" val="267558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C2AFEC-0D15-4525-8612-726E18181EAC}" type="datetimeFigureOut">
              <a:rPr lang="en-GB" smtClean="0"/>
              <a:pPr/>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3C078-7776-4F32-BF6C-A48488FFD0CD}" type="slidenum">
              <a:rPr lang="en-GB" smtClean="0"/>
              <a:pPr/>
              <a:t>‹#›</a:t>
            </a:fld>
            <a:endParaRPr lang="en-GB"/>
          </a:p>
        </p:txBody>
      </p:sp>
    </p:spTree>
    <p:extLst>
      <p:ext uri="{BB962C8B-B14F-4D97-AF65-F5344CB8AC3E}">
        <p14:creationId xmlns:p14="http://schemas.microsoft.com/office/powerpoint/2010/main" xmlns="" val="1978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C2AFEC-0D15-4525-8612-726E18181EAC}" type="datetimeFigureOut">
              <a:rPr lang="en-GB" smtClean="0"/>
              <a:pPr/>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C3C078-7776-4F32-BF6C-A48488FFD0CD}" type="slidenum">
              <a:rPr lang="en-GB" smtClean="0"/>
              <a:pPr/>
              <a:t>‹#›</a:t>
            </a:fld>
            <a:endParaRPr lang="en-GB"/>
          </a:p>
        </p:txBody>
      </p:sp>
    </p:spTree>
    <p:extLst>
      <p:ext uri="{BB962C8B-B14F-4D97-AF65-F5344CB8AC3E}">
        <p14:creationId xmlns:p14="http://schemas.microsoft.com/office/powerpoint/2010/main" xmlns="" val="284039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C2AFEC-0D15-4525-8612-726E18181EAC}" type="datetimeFigureOut">
              <a:rPr lang="en-GB" smtClean="0"/>
              <a:pPr/>
              <a:t>15/09/2016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C3C078-7776-4F32-BF6C-A48488FFD0CD}" type="slidenum">
              <a:rPr lang="en-GB" smtClean="0"/>
              <a:pPr/>
              <a:t>‹#›</a:t>
            </a:fld>
            <a:endParaRPr lang="en-GB"/>
          </a:p>
        </p:txBody>
      </p:sp>
    </p:spTree>
    <p:extLst>
      <p:ext uri="{BB962C8B-B14F-4D97-AF65-F5344CB8AC3E}">
        <p14:creationId xmlns:p14="http://schemas.microsoft.com/office/powerpoint/2010/main" xmlns="" val="2615195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C2AFEC-0D15-4525-8612-726E18181EAC}" type="datetimeFigureOut">
              <a:rPr lang="en-GB" smtClean="0"/>
              <a:pPr/>
              <a:t>15/09/2016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C3C078-7776-4F32-BF6C-A48488FFD0CD}" type="slidenum">
              <a:rPr lang="en-GB" smtClean="0"/>
              <a:pPr/>
              <a:t>‹#›</a:t>
            </a:fld>
            <a:endParaRPr lang="en-GB"/>
          </a:p>
        </p:txBody>
      </p:sp>
    </p:spTree>
    <p:extLst>
      <p:ext uri="{BB962C8B-B14F-4D97-AF65-F5344CB8AC3E}">
        <p14:creationId xmlns:p14="http://schemas.microsoft.com/office/powerpoint/2010/main" xmlns="" val="108577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2AFEC-0D15-4525-8612-726E18181EAC}" type="datetimeFigureOut">
              <a:rPr lang="en-GB" smtClean="0"/>
              <a:pPr/>
              <a:t>15/09/2016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C3C078-7776-4F32-BF6C-A48488FFD0CD}" type="slidenum">
              <a:rPr lang="en-GB" smtClean="0"/>
              <a:pPr/>
              <a:t>‹#›</a:t>
            </a:fld>
            <a:endParaRPr lang="en-GB"/>
          </a:p>
        </p:txBody>
      </p:sp>
    </p:spTree>
    <p:extLst>
      <p:ext uri="{BB962C8B-B14F-4D97-AF65-F5344CB8AC3E}">
        <p14:creationId xmlns:p14="http://schemas.microsoft.com/office/powerpoint/2010/main" xmlns="" val="8786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2AFEC-0D15-4525-8612-726E18181EAC}" type="datetimeFigureOut">
              <a:rPr lang="en-GB" smtClean="0"/>
              <a:pPr/>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C3C078-7776-4F32-BF6C-A48488FFD0CD}" type="slidenum">
              <a:rPr lang="en-GB" smtClean="0"/>
              <a:pPr/>
              <a:t>‹#›</a:t>
            </a:fld>
            <a:endParaRPr lang="en-GB"/>
          </a:p>
        </p:txBody>
      </p:sp>
    </p:spTree>
    <p:extLst>
      <p:ext uri="{BB962C8B-B14F-4D97-AF65-F5344CB8AC3E}">
        <p14:creationId xmlns:p14="http://schemas.microsoft.com/office/powerpoint/2010/main" xmlns="" val="392548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2AFEC-0D15-4525-8612-726E18181EAC}" type="datetimeFigureOut">
              <a:rPr lang="en-GB" smtClean="0"/>
              <a:pPr/>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C3C078-7776-4F32-BF6C-A48488FFD0CD}" type="slidenum">
              <a:rPr lang="en-GB" smtClean="0"/>
              <a:pPr/>
              <a:t>‹#›</a:t>
            </a:fld>
            <a:endParaRPr lang="en-GB"/>
          </a:p>
        </p:txBody>
      </p:sp>
    </p:spTree>
    <p:extLst>
      <p:ext uri="{BB962C8B-B14F-4D97-AF65-F5344CB8AC3E}">
        <p14:creationId xmlns:p14="http://schemas.microsoft.com/office/powerpoint/2010/main" xmlns="" val="341968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2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2AFEC-0D15-4525-8612-726E18181EAC}" type="datetimeFigureOut">
              <a:rPr lang="en-GB" smtClean="0"/>
              <a:pPr/>
              <a:t>15/09/2016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3C078-7776-4F32-BF6C-A48488FFD0CD}" type="slidenum">
              <a:rPr lang="en-GB" smtClean="0"/>
              <a:pPr/>
              <a:t>‹#›</a:t>
            </a:fld>
            <a:endParaRPr lang="en-GB"/>
          </a:p>
        </p:txBody>
      </p:sp>
    </p:spTree>
    <p:extLst>
      <p:ext uri="{BB962C8B-B14F-4D97-AF65-F5344CB8AC3E}">
        <p14:creationId xmlns:p14="http://schemas.microsoft.com/office/powerpoint/2010/main" xmlns="" val="4248046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C9bf3z97NAhVHDcAKHfD9B8YQjRwIBw&amp;url=https://sounddoctrineministries.wordpress.com/tag/genesis/&amp;bvm=bv.126130881,d.ZGg&amp;psig=AFQjCNFLtcvs8NqDEF4LoGDT-IpwL13XFg&amp;ust=146788643299202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C9bf3z97NAhVHDcAKHfD9B8YQjRwIBw&amp;url=https://sounddoctrineministries.wordpress.com/tag/genesis/&amp;bvm=bv.126130881,d.ZGg&amp;psig=AFQjCNFLtcvs8NqDEF4LoGDT-IpwL13XFg&amp;ust=146788643299202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google.co.uk/url?sa=i&amp;rct=j&amp;q=&amp;esrc=s&amp;source=images&amp;cd=&amp;cad=rja&amp;uact=8&amp;ved=0ahUKEwjjhKeOhIPOAhXrCMAKHa_YCWoQjRwIBw&amp;url=https://www.pinterest.com/pin/438326976205600144/&amp;bvm=bv.127521224,d.ZGg&amp;psig=AFQjCNGeXuxPaPZosJh2CxdCFAQ3likeog&amp;ust=1469138098729142" TargetMode="Externa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ujv3c0TqLR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ujv3c0TqLR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2.bp.blogspot.com/_kjputn7nDqs/TCtW5HsEBnI/AAAAAAAAAKc/7X0OeAsAFBM/s1600/9293praying-hands-and-rosary-poster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88640"/>
            <a:ext cx="2448272"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smtClean="0"/>
              <a:t>One thing I know about this story is…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p:txBody>
      </p:sp>
      <p:sp>
        <p:nvSpPr>
          <p:cNvPr id="5" name="TextBox 4"/>
          <p:cNvSpPr txBox="1"/>
          <p:nvPr/>
        </p:nvSpPr>
        <p:spPr>
          <a:xfrm>
            <a:off x="6228184" y="207463"/>
            <a:ext cx="2638722"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smtClean="0"/>
              <a:t>One thing that I would like to know more about is…</a:t>
            </a:r>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p:txBody>
      </p:sp>
      <p:sp>
        <p:nvSpPr>
          <p:cNvPr id="6" name="TextBox 5"/>
          <p:cNvSpPr txBox="1"/>
          <p:nvPr/>
        </p:nvSpPr>
        <p:spPr>
          <a:xfrm>
            <a:off x="113751" y="3535790"/>
            <a:ext cx="2448272" cy="33547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smtClean="0"/>
              <a:t>It would be interesting if…</a:t>
            </a:r>
          </a:p>
          <a:p>
            <a:endParaRPr lang="en-GB" dirty="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smtClean="0"/>
          </a:p>
          <a:p>
            <a:endParaRPr lang="en-GB" dirty="0"/>
          </a:p>
          <a:p>
            <a:endParaRPr lang="en-GB" dirty="0"/>
          </a:p>
        </p:txBody>
      </p:sp>
      <p:sp>
        <p:nvSpPr>
          <p:cNvPr id="7" name="TextBox 6"/>
          <p:cNvSpPr txBox="1"/>
          <p:nvPr/>
        </p:nvSpPr>
        <p:spPr>
          <a:xfrm>
            <a:off x="6228184" y="3529856"/>
            <a:ext cx="2638722"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smtClean="0"/>
              <a:t>I believe that the point of this story is…</a:t>
            </a:r>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p:txBody>
      </p:sp>
      <p:pic>
        <p:nvPicPr>
          <p:cNvPr id="3076" name="Picture 4" descr="https://sounddoctrineministries.files.wordpress.com/2012/05/adam-eve-serpent.jpg?w=237&amp;h=300">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73666" y="188640"/>
            <a:ext cx="3409950" cy="523776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673666" y="5602628"/>
            <a:ext cx="3409950" cy="923330"/>
          </a:xfrm>
          <a:prstGeom prst="rect">
            <a:avLst/>
          </a:prstGeom>
          <a:solidFill>
            <a:srgbClr val="00B0F0"/>
          </a:solidFill>
        </p:spPr>
        <p:txBody>
          <a:bodyPr wrap="square" rtlCol="0">
            <a:spAutoFit/>
          </a:bodyPr>
          <a:lstStyle/>
          <a:p>
            <a:r>
              <a:rPr lang="en-GB" dirty="0" smtClean="0"/>
              <a:t>I can </a:t>
            </a:r>
            <a:r>
              <a:rPr lang="en-GB" dirty="0" smtClean="0">
                <a:solidFill>
                  <a:srgbClr val="FF0000"/>
                </a:solidFill>
              </a:rPr>
              <a:t>identify</a:t>
            </a:r>
            <a:r>
              <a:rPr lang="en-GB" dirty="0" smtClean="0"/>
              <a:t> a key piece of scripture in the Christian worldview.</a:t>
            </a:r>
            <a:endParaRPr lang="en-GB" dirty="0"/>
          </a:p>
        </p:txBody>
      </p:sp>
    </p:spTree>
    <p:extLst>
      <p:ext uri="{BB962C8B-B14F-4D97-AF65-F5344CB8AC3E}">
        <p14:creationId xmlns:p14="http://schemas.microsoft.com/office/powerpoint/2010/main" xmlns="" val="3051224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3</a:t>
            </a:r>
            <a:r>
              <a:rPr lang="en-GB" b="1" u="sng" dirty="0" smtClean="0"/>
              <a:t>. The Two Lies</a:t>
            </a:r>
            <a:endParaRPr lang="en-GB" b="1" u="sng" dirty="0"/>
          </a:p>
        </p:txBody>
      </p:sp>
      <p:sp>
        <p:nvSpPr>
          <p:cNvPr id="3" name="Content Placeholder 2"/>
          <p:cNvSpPr>
            <a:spLocks noGrp="1"/>
          </p:cNvSpPr>
          <p:nvPr>
            <p:ph idx="1"/>
          </p:nvPr>
        </p:nvSpPr>
        <p:spPr>
          <a:xfrm>
            <a:off x="457200" y="2852936"/>
            <a:ext cx="8291264" cy="3273227"/>
          </a:xfrm>
        </p:spPr>
        <p:txBody>
          <a:bodyPr>
            <a:normAutofit fontScale="77500" lnSpcReduction="20000"/>
          </a:bodyPr>
          <a:lstStyle/>
          <a:p>
            <a:r>
              <a:rPr lang="en-US" dirty="0"/>
              <a:t>The </a:t>
            </a:r>
            <a:r>
              <a:rPr lang="en-US" dirty="0" smtClean="0"/>
              <a:t>Devil </a:t>
            </a:r>
            <a:r>
              <a:rPr lang="en-US" dirty="0"/>
              <a:t>said that if you eat the forbidden fruit, “You shall not die.” </a:t>
            </a:r>
            <a:r>
              <a:rPr lang="en-US" b="1" dirty="0">
                <a:solidFill>
                  <a:srgbClr val="0070C0"/>
                </a:solidFill>
              </a:rPr>
              <a:t>(LIE!). </a:t>
            </a:r>
            <a:r>
              <a:rPr lang="en-US" dirty="0"/>
              <a:t>By eating the fruit of the cross, the flesh and blood of Christ, “You shall live forever,” said Jesus </a:t>
            </a:r>
            <a:r>
              <a:rPr lang="en-US" b="1" dirty="0">
                <a:solidFill>
                  <a:srgbClr val="0070C0"/>
                </a:solidFill>
              </a:rPr>
              <a:t>(TRUTH</a:t>
            </a:r>
            <a:r>
              <a:rPr lang="en-US" b="1" dirty="0" smtClean="0">
                <a:solidFill>
                  <a:srgbClr val="0070C0"/>
                </a:solidFill>
              </a:rPr>
              <a:t>!).</a:t>
            </a:r>
          </a:p>
          <a:p>
            <a:pPr marL="0" indent="0">
              <a:buNone/>
            </a:pPr>
            <a:endParaRPr lang="en-US" dirty="0" smtClean="0"/>
          </a:p>
          <a:p>
            <a:r>
              <a:rPr lang="en-US" dirty="0" smtClean="0"/>
              <a:t> </a:t>
            </a:r>
            <a:r>
              <a:rPr lang="en-US" dirty="0"/>
              <a:t>The </a:t>
            </a:r>
            <a:r>
              <a:rPr lang="en-US" dirty="0" smtClean="0"/>
              <a:t>Devil </a:t>
            </a:r>
            <a:r>
              <a:rPr lang="en-US" dirty="0"/>
              <a:t>also told Adam that if he ate the forbidden fruit, he would be like God </a:t>
            </a:r>
            <a:r>
              <a:rPr lang="en-US" b="1" dirty="0">
                <a:solidFill>
                  <a:srgbClr val="0070C0"/>
                </a:solidFill>
              </a:rPr>
              <a:t>(LIE!). </a:t>
            </a:r>
            <a:r>
              <a:rPr lang="en-US" dirty="0"/>
              <a:t>Jesus said that if we eat His flesh and drink his blood, He would abide in us, and we in Him </a:t>
            </a:r>
            <a:r>
              <a:rPr lang="en-US" b="1" dirty="0">
                <a:solidFill>
                  <a:srgbClr val="0070C0"/>
                </a:solidFill>
              </a:rPr>
              <a:t>(TRUTH!).</a:t>
            </a:r>
            <a:endParaRPr lang="en-GB" b="1" dirty="0">
              <a:solidFill>
                <a:srgbClr val="0070C0"/>
              </a:solidFill>
            </a:endParaRPr>
          </a:p>
        </p:txBody>
      </p:sp>
      <p:pic>
        <p:nvPicPr>
          <p:cNvPr id="4098" name="Picture 2" descr="Image result for forbidden frui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20251"/>
            <a:ext cx="2207084" cy="1883378"/>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Image result for eucharis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4" y="320250"/>
            <a:ext cx="2555776" cy="19727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5819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56"/>
            <a:ext cx="8229600" cy="1143000"/>
          </a:xfrm>
        </p:spPr>
        <p:txBody>
          <a:bodyPr/>
          <a:lstStyle/>
          <a:p>
            <a:r>
              <a:rPr lang="en-GB" b="1" u="sng" dirty="0"/>
              <a:t>4</a:t>
            </a:r>
            <a:r>
              <a:rPr lang="en-GB" b="1" u="sng" dirty="0" smtClean="0"/>
              <a:t>. Jesus - The New Adam </a:t>
            </a:r>
            <a:endParaRPr lang="en-GB" b="1" u="sng" dirty="0"/>
          </a:p>
        </p:txBody>
      </p:sp>
      <p:sp>
        <p:nvSpPr>
          <p:cNvPr id="3" name="Content Placeholder 2"/>
          <p:cNvSpPr>
            <a:spLocks noGrp="1"/>
          </p:cNvSpPr>
          <p:nvPr>
            <p:ph idx="1"/>
          </p:nvPr>
        </p:nvSpPr>
        <p:spPr>
          <a:xfrm>
            <a:off x="3203848" y="1124744"/>
            <a:ext cx="5472608" cy="5472608"/>
          </a:xfrm>
        </p:spPr>
        <p:txBody>
          <a:bodyPr>
            <a:normAutofit fontScale="77500" lnSpcReduction="20000"/>
          </a:bodyPr>
          <a:lstStyle/>
          <a:p>
            <a:r>
              <a:rPr lang="en-US" dirty="0"/>
              <a:t>The perfect and sin-free </a:t>
            </a:r>
            <a:r>
              <a:rPr lang="en-US" dirty="0" smtClean="0"/>
              <a:t>Jesus declared </a:t>
            </a:r>
            <a:r>
              <a:rPr lang="en-US" dirty="0"/>
              <a:t>Himself to be The </a:t>
            </a:r>
            <a:r>
              <a:rPr lang="en-US" b="1" dirty="0">
                <a:solidFill>
                  <a:srgbClr val="0070C0"/>
                </a:solidFill>
              </a:rPr>
              <a:t>Bread of Life </a:t>
            </a:r>
            <a:r>
              <a:rPr lang="en-US" dirty="0"/>
              <a:t>in </a:t>
            </a:r>
            <a:r>
              <a:rPr lang="en-US" b="1" u="sng" dirty="0">
                <a:solidFill>
                  <a:srgbClr val="0070C0"/>
                </a:solidFill>
              </a:rPr>
              <a:t>John 6</a:t>
            </a:r>
            <a:r>
              <a:rPr lang="en-US" dirty="0"/>
              <a:t>. </a:t>
            </a:r>
            <a:endParaRPr lang="en-US" dirty="0" smtClean="0"/>
          </a:p>
          <a:p>
            <a:r>
              <a:rPr lang="en-US" dirty="0" smtClean="0"/>
              <a:t>He </a:t>
            </a:r>
            <a:r>
              <a:rPr lang="en-US" dirty="0"/>
              <a:t>said that we must eat His flesh and drink His blood to have eternal life. This reference to eating, of course, is the </a:t>
            </a:r>
            <a:r>
              <a:rPr lang="en-US" dirty="0" smtClean="0"/>
              <a:t>medication </a:t>
            </a:r>
            <a:r>
              <a:rPr lang="en-US" dirty="0"/>
              <a:t>to overcome what Adam did. </a:t>
            </a:r>
            <a:endParaRPr lang="en-US" dirty="0" smtClean="0"/>
          </a:p>
          <a:p>
            <a:r>
              <a:rPr lang="en-US" dirty="0" smtClean="0"/>
              <a:t>Jesus</a:t>
            </a:r>
            <a:r>
              <a:rPr lang="en-US" dirty="0"/>
              <a:t>, who died on the tree of life known as </a:t>
            </a:r>
            <a:r>
              <a:rPr lang="en-US" dirty="0" smtClean="0"/>
              <a:t>The Cross</a:t>
            </a:r>
            <a:r>
              <a:rPr lang="en-US" dirty="0"/>
              <a:t>, commands us to eat the fruit from that tree </a:t>
            </a:r>
            <a:r>
              <a:rPr lang="en-US" b="1" dirty="0" smtClean="0">
                <a:solidFill>
                  <a:srgbClr val="0070C0"/>
                </a:solidFill>
              </a:rPr>
              <a:t>(His </a:t>
            </a:r>
            <a:r>
              <a:rPr lang="en-US" b="1" dirty="0">
                <a:solidFill>
                  <a:srgbClr val="0070C0"/>
                </a:solidFill>
              </a:rPr>
              <a:t>flesh and blood), </a:t>
            </a:r>
            <a:r>
              <a:rPr lang="en-US" dirty="0"/>
              <a:t>so as to give us eternal life and to overcome the two lies of the </a:t>
            </a:r>
            <a:r>
              <a:rPr lang="en-US" dirty="0" smtClean="0"/>
              <a:t>Devil </a:t>
            </a:r>
            <a:r>
              <a:rPr lang="en-US" dirty="0"/>
              <a:t>to </a:t>
            </a:r>
            <a:r>
              <a:rPr lang="en-US" dirty="0" smtClean="0"/>
              <a:t>Adam. </a:t>
            </a:r>
            <a:endParaRPr lang="en-GB" dirty="0"/>
          </a:p>
        </p:txBody>
      </p:sp>
      <p:pic>
        <p:nvPicPr>
          <p:cNvPr id="5124" name="Picture 4" descr="Image result for The First and Last Ad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60848"/>
            <a:ext cx="2794248" cy="2794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7244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5. Obedience</a:t>
            </a:r>
            <a:endParaRPr lang="en-GB" b="1" u="sng" dirty="0"/>
          </a:p>
        </p:txBody>
      </p:sp>
      <p:sp>
        <p:nvSpPr>
          <p:cNvPr id="3" name="Content Placeholder 2"/>
          <p:cNvSpPr>
            <a:spLocks noGrp="1"/>
          </p:cNvSpPr>
          <p:nvPr>
            <p:ph idx="1"/>
          </p:nvPr>
        </p:nvSpPr>
        <p:spPr/>
        <p:txBody>
          <a:bodyPr>
            <a:normAutofit fontScale="77500" lnSpcReduction="20000"/>
          </a:bodyPr>
          <a:lstStyle/>
          <a:p>
            <a:r>
              <a:rPr lang="en-US" dirty="0"/>
              <a:t>Just as </a:t>
            </a:r>
            <a:r>
              <a:rPr lang="en-US" b="1" dirty="0">
                <a:solidFill>
                  <a:srgbClr val="0070C0"/>
                </a:solidFill>
              </a:rPr>
              <a:t>Adam’s disobedience </a:t>
            </a:r>
            <a:r>
              <a:rPr lang="en-US" dirty="0"/>
              <a:t>to God allowed sin and damnation to enter the world, the </a:t>
            </a:r>
            <a:r>
              <a:rPr lang="en-US" b="1" dirty="0">
                <a:solidFill>
                  <a:srgbClr val="0070C0"/>
                </a:solidFill>
              </a:rPr>
              <a:t>obedience of Jesus</a:t>
            </a:r>
            <a:r>
              <a:rPr lang="en-US" dirty="0"/>
              <a:t>, the new Adam, to God, his loving Father, allowed salvation to enter the world. </a:t>
            </a:r>
            <a:endParaRPr lang="en-US" dirty="0" smtClean="0"/>
          </a:p>
          <a:p>
            <a:r>
              <a:rPr lang="en-US" dirty="0" smtClean="0"/>
              <a:t>Just </a:t>
            </a:r>
            <a:r>
              <a:rPr lang="en-US" dirty="0"/>
              <a:t>as Adam threw away his sinless status through disobedience, Jesus kept his sinless status through obedience. </a:t>
            </a:r>
            <a:endParaRPr lang="en-US" dirty="0" smtClean="0"/>
          </a:p>
          <a:p>
            <a:r>
              <a:rPr lang="en-US" dirty="0" smtClean="0"/>
              <a:t>Jesus </a:t>
            </a:r>
            <a:r>
              <a:rPr lang="en-US" dirty="0"/>
              <a:t>said that the </a:t>
            </a:r>
            <a:r>
              <a:rPr lang="en-US" dirty="0" smtClean="0"/>
              <a:t>Devil </a:t>
            </a:r>
            <a:r>
              <a:rPr lang="en-US" dirty="0"/>
              <a:t>is the ruler of this world, in </a:t>
            </a:r>
            <a:r>
              <a:rPr lang="en-US" b="1" u="sng" dirty="0">
                <a:solidFill>
                  <a:srgbClr val="0070C0"/>
                </a:solidFill>
              </a:rPr>
              <a:t>John 14:30</a:t>
            </a:r>
            <a:r>
              <a:rPr lang="en-US" dirty="0"/>
              <a:t>. Jesus is the ruler of the everlasting world, in Heaven. Just </a:t>
            </a:r>
            <a:r>
              <a:rPr lang="en-US" dirty="0" smtClean="0"/>
              <a:t>as the Devil </a:t>
            </a:r>
            <a:r>
              <a:rPr lang="en-US" dirty="0"/>
              <a:t>once conquered man in Paradise, the dwelling place of God, now, Jesus, a man who is not only like God, but who IS God, conquers the </a:t>
            </a:r>
            <a:r>
              <a:rPr lang="en-US" dirty="0" smtClean="0"/>
              <a:t>Devil </a:t>
            </a:r>
            <a:r>
              <a:rPr lang="en-US" dirty="0"/>
              <a:t>in his dwelling place, this world.</a:t>
            </a:r>
            <a:endParaRPr lang="en-GB" dirty="0"/>
          </a:p>
        </p:txBody>
      </p:sp>
      <p:pic>
        <p:nvPicPr>
          <p:cNvPr id="6146" name="Picture 2" descr="Image result for obedience jesu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48264" y="0"/>
            <a:ext cx="2177850" cy="16333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648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424936" cy="620688"/>
          </a:xfrm>
        </p:spPr>
        <p:txBody>
          <a:bodyPr>
            <a:normAutofit fontScale="90000"/>
          </a:bodyPr>
          <a:lstStyle/>
          <a:p>
            <a:r>
              <a:rPr lang="en-GB" b="1" u="sng" dirty="0" smtClean="0"/>
              <a:t>6. Adam’s Curse vs. Jesus’ Passion</a:t>
            </a:r>
            <a:endParaRPr lang="en-GB" b="1" u="sng" dirty="0"/>
          </a:p>
        </p:txBody>
      </p:sp>
      <p:graphicFrame>
        <p:nvGraphicFramePr>
          <p:cNvPr id="4" name="Table 3"/>
          <p:cNvGraphicFramePr>
            <a:graphicFrameLocks noGrp="1"/>
          </p:cNvGraphicFramePr>
          <p:nvPr>
            <p:extLst>
              <p:ext uri="{D42A27DB-BD31-4B8C-83A1-F6EECF244321}">
                <p14:modId xmlns:p14="http://schemas.microsoft.com/office/powerpoint/2010/main" xmlns="" val="3015385642"/>
              </p:ext>
            </p:extLst>
          </p:nvPr>
        </p:nvGraphicFramePr>
        <p:xfrm>
          <a:off x="-16412" y="764704"/>
          <a:ext cx="9160412" cy="7989342"/>
        </p:xfrm>
        <a:graphic>
          <a:graphicData uri="http://schemas.openxmlformats.org/drawingml/2006/table">
            <a:tbl>
              <a:tblPr firstRow="1" bandRow="1">
                <a:tableStyleId>{5C22544A-7EE6-4342-B048-85BDC9FD1C3A}</a:tableStyleId>
              </a:tblPr>
              <a:tblGrid>
                <a:gridCol w="4580206"/>
                <a:gridCol w="4580206"/>
              </a:tblGrid>
              <a:tr h="870471">
                <a:tc>
                  <a:txBody>
                    <a:bodyPr/>
                    <a:lstStyle/>
                    <a:p>
                      <a:r>
                        <a:rPr lang="en-GB" sz="4000" dirty="0" smtClean="0"/>
                        <a:t>Adam</a:t>
                      </a:r>
                      <a:endParaRPr lang="en-GB" sz="4000" dirty="0"/>
                    </a:p>
                  </a:txBody>
                  <a:tcPr/>
                </a:tc>
                <a:tc>
                  <a:txBody>
                    <a:bodyPr/>
                    <a:lstStyle/>
                    <a:p>
                      <a:r>
                        <a:rPr lang="en-GB" sz="4000" dirty="0" smtClean="0"/>
                        <a:t>Jesus</a:t>
                      </a:r>
                      <a:endParaRPr lang="en-GB" sz="4000" dirty="0"/>
                    </a:p>
                  </a:txBody>
                  <a:tcPr/>
                </a:tc>
              </a:tr>
              <a:tr h="870471">
                <a:tc>
                  <a:txBody>
                    <a:bodyPr/>
                    <a:lstStyle/>
                    <a:p>
                      <a:pPr marL="285750" indent="-285750">
                        <a:buFont typeface="Arial" panose="020B0604020202020204" pitchFamily="34" charset="0"/>
                        <a:buChar char="•"/>
                      </a:pPr>
                      <a:r>
                        <a:rPr lang="en-GB" sz="2000" dirty="0" smtClean="0"/>
                        <a:t>Disobedience</a:t>
                      </a:r>
                      <a:r>
                        <a:rPr lang="en-GB" sz="2000" baseline="0" dirty="0" smtClean="0"/>
                        <a:t> led to a fall from perfection to hard work on the land. This involved </a:t>
                      </a:r>
                      <a:r>
                        <a:rPr lang="en-GB" sz="2000" b="1" u="sng" baseline="0" dirty="0" smtClean="0"/>
                        <a:t>sweat</a:t>
                      </a:r>
                      <a:r>
                        <a:rPr lang="en-GB" sz="2000" baseline="0" dirty="0" smtClean="0"/>
                        <a:t> on Adam’s brow and </a:t>
                      </a:r>
                      <a:r>
                        <a:rPr lang="en-GB" sz="2000" b="1" u="sng" baseline="0" dirty="0" smtClean="0"/>
                        <a:t>thorns</a:t>
                      </a:r>
                      <a:r>
                        <a:rPr lang="en-GB" sz="2000" baseline="0" dirty="0" smtClean="0"/>
                        <a:t> on the land</a:t>
                      </a:r>
                      <a:endParaRPr lang="en-GB" sz="2000" dirty="0"/>
                    </a:p>
                  </a:txBody>
                  <a:tcPr/>
                </a:tc>
                <a:tc>
                  <a:txBody>
                    <a:bodyPr/>
                    <a:lstStyle/>
                    <a:p>
                      <a:pPr marL="285750" indent="-285750">
                        <a:buFont typeface="Arial" panose="020B0604020202020204" pitchFamily="34" charset="0"/>
                        <a:buChar char="•"/>
                      </a:pPr>
                      <a:r>
                        <a:rPr lang="en-US" sz="2000" kern="1200" dirty="0" smtClean="0">
                          <a:solidFill>
                            <a:schemeClr val="dk1"/>
                          </a:solidFill>
                          <a:effectLst/>
                          <a:latin typeface="+mn-lt"/>
                          <a:ea typeface="+mn-ea"/>
                          <a:cs typeface="+mn-cs"/>
                        </a:rPr>
                        <a:t>Garden of Gethsemane</a:t>
                      </a:r>
                      <a:r>
                        <a:rPr lang="en-US" sz="2000" kern="1200" baseline="0" dirty="0" smtClean="0">
                          <a:solidFill>
                            <a:schemeClr val="dk1"/>
                          </a:solidFill>
                          <a:effectLst/>
                          <a:latin typeface="+mn-lt"/>
                          <a:ea typeface="+mn-ea"/>
                          <a:cs typeface="+mn-cs"/>
                        </a:rPr>
                        <a:t> – Jesus</a:t>
                      </a:r>
                      <a:r>
                        <a:rPr lang="en-US" sz="2000" kern="1200" dirty="0" smtClean="0">
                          <a:solidFill>
                            <a:schemeClr val="dk1"/>
                          </a:solidFill>
                          <a:effectLst/>
                          <a:latin typeface="+mn-lt"/>
                          <a:ea typeface="+mn-ea"/>
                          <a:cs typeface="+mn-cs"/>
                        </a:rPr>
                        <a:t> </a:t>
                      </a:r>
                      <a:r>
                        <a:rPr lang="en-US" sz="2000" b="1" u="sng" kern="1200" dirty="0" smtClean="0">
                          <a:solidFill>
                            <a:schemeClr val="dk1"/>
                          </a:solidFill>
                          <a:effectLst/>
                          <a:latin typeface="+mn-lt"/>
                          <a:ea typeface="+mn-ea"/>
                          <a:cs typeface="+mn-cs"/>
                        </a:rPr>
                        <a:t>sweat blood, </a:t>
                      </a:r>
                      <a:r>
                        <a:rPr lang="en-US" sz="2000" kern="1200" dirty="0" smtClean="0">
                          <a:solidFill>
                            <a:schemeClr val="dk1"/>
                          </a:solidFill>
                          <a:effectLst/>
                          <a:latin typeface="+mn-lt"/>
                          <a:ea typeface="+mn-ea"/>
                          <a:cs typeface="+mn-cs"/>
                        </a:rPr>
                        <a:t>and then in Jerusalem, when he had a </a:t>
                      </a:r>
                      <a:r>
                        <a:rPr lang="en-US" sz="2000" b="1" u="sng" kern="1200" dirty="0" smtClean="0">
                          <a:solidFill>
                            <a:schemeClr val="dk1"/>
                          </a:solidFill>
                          <a:effectLst/>
                          <a:latin typeface="+mn-lt"/>
                          <a:ea typeface="+mn-ea"/>
                          <a:cs typeface="+mn-cs"/>
                        </a:rPr>
                        <a:t>crown of thorns</a:t>
                      </a:r>
                      <a:r>
                        <a:rPr lang="en-US" sz="2000" kern="1200" dirty="0" smtClean="0">
                          <a:solidFill>
                            <a:schemeClr val="dk1"/>
                          </a:solidFill>
                          <a:effectLst/>
                          <a:latin typeface="+mn-lt"/>
                          <a:ea typeface="+mn-ea"/>
                          <a:cs typeface="+mn-cs"/>
                        </a:rPr>
                        <a:t> placed on His head.</a:t>
                      </a:r>
                      <a:endParaRPr lang="en-GB" sz="2000" dirty="0"/>
                    </a:p>
                  </a:txBody>
                  <a:tcPr/>
                </a:tc>
              </a:tr>
              <a:tr h="870471">
                <a:tc>
                  <a:txBody>
                    <a:bodyPr/>
                    <a:lstStyle/>
                    <a:p>
                      <a:pPr marL="285750" indent="-285750">
                        <a:buFont typeface="Arial" panose="020B0604020202020204" pitchFamily="34" charset="0"/>
                        <a:buChar char="•"/>
                      </a:pPr>
                      <a:r>
                        <a:rPr lang="en-US" sz="2000" kern="1200" dirty="0" smtClean="0">
                          <a:solidFill>
                            <a:schemeClr val="dk1"/>
                          </a:solidFill>
                          <a:effectLst/>
                          <a:latin typeface="+mn-lt"/>
                          <a:ea typeface="+mn-ea"/>
                          <a:cs typeface="+mn-cs"/>
                        </a:rPr>
                        <a:t>Adam was naked and had to </a:t>
                      </a:r>
                      <a:r>
                        <a:rPr lang="en-US" sz="2000" b="1" u="sng" kern="1200" dirty="0" smtClean="0">
                          <a:solidFill>
                            <a:schemeClr val="dk1"/>
                          </a:solidFill>
                          <a:effectLst/>
                          <a:latin typeface="+mn-lt"/>
                          <a:ea typeface="+mn-ea"/>
                          <a:cs typeface="+mn-cs"/>
                        </a:rPr>
                        <a:t>put clothes on </a:t>
                      </a:r>
                      <a:r>
                        <a:rPr lang="en-US" sz="2000" kern="1200" dirty="0" smtClean="0">
                          <a:solidFill>
                            <a:schemeClr val="dk1"/>
                          </a:solidFill>
                          <a:effectLst/>
                          <a:latin typeface="+mn-lt"/>
                          <a:ea typeface="+mn-ea"/>
                          <a:cs typeface="+mn-cs"/>
                        </a:rPr>
                        <a:t>as a result of his disobedience.</a:t>
                      </a:r>
                      <a:endParaRPr lang="en-GB" sz="2000" dirty="0"/>
                    </a:p>
                  </a:txBody>
                  <a:tcPr/>
                </a:tc>
                <a:tc>
                  <a:txBody>
                    <a:bodyPr/>
                    <a:lstStyle/>
                    <a:p>
                      <a:pPr marL="285750" indent="-285750">
                        <a:buFont typeface="Arial" panose="020B0604020202020204" pitchFamily="34" charset="0"/>
                        <a:buChar char="•"/>
                      </a:pPr>
                      <a:r>
                        <a:rPr lang="en-US" sz="2000" kern="1200" dirty="0" smtClean="0">
                          <a:solidFill>
                            <a:schemeClr val="dk1"/>
                          </a:solidFill>
                          <a:effectLst/>
                          <a:latin typeface="+mn-lt"/>
                          <a:ea typeface="+mn-ea"/>
                          <a:cs typeface="+mn-cs"/>
                        </a:rPr>
                        <a:t>Jesus, through His obedience to God, was clothed on the way to Calvary, and then </a:t>
                      </a:r>
                      <a:r>
                        <a:rPr lang="en-US" sz="2000" b="1" u="sng" kern="1200" dirty="0" smtClean="0">
                          <a:solidFill>
                            <a:schemeClr val="dk1"/>
                          </a:solidFill>
                          <a:effectLst/>
                          <a:latin typeface="+mn-lt"/>
                          <a:ea typeface="+mn-ea"/>
                          <a:cs typeface="+mn-cs"/>
                        </a:rPr>
                        <a:t>stripped naked </a:t>
                      </a:r>
                      <a:r>
                        <a:rPr lang="en-US" sz="2000" kern="1200" dirty="0" smtClean="0">
                          <a:solidFill>
                            <a:schemeClr val="dk1"/>
                          </a:solidFill>
                          <a:effectLst/>
                          <a:latin typeface="+mn-lt"/>
                          <a:ea typeface="+mn-ea"/>
                          <a:cs typeface="+mn-cs"/>
                        </a:rPr>
                        <a:t>before crucifixion.</a:t>
                      </a:r>
                      <a:endParaRPr lang="en-GB" sz="2000" dirty="0"/>
                    </a:p>
                  </a:txBody>
                  <a:tcPr/>
                </a:tc>
              </a:tr>
              <a:tr h="870471">
                <a:tc>
                  <a:txBody>
                    <a:bodyPr/>
                    <a:lstStyle/>
                    <a:p>
                      <a:pPr marL="285750" indent="-285750">
                        <a:buFont typeface="Arial" panose="020B0604020202020204" pitchFamily="34" charset="0"/>
                        <a:buChar char="•"/>
                      </a:pPr>
                      <a:r>
                        <a:rPr lang="en-US" sz="2000" kern="1200" dirty="0" smtClean="0">
                          <a:solidFill>
                            <a:schemeClr val="dk1"/>
                          </a:solidFill>
                          <a:effectLst/>
                          <a:latin typeface="+mn-lt"/>
                          <a:ea typeface="+mn-ea"/>
                          <a:cs typeface="+mn-cs"/>
                        </a:rPr>
                        <a:t>Adam was </a:t>
                      </a:r>
                      <a:r>
                        <a:rPr lang="en-US" sz="2000" b="0" u="none" kern="1200" dirty="0" smtClean="0">
                          <a:solidFill>
                            <a:schemeClr val="dk1"/>
                          </a:solidFill>
                          <a:effectLst/>
                          <a:latin typeface="+mn-lt"/>
                          <a:ea typeface="+mn-ea"/>
                          <a:cs typeface="+mn-cs"/>
                        </a:rPr>
                        <a:t>formed </a:t>
                      </a:r>
                      <a:r>
                        <a:rPr lang="en-US" sz="2000" kern="1200" dirty="0" smtClean="0">
                          <a:solidFill>
                            <a:schemeClr val="dk1"/>
                          </a:solidFill>
                          <a:effectLst/>
                          <a:latin typeface="+mn-lt"/>
                          <a:ea typeface="+mn-ea"/>
                          <a:cs typeface="+mn-cs"/>
                        </a:rPr>
                        <a:t>out of the </a:t>
                      </a:r>
                      <a:r>
                        <a:rPr lang="en-US" sz="2000" b="1" u="sng" kern="1200" dirty="0" smtClean="0">
                          <a:solidFill>
                            <a:schemeClr val="dk1"/>
                          </a:solidFill>
                          <a:effectLst/>
                          <a:latin typeface="+mn-lt"/>
                          <a:ea typeface="+mn-ea"/>
                          <a:cs typeface="+mn-cs"/>
                        </a:rPr>
                        <a:t>dust</a:t>
                      </a:r>
                      <a:r>
                        <a:rPr lang="en-US" sz="2000" kern="1200" dirty="0" smtClean="0">
                          <a:solidFill>
                            <a:schemeClr val="dk1"/>
                          </a:solidFill>
                          <a:effectLst/>
                          <a:latin typeface="+mn-lt"/>
                          <a:ea typeface="+mn-ea"/>
                          <a:cs typeface="+mn-cs"/>
                        </a:rPr>
                        <a:t> of the earth.</a:t>
                      </a:r>
                      <a:endParaRPr lang="en-GB" sz="2000" dirty="0"/>
                    </a:p>
                  </a:txBody>
                  <a:tcPr/>
                </a:tc>
                <a:tc>
                  <a:txBody>
                    <a:bodyPr/>
                    <a:lstStyle/>
                    <a:p>
                      <a:pPr marL="285750" indent="-285750">
                        <a:buFont typeface="Arial" panose="020B0604020202020204" pitchFamily="34" charset="0"/>
                        <a:buChar char="•"/>
                      </a:pPr>
                      <a:r>
                        <a:rPr lang="en-US" sz="2000" kern="1200" dirty="0" smtClean="0">
                          <a:solidFill>
                            <a:schemeClr val="dk1"/>
                          </a:solidFill>
                          <a:effectLst/>
                          <a:latin typeface="+mn-lt"/>
                          <a:ea typeface="+mn-ea"/>
                          <a:cs typeface="+mn-cs"/>
                        </a:rPr>
                        <a:t>Jesus </a:t>
                      </a:r>
                      <a:r>
                        <a:rPr lang="en-US" sz="2000" b="0" i="0" u="none" kern="1200" dirty="0" smtClean="0">
                          <a:solidFill>
                            <a:schemeClr val="dk1"/>
                          </a:solidFill>
                          <a:effectLst/>
                          <a:latin typeface="+mn-lt"/>
                          <a:ea typeface="+mn-ea"/>
                          <a:cs typeface="+mn-cs"/>
                        </a:rPr>
                        <a:t>fell three times </a:t>
                      </a:r>
                      <a:r>
                        <a:rPr lang="en-US" sz="2000" b="1" i="0" u="sng" kern="1200" dirty="0" smtClean="0">
                          <a:solidFill>
                            <a:schemeClr val="dk1"/>
                          </a:solidFill>
                          <a:effectLst/>
                          <a:latin typeface="+mn-lt"/>
                          <a:ea typeface="+mn-ea"/>
                          <a:cs typeface="+mn-cs"/>
                        </a:rPr>
                        <a:t>into the dust </a:t>
                      </a:r>
                      <a:r>
                        <a:rPr lang="en-US" sz="2000" kern="1200" dirty="0" smtClean="0">
                          <a:solidFill>
                            <a:schemeClr val="dk1"/>
                          </a:solidFill>
                          <a:effectLst/>
                          <a:latin typeface="+mn-lt"/>
                          <a:ea typeface="+mn-ea"/>
                          <a:cs typeface="+mn-cs"/>
                        </a:rPr>
                        <a:t>of the Via Dolorosa on the way to Calvary.</a:t>
                      </a:r>
                      <a:endParaRPr lang="en-GB" sz="2000" dirty="0"/>
                    </a:p>
                  </a:txBody>
                  <a:tcPr/>
                </a:tc>
              </a:tr>
              <a:tr h="870471">
                <a:tc>
                  <a:txBody>
                    <a:bodyPr/>
                    <a:lstStyle/>
                    <a:p>
                      <a:pPr marL="285750" indent="-285750">
                        <a:buFont typeface="Arial" panose="020B0604020202020204" pitchFamily="34" charset="0"/>
                        <a:buChar char="•"/>
                      </a:pPr>
                      <a:r>
                        <a:rPr lang="en-US" sz="2000" kern="1200" dirty="0" smtClean="0">
                          <a:solidFill>
                            <a:schemeClr val="dk1"/>
                          </a:solidFill>
                          <a:effectLst/>
                          <a:latin typeface="+mn-lt"/>
                          <a:ea typeface="+mn-ea"/>
                          <a:cs typeface="+mn-cs"/>
                        </a:rPr>
                        <a:t>Adam fell because of the </a:t>
                      </a:r>
                      <a:r>
                        <a:rPr lang="en-US" sz="2000" b="1" u="sng" kern="1200" dirty="0" smtClean="0">
                          <a:solidFill>
                            <a:schemeClr val="dk1"/>
                          </a:solidFill>
                          <a:effectLst/>
                          <a:latin typeface="+mn-lt"/>
                          <a:ea typeface="+mn-ea"/>
                          <a:cs typeface="+mn-cs"/>
                        </a:rPr>
                        <a:t>wooden tree </a:t>
                      </a:r>
                      <a:r>
                        <a:rPr lang="en-US" sz="2000" kern="1200" dirty="0" smtClean="0">
                          <a:solidFill>
                            <a:schemeClr val="dk1"/>
                          </a:solidFill>
                          <a:effectLst/>
                          <a:latin typeface="+mn-lt"/>
                          <a:ea typeface="+mn-ea"/>
                          <a:cs typeface="+mn-cs"/>
                        </a:rPr>
                        <a:t>of knowledge of good and evil.</a:t>
                      </a:r>
                      <a:endParaRPr lang="en-GB" sz="2000" dirty="0"/>
                    </a:p>
                  </a:txBody>
                  <a:tcPr/>
                </a:tc>
                <a:tc>
                  <a:txBody>
                    <a:bodyPr/>
                    <a:lstStyle/>
                    <a:p>
                      <a:pPr marL="285750" indent="-285750">
                        <a:buFont typeface="Arial" panose="020B0604020202020204" pitchFamily="34" charset="0"/>
                        <a:buChar char="•"/>
                      </a:pPr>
                      <a:r>
                        <a:rPr lang="en-US" sz="2000" kern="1200" dirty="0" smtClean="0">
                          <a:solidFill>
                            <a:schemeClr val="dk1"/>
                          </a:solidFill>
                          <a:effectLst/>
                          <a:latin typeface="+mn-lt"/>
                          <a:ea typeface="+mn-ea"/>
                          <a:cs typeface="+mn-cs"/>
                        </a:rPr>
                        <a:t>Jesus fell under the weight of the </a:t>
                      </a:r>
                      <a:r>
                        <a:rPr lang="en-US" sz="2000" b="1" u="sng" kern="1200" dirty="0" smtClean="0">
                          <a:solidFill>
                            <a:schemeClr val="dk1"/>
                          </a:solidFill>
                          <a:effectLst/>
                          <a:latin typeface="+mn-lt"/>
                          <a:ea typeface="+mn-ea"/>
                          <a:cs typeface="+mn-cs"/>
                        </a:rPr>
                        <a:t>wooden cross.</a:t>
                      </a:r>
                      <a:endParaRPr lang="en-GB" sz="2000" b="1" u="sng" dirty="0"/>
                    </a:p>
                  </a:txBody>
                  <a:tcPr/>
                </a:tc>
              </a:tr>
              <a:tr h="870471">
                <a:tc>
                  <a:txBody>
                    <a:bodyPr/>
                    <a:lstStyle/>
                    <a:p>
                      <a:pPr marL="285750" indent="-285750">
                        <a:buFont typeface="Arial" panose="020B0604020202020204" pitchFamily="34" charset="0"/>
                        <a:buChar char="•"/>
                      </a:pPr>
                      <a:r>
                        <a:rPr lang="en-US" sz="2000" kern="1200" dirty="0" smtClean="0">
                          <a:solidFill>
                            <a:schemeClr val="dk1"/>
                          </a:solidFill>
                          <a:effectLst/>
                          <a:latin typeface="+mn-lt"/>
                          <a:ea typeface="+mn-ea"/>
                          <a:cs typeface="+mn-cs"/>
                        </a:rPr>
                        <a:t>God </a:t>
                      </a:r>
                      <a:r>
                        <a:rPr lang="en-US" sz="2000" b="1" u="sng" kern="1200" dirty="0" smtClean="0">
                          <a:solidFill>
                            <a:schemeClr val="dk1"/>
                          </a:solidFill>
                          <a:effectLst/>
                          <a:latin typeface="+mn-lt"/>
                          <a:ea typeface="+mn-ea"/>
                          <a:cs typeface="+mn-cs"/>
                        </a:rPr>
                        <a:t>breathed </a:t>
                      </a:r>
                      <a:r>
                        <a:rPr lang="en-US" sz="2000" kern="1200" dirty="0" smtClean="0">
                          <a:solidFill>
                            <a:schemeClr val="dk1"/>
                          </a:solidFill>
                          <a:effectLst/>
                          <a:latin typeface="+mn-lt"/>
                          <a:ea typeface="+mn-ea"/>
                          <a:cs typeface="+mn-cs"/>
                        </a:rPr>
                        <a:t>the breath of life into mankind.</a:t>
                      </a:r>
                      <a:endParaRPr lang="en-GB" sz="2000" dirty="0"/>
                    </a:p>
                  </a:txBody>
                  <a:tcPr/>
                </a:tc>
                <a:tc>
                  <a:txBody>
                    <a:bodyPr/>
                    <a:lstStyle/>
                    <a:p>
                      <a:pPr marL="285750" indent="-285750">
                        <a:buFont typeface="Arial" panose="020B0604020202020204" pitchFamily="34" charset="0"/>
                        <a:buChar char="•"/>
                      </a:pPr>
                      <a:r>
                        <a:rPr lang="en-US" sz="2000" kern="1200" dirty="0" smtClean="0">
                          <a:solidFill>
                            <a:schemeClr val="dk1"/>
                          </a:solidFill>
                          <a:effectLst/>
                          <a:latin typeface="+mn-lt"/>
                          <a:ea typeface="+mn-ea"/>
                          <a:cs typeface="+mn-cs"/>
                        </a:rPr>
                        <a:t>Jesus </a:t>
                      </a:r>
                      <a:r>
                        <a:rPr lang="en-US" sz="2000" b="1" u="sng" kern="1200" dirty="0" smtClean="0">
                          <a:solidFill>
                            <a:schemeClr val="dk1"/>
                          </a:solidFill>
                          <a:effectLst/>
                          <a:latin typeface="+mn-lt"/>
                          <a:ea typeface="+mn-ea"/>
                          <a:cs typeface="+mn-cs"/>
                        </a:rPr>
                        <a:t>suffocated </a:t>
                      </a:r>
                      <a:r>
                        <a:rPr lang="en-US" sz="2000" kern="1200" dirty="0" smtClean="0">
                          <a:solidFill>
                            <a:schemeClr val="dk1"/>
                          </a:solidFill>
                          <a:effectLst/>
                          <a:latin typeface="+mn-lt"/>
                          <a:ea typeface="+mn-ea"/>
                          <a:cs typeface="+mn-cs"/>
                        </a:rPr>
                        <a:t>on the cross through the actions of mankind. The only one who could atone</a:t>
                      </a:r>
                      <a:r>
                        <a:rPr lang="en-US" sz="2000" kern="1200" baseline="0" dirty="0" smtClean="0">
                          <a:solidFill>
                            <a:schemeClr val="dk1"/>
                          </a:solidFill>
                          <a:effectLst/>
                          <a:latin typeface="+mn-lt"/>
                          <a:ea typeface="+mn-ea"/>
                          <a:cs typeface="+mn-cs"/>
                        </a:rPr>
                        <a:t> for Adam’s sin. </a:t>
                      </a:r>
                      <a:endParaRPr lang="en-GB" sz="2000" dirty="0"/>
                    </a:p>
                  </a:txBody>
                  <a:tcPr/>
                </a:tc>
              </a:tr>
              <a:tr h="870471">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xmlns="" val="2261006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7. Cross as the Tree Of Life</a:t>
            </a:r>
            <a:endParaRPr lang="en-GB" b="1" u="sng" dirty="0"/>
          </a:p>
        </p:txBody>
      </p:sp>
      <p:sp>
        <p:nvSpPr>
          <p:cNvPr id="3" name="Content Placeholder 2"/>
          <p:cNvSpPr>
            <a:spLocks noGrp="1"/>
          </p:cNvSpPr>
          <p:nvPr>
            <p:ph idx="1"/>
          </p:nvPr>
        </p:nvSpPr>
        <p:spPr>
          <a:xfrm>
            <a:off x="0" y="1600200"/>
            <a:ext cx="9144000" cy="5141168"/>
          </a:xfrm>
        </p:spPr>
        <p:txBody>
          <a:bodyPr>
            <a:normAutofit fontScale="92500"/>
          </a:bodyPr>
          <a:lstStyle/>
          <a:p>
            <a:r>
              <a:rPr lang="en-US" sz="2400" dirty="0"/>
              <a:t>In essence, the cross represents the intersection of two lines. The vertical axis is the divine, the </a:t>
            </a:r>
            <a:r>
              <a:rPr lang="en-US" sz="2400" dirty="0" smtClean="0"/>
              <a:t>horizontal is </a:t>
            </a:r>
            <a:r>
              <a:rPr lang="en-US" sz="2400" dirty="0"/>
              <a:t>the human, and the meeting point between them represents the unity of heaven and earth, human and divine. It is like meeting the divine in the human heart</a:t>
            </a:r>
            <a:r>
              <a:rPr lang="en-US" sz="2400" dirty="0" smtClean="0"/>
              <a:t>.</a:t>
            </a:r>
          </a:p>
          <a:p>
            <a:r>
              <a:rPr lang="en-US" sz="2400" dirty="0"/>
              <a:t>With the Fall of Adam and Eve this unity </a:t>
            </a:r>
            <a:r>
              <a:rPr lang="en-US" sz="2400" dirty="0" smtClean="0"/>
              <a:t>was </a:t>
            </a:r>
            <a:r>
              <a:rPr lang="en-US" sz="2400" dirty="0"/>
              <a:t>disrupted, according to Christian perspective. So the crucifixion of Christ becomes necessary to restore this unity through his self-sacrifice in order to atone for Adam and Eve’s partaking </a:t>
            </a:r>
            <a:r>
              <a:rPr lang="en-US" sz="2400" dirty="0" smtClean="0"/>
              <a:t>in the </a:t>
            </a:r>
            <a:r>
              <a:rPr lang="en-US" sz="2400" dirty="0"/>
              <a:t>fruit of the Tree of Knowledge of Good and Evil</a:t>
            </a:r>
            <a:r>
              <a:rPr lang="en-US" sz="2400" dirty="0" smtClean="0"/>
              <a:t>.</a:t>
            </a:r>
          </a:p>
          <a:p>
            <a:r>
              <a:rPr lang="en-US" sz="2400" dirty="0" smtClean="0"/>
              <a:t>Catholics believe that the cure for Adam and Eve’s disobedience when they ate of the fruit of the Tree of Knowledge </a:t>
            </a:r>
            <a:r>
              <a:rPr lang="en-US" sz="2400" dirty="0"/>
              <a:t>o</a:t>
            </a:r>
            <a:r>
              <a:rPr lang="en-US" sz="2400" dirty="0" smtClean="0"/>
              <a:t>f Good and Evil is to eat of the fruit of the Cross (the Body and Blood of Christ).</a:t>
            </a:r>
            <a:endParaRPr lang="en-GB" sz="2400" dirty="0"/>
          </a:p>
        </p:txBody>
      </p:sp>
      <p:pic>
        <p:nvPicPr>
          <p:cNvPr id="4" name="Picture 4" descr="https://sounddoctrineministries.files.wordpress.com/2012/05/adam-eve-serpent.jpg?w=237&amp;h=300">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803"/>
            <a:ext cx="1259632" cy="1482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s://s-media-cache-ak0.pinimg.com/564x/fd/f8/91/fdf891b9ba2945483c5bccdb7f2cf477.jpg">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54259" y="-31226"/>
            <a:ext cx="1289741" cy="15490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9139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7. Cross as the Tree Of Life</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1556792"/>
            <a:ext cx="8856984" cy="5301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45293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121"/>
            <a:ext cx="8229600" cy="1143000"/>
          </a:xfrm>
        </p:spPr>
        <p:txBody>
          <a:bodyPr>
            <a:normAutofit/>
          </a:bodyPr>
          <a:lstStyle/>
          <a:p>
            <a:r>
              <a:rPr lang="en-GB" dirty="0" smtClean="0"/>
              <a:t>8. Other Imagery In The Bible</a:t>
            </a:r>
            <a:endParaRPr lang="en-GB" dirty="0"/>
          </a:p>
        </p:txBody>
      </p:sp>
      <p:sp>
        <p:nvSpPr>
          <p:cNvPr id="3" name="Content Placeholder 2"/>
          <p:cNvSpPr>
            <a:spLocks noGrp="1"/>
          </p:cNvSpPr>
          <p:nvPr>
            <p:ph idx="1"/>
          </p:nvPr>
        </p:nvSpPr>
        <p:spPr>
          <a:xfrm>
            <a:off x="467544" y="1124744"/>
            <a:ext cx="3528392" cy="5001419"/>
          </a:xfrm>
        </p:spPr>
        <p:txBody>
          <a:bodyPr>
            <a:normAutofit/>
          </a:bodyPr>
          <a:lstStyle/>
          <a:p>
            <a:r>
              <a:rPr lang="en-US" dirty="0" smtClean="0"/>
              <a:t>Jesus - </a:t>
            </a:r>
            <a:r>
              <a:rPr lang="en-US" dirty="0"/>
              <a:t>a man who made his living with wood, using a hammer and nails, was </a:t>
            </a:r>
            <a:r>
              <a:rPr lang="en-US" dirty="0" smtClean="0"/>
              <a:t>slain </a:t>
            </a:r>
            <a:r>
              <a:rPr lang="en-US" dirty="0"/>
              <a:t>by mankind with a hammer, wood, and nails. </a:t>
            </a:r>
            <a:endParaRPr lang="en-US" dirty="0" smtClean="0"/>
          </a:p>
          <a:p>
            <a:endParaRPr lang="en-US" dirty="0" smtClean="0"/>
          </a:p>
          <a:p>
            <a:endParaRPr lang="en-US" dirty="0"/>
          </a:p>
          <a:p>
            <a:endParaRPr lang="en-US" dirty="0" smtClean="0"/>
          </a:p>
        </p:txBody>
      </p:sp>
      <p:pic>
        <p:nvPicPr>
          <p:cNvPr id="8194" name="Picture 2" descr="Image result for hammer wood and nails crucifix"/>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5157192"/>
            <a:ext cx="1872208" cy="1404158"/>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Image result for bread of lif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00444" y="5395145"/>
            <a:ext cx="2350096" cy="149457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803901" y="1292823"/>
            <a:ext cx="4032448" cy="4093428"/>
          </a:xfrm>
          <a:prstGeom prst="rect">
            <a:avLst/>
          </a:prstGeom>
          <a:noFill/>
        </p:spPr>
        <p:txBody>
          <a:bodyPr wrap="square" rtlCol="0">
            <a:spAutoFit/>
          </a:bodyPr>
          <a:lstStyle/>
          <a:p>
            <a:r>
              <a:rPr lang="en-US" sz="2000" dirty="0" smtClean="0"/>
              <a:t>Jesus, the </a:t>
            </a:r>
            <a:r>
              <a:rPr lang="en-US" sz="2000" b="1" dirty="0" smtClean="0">
                <a:solidFill>
                  <a:srgbClr val="0070C0"/>
                </a:solidFill>
              </a:rPr>
              <a:t>Bread of Life</a:t>
            </a:r>
            <a:r>
              <a:rPr lang="en-US" sz="2000" dirty="0" smtClean="0"/>
              <a:t>, was born in the town of </a:t>
            </a:r>
            <a:r>
              <a:rPr lang="en-US" sz="2000" b="1" dirty="0" smtClean="0">
                <a:solidFill>
                  <a:srgbClr val="0070C0"/>
                </a:solidFill>
              </a:rPr>
              <a:t>Bethlehem, which means in English “House of Bread.” </a:t>
            </a:r>
            <a:r>
              <a:rPr lang="en-US" sz="2000" dirty="0" smtClean="0"/>
              <a:t>His mother placed him in a manger which is a feeding trough for sheep. </a:t>
            </a:r>
          </a:p>
          <a:p>
            <a:r>
              <a:rPr lang="en-US" sz="2000" dirty="0" smtClean="0"/>
              <a:t>Jesus offers Himself as </a:t>
            </a:r>
            <a:r>
              <a:rPr lang="en-US" sz="2000" b="1" dirty="0" smtClean="0">
                <a:solidFill>
                  <a:srgbClr val="0070C0"/>
                </a:solidFill>
              </a:rPr>
              <a:t>daily bread </a:t>
            </a:r>
            <a:r>
              <a:rPr lang="en-US" sz="2000" dirty="0" smtClean="0"/>
              <a:t>in Mass, which is something Catholics pray for every time they say the Our Father – “Give us this day OUR DAILY BREAD (daily bread is a reference to manna, the supernatural bread for the people of God in the desert after they escaped slavery in Egypt). </a:t>
            </a:r>
            <a:endParaRPr lang="en-GB" sz="2000" dirty="0"/>
          </a:p>
        </p:txBody>
      </p:sp>
    </p:spTree>
    <p:extLst>
      <p:ext uri="{BB962C8B-B14F-4D97-AF65-F5344CB8AC3E}">
        <p14:creationId xmlns:p14="http://schemas.microsoft.com/office/powerpoint/2010/main" xmlns="" val="1825476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70984" cy="1143000"/>
          </a:xfrm>
        </p:spPr>
        <p:txBody>
          <a:bodyPr>
            <a:normAutofit fontScale="90000"/>
          </a:bodyPr>
          <a:lstStyle/>
          <a:p>
            <a:r>
              <a:rPr lang="en-GB" b="1" u="sng" dirty="0"/>
              <a:t>8</a:t>
            </a:r>
            <a:r>
              <a:rPr lang="en-GB" b="1" u="sng" dirty="0" smtClean="0"/>
              <a:t>. Jesus The Bridegroom.</a:t>
            </a:r>
            <a:endParaRPr lang="en-GB" b="1" u="sng" dirty="0"/>
          </a:p>
        </p:txBody>
      </p:sp>
      <p:sp>
        <p:nvSpPr>
          <p:cNvPr id="3" name="Content Placeholder 2"/>
          <p:cNvSpPr>
            <a:spLocks noGrp="1"/>
          </p:cNvSpPr>
          <p:nvPr>
            <p:ph idx="1"/>
          </p:nvPr>
        </p:nvSpPr>
        <p:spPr/>
        <p:txBody>
          <a:bodyPr>
            <a:normAutofit fontScale="77500" lnSpcReduction="20000"/>
          </a:bodyPr>
          <a:lstStyle/>
          <a:p>
            <a:r>
              <a:rPr lang="en-US" dirty="0" smtClean="0"/>
              <a:t>Many Christians also see </a:t>
            </a:r>
            <a:r>
              <a:rPr lang="en-US" dirty="0"/>
              <a:t>bridegroom imagery during the Passion of Christ as well. </a:t>
            </a:r>
            <a:endParaRPr lang="en-US" dirty="0" smtClean="0"/>
          </a:p>
          <a:p>
            <a:r>
              <a:rPr lang="en-US" dirty="0" smtClean="0"/>
              <a:t>It was </a:t>
            </a:r>
            <a:r>
              <a:rPr lang="en-US" dirty="0"/>
              <a:t>previously mentioned that Jesus was stripped naked before crucifixion. This is something that the bridegroom does before his bride on the wedding night. </a:t>
            </a:r>
            <a:endParaRPr lang="en-US" dirty="0" smtClean="0"/>
          </a:p>
          <a:p>
            <a:r>
              <a:rPr lang="en-US" dirty="0" smtClean="0"/>
              <a:t>Jesus </a:t>
            </a:r>
            <a:r>
              <a:rPr lang="en-US" dirty="0"/>
              <a:t>said from the cross to his beloved </a:t>
            </a:r>
            <a:r>
              <a:rPr lang="en-US" dirty="0" smtClean="0"/>
              <a:t>disciple, </a:t>
            </a:r>
            <a:r>
              <a:rPr lang="en-US" b="1" dirty="0" smtClean="0">
                <a:solidFill>
                  <a:srgbClr val="0070C0"/>
                </a:solidFill>
              </a:rPr>
              <a:t>“Behold </a:t>
            </a:r>
            <a:r>
              <a:rPr lang="en-US" b="1" dirty="0">
                <a:solidFill>
                  <a:srgbClr val="0070C0"/>
                </a:solidFill>
              </a:rPr>
              <a:t>your mother.” </a:t>
            </a:r>
            <a:r>
              <a:rPr lang="en-US" dirty="0"/>
              <a:t>And to Mary he said, </a:t>
            </a:r>
            <a:r>
              <a:rPr lang="en-US" b="1" dirty="0">
                <a:solidFill>
                  <a:srgbClr val="0070C0"/>
                </a:solidFill>
              </a:rPr>
              <a:t>“Behold your son!”</a:t>
            </a:r>
            <a:r>
              <a:rPr lang="en-US" dirty="0"/>
              <a:t> These are words that one would normally hear in a maternity ward, at the birth of a new child. </a:t>
            </a:r>
            <a:r>
              <a:rPr lang="en-US" dirty="0" smtClean="0"/>
              <a:t>But </a:t>
            </a:r>
            <a:r>
              <a:rPr lang="en-US" dirty="0"/>
              <a:t>here the words are in reference to </a:t>
            </a:r>
            <a:r>
              <a:rPr lang="en-US" b="1" dirty="0">
                <a:solidFill>
                  <a:srgbClr val="0070C0"/>
                </a:solidFill>
              </a:rPr>
              <a:t>Jesus giving birth to the Church</a:t>
            </a:r>
            <a:r>
              <a:rPr lang="en-US" dirty="0"/>
              <a:t>. </a:t>
            </a:r>
            <a:endParaRPr lang="en-US" dirty="0" smtClean="0"/>
          </a:p>
        </p:txBody>
      </p:sp>
      <p:pic>
        <p:nvPicPr>
          <p:cNvPr id="7170" name="Picture 2" descr="Image result for behold your s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7977" y="0"/>
            <a:ext cx="2143230" cy="13859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8213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468313" y="260350"/>
            <a:ext cx="8229600" cy="1143000"/>
          </a:xfrm>
          <a:solidFill>
            <a:srgbClr val="FFFF00"/>
          </a:solidFill>
        </p:spPr>
        <p:txBody>
          <a:bodyPr/>
          <a:lstStyle/>
          <a:p>
            <a:pPr eaLnBrk="1" hangingPunct="1"/>
            <a:r>
              <a:rPr lang="en-GB" altLang="en-US" sz="3700" smtClean="0"/>
              <a:t>Section C practice GCSE question</a:t>
            </a:r>
          </a:p>
        </p:txBody>
      </p:sp>
      <p:sp>
        <p:nvSpPr>
          <p:cNvPr id="4" name="TextBox 3"/>
          <p:cNvSpPr txBox="1">
            <a:spLocks noChangeArrowheads="1"/>
          </p:cNvSpPr>
          <p:nvPr/>
        </p:nvSpPr>
        <p:spPr bwMode="auto">
          <a:xfrm>
            <a:off x="611188" y="1557338"/>
            <a:ext cx="7858125" cy="1200329"/>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omic Sans MS" pitchFamily="66" charset="0"/>
              </a:defRPr>
            </a:lvl1pPr>
            <a:lvl2pPr marL="742950" indent="-285750" eaLnBrk="0" hangingPunct="0">
              <a:spcBef>
                <a:spcPct val="20000"/>
              </a:spcBef>
              <a:buFont typeface="Arial" charset="0"/>
              <a:buChar char="–"/>
              <a:defRPr sz="2800">
                <a:solidFill>
                  <a:schemeClr val="tx1"/>
                </a:solidFill>
                <a:latin typeface="Comic Sans MS" pitchFamily="66" charset="0"/>
              </a:defRPr>
            </a:lvl2pPr>
            <a:lvl3pPr marL="1143000" indent="-228600" eaLnBrk="0" hangingPunct="0">
              <a:spcBef>
                <a:spcPct val="20000"/>
              </a:spcBef>
              <a:buFont typeface="Arial" charset="0"/>
              <a:buChar char="•"/>
              <a:defRPr sz="2400">
                <a:solidFill>
                  <a:schemeClr val="tx1"/>
                </a:solidFill>
                <a:latin typeface="Comic Sans MS" pitchFamily="66" charset="0"/>
              </a:defRPr>
            </a:lvl3pPr>
            <a:lvl4pPr marL="1600200" indent="-228600" eaLnBrk="0" hangingPunct="0">
              <a:spcBef>
                <a:spcPct val="20000"/>
              </a:spcBef>
              <a:buFont typeface="Arial" charset="0"/>
              <a:buChar char="–"/>
              <a:defRPr sz="2000">
                <a:solidFill>
                  <a:schemeClr val="tx1"/>
                </a:solidFill>
                <a:latin typeface="Comic Sans MS" pitchFamily="66" charset="0"/>
              </a:defRPr>
            </a:lvl4pPr>
            <a:lvl5pPr marL="2057400" indent="-228600" eaLnBrk="0" hangingPunct="0">
              <a:spcBef>
                <a:spcPct val="20000"/>
              </a:spcBef>
              <a:buFont typeface="Arial" charset="0"/>
              <a:buChar char="»"/>
              <a:defRPr sz="2000">
                <a:solidFill>
                  <a:schemeClr val="tx1"/>
                </a:solidFill>
                <a:latin typeface="Comic Sans MS" pitchFamily="66" charset="0"/>
              </a:defRPr>
            </a:lvl5pPr>
            <a:lvl6pPr marL="2514600" indent="-228600" eaLnBrk="0" fontAlgn="base" hangingPunct="0">
              <a:spcBef>
                <a:spcPct val="20000"/>
              </a:spcBef>
              <a:spcAft>
                <a:spcPct val="0"/>
              </a:spcAft>
              <a:buFont typeface="Arial" charset="0"/>
              <a:buChar char="»"/>
              <a:defRPr sz="2000">
                <a:solidFill>
                  <a:schemeClr val="tx1"/>
                </a:solidFill>
                <a:latin typeface="Comic Sans MS" pitchFamily="66" charset="0"/>
              </a:defRPr>
            </a:lvl6pPr>
            <a:lvl7pPr marL="2971800" indent="-228600" eaLnBrk="0" fontAlgn="base" hangingPunct="0">
              <a:spcBef>
                <a:spcPct val="20000"/>
              </a:spcBef>
              <a:spcAft>
                <a:spcPct val="0"/>
              </a:spcAft>
              <a:buFont typeface="Arial" charset="0"/>
              <a:buChar char="»"/>
              <a:defRPr sz="2000">
                <a:solidFill>
                  <a:schemeClr val="tx1"/>
                </a:solidFill>
                <a:latin typeface="Comic Sans MS" pitchFamily="66" charset="0"/>
              </a:defRPr>
            </a:lvl7pPr>
            <a:lvl8pPr marL="3429000" indent="-228600" eaLnBrk="0" fontAlgn="base" hangingPunct="0">
              <a:spcBef>
                <a:spcPct val="20000"/>
              </a:spcBef>
              <a:spcAft>
                <a:spcPct val="0"/>
              </a:spcAft>
              <a:buFont typeface="Arial" charset="0"/>
              <a:buChar char="»"/>
              <a:defRPr sz="2000">
                <a:solidFill>
                  <a:schemeClr val="tx1"/>
                </a:solidFill>
                <a:latin typeface="Comic Sans MS" pitchFamily="66" charset="0"/>
              </a:defRPr>
            </a:lvl8pPr>
            <a:lvl9pPr marL="3886200" indent="-228600" eaLnBrk="0" fontAlgn="base" hangingPunct="0">
              <a:spcBef>
                <a:spcPct val="20000"/>
              </a:spcBef>
              <a:spcAft>
                <a:spcPct val="0"/>
              </a:spcAft>
              <a:buFont typeface="Arial" charset="0"/>
              <a:buChar char="»"/>
              <a:defRPr sz="2000">
                <a:solidFill>
                  <a:schemeClr val="tx1"/>
                </a:solidFill>
                <a:latin typeface="Comic Sans MS" pitchFamily="66" charset="0"/>
              </a:defRPr>
            </a:lvl9pPr>
          </a:lstStyle>
          <a:p>
            <a:pPr algn="ctr">
              <a:spcBef>
                <a:spcPct val="0"/>
              </a:spcBef>
              <a:buFontTx/>
              <a:buNone/>
            </a:pPr>
            <a:r>
              <a:rPr lang="en-GB" altLang="en-US" sz="2400" i="1" dirty="0"/>
              <a:t>‘</a:t>
            </a:r>
            <a:r>
              <a:rPr lang="en-GB" altLang="en-US" sz="2400" i="1" dirty="0" smtClean="0"/>
              <a:t>’Explain the theological concept of Jesus as the New Adam’’</a:t>
            </a:r>
            <a:endParaRPr lang="en-GB" altLang="en-US" sz="2400" i="1" dirty="0"/>
          </a:p>
          <a:p>
            <a:pPr algn="ctr">
              <a:spcBef>
                <a:spcPct val="0"/>
              </a:spcBef>
              <a:buFontTx/>
              <a:buNone/>
            </a:pPr>
            <a:r>
              <a:rPr lang="en-GB" altLang="en-US" sz="2400" b="1" dirty="0"/>
              <a:t>8 Marks</a:t>
            </a:r>
          </a:p>
        </p:txBody>
      </p:sp>
      <p:sp>
        <p:nvSpPr>
          <p:cNvPr id="5" name="TextBox 2"/>
          <p:cNvSpPr txBox="1">
            <a:spLocks noChangeArrowheads="1"/>
          </p:cNvSpPr>
          <p:nvPr/>
        </p:nvSpPr>
        <p:spPr bwMode="auto">
          <a:xfrm>
            <a:off x="684213" y="2852738"/>
            <a:ext cx="7858125" cy="2400300"/>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omic Sans MS" pitchFamily="66" charset="0"/>
              </a:defRPr>
            </a:lvl1pPr>
            <a:lvl2pPr marL="742950" indent="-285750" eaLnBrk="0" hangingPunct="0">
              <a:spcBef>
                <a:spcPct val="20000"/>
              </a:spcBef>
              <a:buFont typeface="Arial" charset="0"/>
              <a:buChar char="–"/>
              <a:defRPr sz="2800">
                <a:solidFill>
                  <a:schemeClr val="tx1"/>
                </a:solidFill>
                <a:latin typeface="Comic Sans MS" pitchFamily="66" charset="0"/>
              </a:defRPr>
            </a:lvl2pPr>
            <a:lvl3pPr marL="1143000" indent="-228600" eaLnBrk="0" hangingPunct="0">
              <a:spcBef>
                <a:spcPct val="20000"/>
              </a:spcBef>
              <a:buFont typeface="Arial" charset="0"/>
              <a:buChar char="•"/>
              <a:defRPr sz="2400">
                <a:solidFill>
                  <a:schemeClr val="tx1"/>
                </a:solidFill>
                <a:latin typeface="Comic Sans MS" pitchFamily="66" charset="0"/>
              </a:defRPr>
            </a:lvl3pPr>
            <a:lvl4pPr marL="1600200" indent="-228600" eaLnBrk="0" hangingPunct="0">
              <a:spcBef>
                <a:spcPct val="20000"/>
              </a:spcBef>
              <a:buFont typeface="Arial" charset="0"/>
              <a:buChar char="–"/>
              <a:defRPr sz="2000">
                <a:solidFill>
                  <a:schemeClr val="tx1"/>
                </a:solidFill>
                <a:latin typeface="Comic Sans MS" pitchFamily="66" charset="0"/>
              </a:defRPr>
            </a:lvl4pPr>
            <a:lvl5pPr marL="2057400" indent="-228600" eaLnBrk="0" hangingPunct="0">
              <a:spcBef>
                <a:spcPct val="20000"/>
              </a:spcBef>
              <a:buFont typeface="Arial" charset="0"/>
              <a:buChar char="»"/>
              <a:defRPr sz="2000">
                <a:solidFill>
                  <a:schemeClr val="tx1"/>
                </a:solidFill>
                <a:latin typeface="Comic Sans MS" pitchFamily="66" charset="0"/>
              </a:defRPr>
            </a:lvl5pPr>
            <a:lvl6pPr marL="2514600" indent="-228600" eaLnBrk="0" fontAlgn="base" hangingPunct="0">
              <a:spcBef>
                <a:spcPct val="20000"/>
              </a:spcBef>
              <a:spcAft>
                <a:spcPct val="0"/>
              </a:spcAft>
              <a:buFont typeface="Arial" charset="0"/>
              <a:buChar char="»"/>
              <a:defRPr sz="2000">
                <a:solidFill>
                  <a:schemeClr val="tx1"/>
                </a:solidFill>
                <a:latin typeface="Comic Sans MS" pitchFamily="66" charset="0"/>
              </a:defRPr>
            </a:lvl6pPr>
            <a:lvl7pPr marL="2971800" indent="-228600" eaLnBrk="0" fontAlgn="base" hangingPunct="0">
              <a:spcBef>
                <a:spcPct val="20000"/>
              </a:spcBef>
              <a:spcAft>
                <a:spcPct val="0"/>
              </a:spcAft>
              <a:buFont typeface="Arial" charset="0"/>
              <a:buChar char="»"/>
              <a:defRPr sz="2000">
                <a:solidFill>
                  <a:schemeClr val="tx1"/>
                </a:solidFill>
                <a:latin typeface="Comic Sans MS" pitchFamily="66" charset="0"/>
              </a:defRPr>
            </a:lvl7pPr>
            <a:lvl8pPr marL="3429000" indent="-228600" eaLnBrk="0" fontAlgn="base" hangingPunct="0">
              <a:spcBef>
                <a:spcPct val="20000"/>
              </a:spcBef>
              <a:spcAft>
                <a:spcPct val="0"/>
              </a:spcAft>
              <a:buFont typeface="Arial" charset="0"/>
              <a:buChar char="»"/>
              <a:defRPr sz="2000">
                <a:solidFill>
                  <a:schemeClr val="tx1"/>
                </a:solidFill>
                <a:latin typeface="Comic Sans MS" pitchFamily="66" charset="0"/>
              </a:defRPr>
            </a:lvl8pPr>
            <a:lvl9pPr marL="3886200" indent="-228600" eaLnBrk="0" fontAlgn="base" hangingPunct="0">
              <a:spcBef>
                <a:spcPct val="20000"/>
              </a:spcBef>
              <a:spcAft>
                <a:spcPct val="0"/>
              </a:spcAft>
              <a:buFont typeface="Arial" charset="0"/>
              <a:buChar char="»"/>
              <a:defRPr sz="2000">
                <a:solidFill>
                  <a:schemeClr val="tx1"/>
                </a:solidFill>
                <a:latin typeface="Comic Sans MS" pitchFamily="66" charset="0"/>
              </a:defRPr>
            </a:lvl9pPr>
          </a:lstStyle>
          <a:p>
            <a:pPr algn="ctr" eaLnBrk="1" hangingPunct="1">
              <a:spcBef>
                <a:spcPct val="0"/>
              </a:spcBef>
              <a:buFontTx/>
              <a:buNone/>
            </a:pPr>
            <a:r>
              <a:rPr lang="en-GB" altLang="en-US" sz="3000" b="1" i="1" dirty="0"/>
              <a:t>4x </a:t>
            </a:r>
            <a:r>
              <a:rPr lang="en-GB" altLang="en-US" sz="3000" b="1" i="1" dirty="0">
                <a:solidFill>
                  <a:srgbClr val="0070C0"/>
                </a:solidFill>
              </a:rPr>
              <a:t>R</a:t>
            </a:r>
            <a:r>
              <a:rPr lang="en-GB" altLang="en-US" sz="3000" b="1" i="1" dirty="0">
                <a:solidFill>
                  <a:srgbClr val="FF0000"/>
                </a:solidFill>
              </a:rPr>
              <a:t>E </a:t>
            </a:r>
            <a:r>
              <a:rPr lang="en-GB" altLang="en-US" sz="3000" b="1" i="1" dirty="0"/>
              <a:t>needed to gain full marks</a:t>
            </a:r>
          </a:p>
          <a:p>
            <a:pPr algn="ctr" eaLnBrk="1" hangingPunct="1">
              <a:spcBef>
                <a:spcPct val="0"/>
              </a:spcBef>
              <a:buFontTx/>
              <a:buNone/>
            </a:pPr>
            <a:r>
              <a:rPr lang="en-GB" altLang="en-US" sz="3000" b="1" i="1" dirty="0"/>
              <a:t>1</a:t>
            </a:r>
            <a:r>
              <a:rPr lang="en-GB" altLang="en-US" sz="3000" b="1" dirty="0"/>
              <a:t> X </a:t>
            </a:r>
            <a:r>
              <a:rPr lang="en-GB" altLang="en-US" sz="3000" b="1" i="1" dirty="0">
                <a:solidFill>
                  <a:srgbClr val="0070C0"/>
                </a:solidFill>
              </a:rPr>
              <a:t>R</a:t>
            </a:r>
            <a:r>
              <a:rPr lang="en-GB" altLang="en-US" sz="3000" b="1" i="1" dirty="0">
                <a:solidFill>
                  <a:srgbClr val="FF0000"/>
                </a:solidFill>
              </a:rPr>
              <a:t>E</a:t>
            </a:r>
            <a:r>
              <a:rPr lang="en-GB" altLang="en-US" sz="3000" b="1" i="1" dirty="0">
                <a:solidFill>
                  <a:srgbClr val="00B050"/>
                </a:solidFill>
              </a:rPr>
              <a:t> </a:t>
            </a:r>
            <a:r>
              <a:rPr lang="en-GB" altLang="en-US" sz="3000" b="1" i="1" dirty="0"/>
              <a:t>- </a:t>
            </a:r>
            <a:r>
              <a:rPr lang="en-GB" altLang="en-US" sz="3000" b="1" i="1" dirty="0" smtClean="0"/>
              <a:t>First</a:t>
            </a:r>
            <a:endParaRPr lang="en-GB" altLang="en-US" sz="3000" b="1" dirty="0"/>
          </a:p>
          <a:p>
            <a:pPr algn="ctr" eaLnBrk="1" hangingPunct="1">
              <a:spcBef>
                <a:spcPct val="0"/>
              </a:spcBef>
              <a:buFontTx/>
              <a:buNone/>
            </a:pPr>
            <a:r>
              <a:rPr lang="en-GB" altLang="en-US" sz="3000" b="1" dirty="0"/>
              <a:t>1 X </a:t>
            </a:r>
            <a:r>
              <a:rPr lang="en-GB" altLang="en-US" sz="3000" b="1" i="1" dirty="0">
                <a:solidFill>
                  <a:srgbClr val="0070C0"/>
                </a:solidFill>
              </a:rPr>
              <a:t>R</a:t>
            </a:r>
            <a:r>
              <a:rPr lang="en-GB" altLang="en-US" sz="3000" b="1" i="1" dirty="0">
                <a:solidFill>
                  <a:srgbClr val="FF0000"/>
                </a:solidFill>
              </a:rPr>
              <a:t>E</a:t>
            </a:r>
            <a:r>
              <a:rPr lang="en-GB" altLang="en-US" sz="3000" b="1" i="1" dirty="0">
                <a:solidFill>
                  <a:srgbClr val="00B050"/>
                </a:solidFill>
              </a:rPr>
              <a:t> </a:t>
            </a:r>
            <a:r>
              <a:rPr lang="en-GB" altLang="en-US" sz="3000" b="1" i="1" dirty="0"/>
              <a:t>– Secondly</a:t>
            </a:r>
          </a:p>
          <a:p>
            <a:pPr algn="ctr" eaLnBrk="1" hangingPunct="1">
              <a:spcBef>
                <a:spcPct val="0"/>
              </a:spcBef>
              <a:buFontTx/>
              <a:buNone/>
            </a:pPr>
            <a:r>
              <a:rPr lang="en-GB" altLang="en-US" sz="3000" b="1" dirty="0"/>
              <a:t>1 X </a:t>
            </a:r>
            <a:r>
              <a:rPr lang="en-GB" altLang="en-US" sz="3000" b="1" i="1" dirty="0">
                <a:solidFill>
                  <a:srgbClr val="0070C0"/>
                </a:solidFill>
              </a:rPr>
              <a:t>R</a:t>
            </a:r>
            <a:r>
              <a:rPr lang="en-GB" altLang="en-US" sz="3000" b="1" i="1" dirty="0">
                <a:solidFill>
                  <a:srgbClr val="FF0000"/>
                </a:solidFill>
              </a:rPr>
              <a:t>E</a:t>
            </a:r>
            <a:r>
              <a:rPr lang="en-GB" altLang="en-US" sz="3000" b="1" i="1" dirty="0">
                <a:solidFill>
                  <a:srgbClr val="00B050"/>
                </a:solidFill>
              </a:rPr>
              <a:t> </a:t>
            </a:r>
            <a:r>
              <a:rPr lang="en-GB" altLang="en-US" sz="3000" b="1" i="1" dirty="0"/>
              <a:t>– Thirdly </a:t>
            </a:r>
            <a:endParaRPr lang="en-GB" altLang="en-US" sz="3000" b="1" dirty="0"/>
          </a:p>
          <a:p>
            <a:pPr algn="ctr" eaLnBrk="1" hangingPunct="1">
              <a:spcBef>
                <a:spcPct val="0"/>
              </a:spcBef>
              <a:buFontTx/>
              <a:buNone/>
            </a:pPr>
            <a:r>
              <a:rPr lang="en-GB" altLang="en-US" sz="3000" b="1" dirty="0"/>
              <a:t>1 X </a:t>
            </a:r>
            <a:r>
              <a:rPr lang="en-GB" altLang="en-US" sz="3000" b="1" i="1" dirty="0">
                <a:solidFill>
                  <a:srgbClr val="0070C0"/>
                </a:solidFill>
              </a:rPr>
              <a:t>R</a:t>
            </a:r>
            <a:r>
              <a:rPr lang="en-GB" altLang="en-US" sz="3000" b="1" i="1" dirty="0">
                <a:solidFill>
                  <a:srgbClr val="FF0000"/>
                </a:solidFill>
              </a:rPr>
              <a:t>E</a:t>
            </a:r>
            <a:r>
              <a:rPr lang="en-GB" altLang="en-US" sz="3000" b="1" i="1" dirty="0">
                <a:solidFill>
                  <a:srgbClr val="00B050"/>
                </a:solidFill>
              </a:rPr>
              <a:t> </a:t>
            </a:r>
            <a:r>
              <a:rPr lang="en-GB" altLang="en-US" sz="3000" b="1" i="1" dirty="0"/>
              <a:t>– Finally</a:t>
            </a:r>
            <a:endParaRPr lang="en-GB" altLang="en-US" sz="3000" b="1" dirty="0"/>
          </a:p>
        </p:txBody>
      </p:sp>
    </p:spTree>
    <p:extLst>
      <p:ext uri="{BB962C8B-B14F-4D97-AF65-F5344CB8AC3E}">
        <p14:creationId xmlns:p14="http://schemas.microsoft.com/office/powerpoint/2010/main" xmlns="" val="526058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t>Review - Peer Assess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762945"/>
            <a:ext cx="4246917" cy="4104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loud 4"/>
          <p:cNvSpPr/>
          <p:nvPr/>
        </p:nvSpPr>
        <p:spPr>
          <a:xfrm>
            <a:off x="7024963" y="188640"/>
            <a:ext cx="2087563" cy="1368425"/>
          </a:xfrm>
          <a:prstGeom prst="cloud">
            <a:avLst/>
          </a:prstGeom>
          <a:solidFill>
            <a:srgbClr val="00B050"/>
          </a:solidFill>
          <a:ln w="25400" cap="flat" cmpd="sng" algn="ctr">
            <a:solidFill>
              <a:srgbClr val="00B050"/>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2000" b="1" dirty="0">
                <a:solidFill>
                  <a:schemeClr val="bg1"/>
                </a:solidFill>
                <a:latin typeface="Comic Sans MS" panose="030F0702030302020204" pitchFamily="66" charset="0"/>
              </a:rPr>
              <a:t>Use your</a:t>
            </a:r>
          </a:p>
          <a:p>
            <a:pPr algn="ctr">
              <a:defRPr/>
            </a:pPr>
            <a:r>
              <a:rPr lang="en-GB" sz="2000" b="1" dirty="0">
                <a:solidFill>
                  <a:schemeClr val="bg1"/>
                </a:solidFill>
                <a:latin typeface="Comic Sans MS" panose="030F0702030302020204" pitchFamily="66" charset="0"/>
              </a:rPr>
              <a:t>Green pens!</a:t>
            </a:r>
          </a:p>
        </p:txBody>
      </p:sp>
      <p:sp>
        <p:nvSpPr>
          <p:cNvPr id="4" name="TextBox 3"/>
          <p:cNvSpPr txBox="1"/>
          <p:nvPr/>
        </p:nvSpPr>
        <p:spPr>
          <a:xfrm>
            <a:off x="179512" y="1700808"/>
            <a:ext cx="2664296" cy="923330"/>
          </a:xfrm>
          <a:prstGeom prst="rect">
            <a:avLst/>
          </a:prstGeom>
          <a:noFill/>
        </p:spPr>
        <p:txBody>
          <a:bodyPr wrap="square" rtlCol="0">
            <a:spAutoFit/>
          </a:bodyPr>
          <a:lstStyle/>
          <a:p>
            <a:r>
              <a:rPr lang="en-GB" b="1" smtClean="0"/>
              <a:t>Reminder of possible </a:t>
            </a:r>
            <a:r>
              <a:rPr lang="en-GB" b="1" dirty="0" smtClean="0"/>
              <a:t>material in a good answer:</a:t>
            </a:r>
            <a:endParaRPr lang="en-GB" b="1" dirty="0"/>
          </a:p>
        </p:txBody>
      </p:sp>
      <p:sp>
        <p:nvSpPr>
          <p:cNvPr id="6" name="TextBox 5"/>
          <p:cNvSpPr txBox="1"/>
          <p:nvPr/>
        </p:nvSpPr>
        <p:spPr>
          <a:xfrm>
            <a:off x="4644009" y="6211669"/>
            <a:ext cx="4463872" cy="646331"/>
          </a:xfrm>
          <a:prstGeom prst="rect">
            <a:avLst/>
          </a:prstGeom>
          <a:solidFill>
            <a:srgbClr val="00B0F0"/>
          </a:solidFill>
        </p:spPr>
        <p:txBody>
          <a:bodyPr wrap="square" rtlCol="0">
            <a:spAutoFit/>
          </a:bodyPr>
          <a:lstStyle/>
          <a:p>
            <a:r>
              <a:rPr lang="en-GB" b="1" dirty="0"/>
              <a:t>I can effectively </a:t>
            </a:r>
            <a:r>
              <a:rPr lang="en-GB" b="1" dirty="0">
                <a:solidFill>
                  <a:srgbClr val="FF0000"/>
                </a:solidFill>
              </a:rPr>
              <a:t>judge</a:t>
            </a:r>
            <a:r>
              <a:rPr lang="en-GB" b="1" dirty="0"/>
              <a:t> the quality of another's exam answer</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55975" y="1844824"/>
            <a:ext cx="4800533"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6057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rgbClr val="00B0F0"/>
            </a:solidFill>
          </a:ln>
        </p:spPr>
        <p:txBody>
          <a:bodyPr>
            <a:normAutofit/>
          </a:bodyPr>
          <a:lstStyle/>
          <a:p>
            <a:r>
              <a:rPr lang="en-GB" dirty="0" smtClean="0"/>
              <a:t>How is Christ the new Adam?</a:t>
            </a:r>
            <a:endParaRPr lang="en-GB" dirty="0"/>
          </a:p>
        </p:txBody>
      </p:sp>
      <p:sp>
        <p:nvSpPr>
          <p:cNvPr id="4" name="Content Placeholder 2"/>
          <p:cNvSpPr>
            <a:spLocks noGrp="1"/>
          </p:cNvSpPr>
          <p:nvPr>
            <p:ph idx="1"/>
          </p:nvPr>
        </p:nvSpPr>
        <p:spPr>
          <a:xfrm>
            <a:off x="179512" y="1556792"/>
            <a:ext cx="8856984" cy="4896544"/>
          </a:xfrm>
        </p:spPr>
        <p:txBody>
          <a:bodyPr>
            <a:normAutofit fontScale="92500" lnSpcReduction="10000"/>
          </a:bodyPr>
          <a:lstStyle/>
          <a:p>
            <a:endParaRPr lang="en-GB" sz="2400" b="1" dirty="0" smtClean="0"/>
          </a:p>
          <a:p>
            <a:pPr marL="0" indent="0">
              <a:buNone/>
            </a:pPr>
            <a:r>
              <a:rPr lang="en-GB" b="1" u="sng" dirty="0" err="1" smtClean="0">
                <a:solidFill>
                  <a:srgbClr val="0070C0"/>
                </a:solidFill>
              </a:rPr>
              <a:t>Outcmes</a:t>
            </a:r>
            <a:r>
              <a:rPr lang="en-GB" b="1" u="sng" dirty="0" smtClean="0">
                <a:solidFill>
                  <a:srgbClr val="0070C0"/>
                </a:solidFill>
              </a:rPr>
              <a:t>:</a:t>
            </a:r>
          </a:p>
          <a:p>
            <a:r>
              <a:rPr lang="en-GB" b="1" dirty="0" smtClean="0"/>
              <a:t>I </a:t>
            </a:r>
            <a:r>
              <a:rPr lang="en-GB" b="1" dirty="0"/>
              <a:t>can </a:t>
            </a:r>
            <a:r>
              <a:rPr lang="en-GB" b="1" dirty="0" smtClean="0">
                <a:solidFill>
                  <a:srgbClr val="FF0000"/>
                </a:solidFill>
              </a:rPr>
              <a:t>know</a:t>
            </a:r>
            <a:r>
              <a:rPr lang="en-GB" b="1" dirty="0" smtClean="0"/>
              <a:t> the scripture of Adam and Christ</a:t>
            </a:r>
            <a:endParaRPr lang="en-GB" b="1" dirty="0" smtClean="0"/>
          </a:p>
          <a:p>
            <a:r>
              <a:rPr lang="en-GB" b="1" dirty="0" smtClean="0"/>
              <a:t>I can </a:t>
            </a:r>
            <a:r>
              <a:rPr lang="en-GB" b="1" dirty="0" smtClean="0">
                <a:solidFill>
                  <a:srgbClr val="FF0000"/>
                </a:solidFill>
              </a:rPr>
              <a:t>understanding</a:t>
            </a:r>
            <a:r>
              <a:rPr lang="en-GB" b="1" dirty="0" smtClean="0"/>
              <a:t> the </a:t>
            </a:r>
            <a:r>
              <a:rPr lang="en-GB" b="1" dirty="0" smtClean="0"/>
              <a:t>links between Adam and Jesus, according to scripture</a:t>
            </a:r>
          </a:p>
          <a:p>
            <a:r>
              <a:rPr lang="en-GB" b="1" dirty="0" smtClean="0"/>
              <a:t>I am </a:t>
            </a:r>
            <a:r>
              <a:rPr lang="en-GB" b="1" dirty="0" smtClean="0">
                <a:solidFill>
                  <a:srgbClr val="FF0000"/>
                </a:solidFill>
              </a:rPr>
              <a:t>able to</a:t>
            </a:r>
            <a:r>
              <a:rPr lang="en-GB" b="1" dirty="0" smtClean="0"/>
              <a:t> (referring </a:t>
            </a:r>
            <a:r>
              <a:rPr lang="en-GB" b="1" dirty="0" smtClean="0"/>
              <a:t>to </a:t>
            </a:r>
            <a:r>
              <a:rPr lang="en-GB" b="1" dirty="0" smtClean="0"/>
              <a:t>scripture/teaching) explain </a:t>
            </a:r>
            <a:r>
              <a:rPr lang="en-GB" b="1" dirty="0" smtClean="0"/>
              <a:t>how Christians view Christ as the New Adam in a GCSE C question.</a:t>
            </a:r>
          </a:p>
          <a:p>
            <a:endParaRPr lang="en-GB" b="1" dirty="0" smtClean="0"/>
          </a:p>
          <a:p>
            <a:endParaRPr lang="en-GB" dirty="0"/>
          </a:p>
          <a:p>
            <a:endParaRPr lang="en-GB" dirty="0" smtClean="0"/>
          </a:p>
          <a:p>
            <a:endParaRPr lang="en-GB" dirty="0" smtClean="0"/>
          </a:p>
          <a:p>
            <a:pPr marL="0" indent="0">
              <a:buNone/>
            </a:pPr>
            <a:endParaRPr lang="en-GB" dirty="0"/>
          </a:p>
          <a:p>
            <a:pPr marL="0" indent="0">
              <a:buNone/>
            </a:pPr>
            <a:endParaRPr lang="en-GB" b="1" dirty="0">
              <a:solidFill>
                <a:srgbClr val="FF0000"/>
              </a:solidFill>
            </a:endParaRPr>
          </a:p>
          <a:p>
            <a:pPr marL="0" indent="0">
              <a:buNone/>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GB" dirty="0" smtClean="0"/>
              <a:t>Review – think outside the box</a:t>
            </a:r>
            <a:endParaRPr lang="en-GB" dirty="0"/>
          </a:p>
        </p:txBody>
      </p:sp>
      <p:sp>
        <p:nvSpPr>
          <p:cNvPr id="3" name="Content Placeholder 2"/>
          <p:cNvSpPr>
            <a:spLocks noGrp="1"/>
          </p:cNvSpPr>
          <p:nvPr>
            <p:ph idx="1"/>
          </p:nvPr>
        </p:nvSpPr>
        <p:spPr/>
        <p:txBody>
          <a:bodyPr/>
          <a:lstStyle/>
          <a:p>
            <a:r>
              <a:rPr lang="en-GB" dirty="0" smtClean="0"/>
              <a:t>How might this song be linked to today’s lesson? Draw your own links between faith and popular culture.</a:t>
            </a:r>
          </a:p>
          <a:p>
            <a:endParaRPr lang="en-GB" dirty="0" smtClean="0"/>
          </a:p>
          <a:p>
            <a:r>
              <a:rPr lang="en-GB" dirty="0" smtClean="0">
                <a:hlinkClick r:id="rId2"/>
              </a:rPr>
              <a:t>Sigh </a:t>
            </a:r>
            <a:r>
              <a:rPr lang="en-GB" dirty="0">
                <a:hlinkClick r:id="rId2"/>
              </a:rPr>
              <a:t>No </a:t>
            </a:r>
            <a:r>
              <a:rPr lang="en-GB" dirty="0" smtClean="0">
                <a:hlinkClick r:id="rId2"/>
              </a:rPr>
              <a:t>More</a:t>
            </a:r>
            <a:r>
              <a:rPr lang="en-GB" dirty="0" smtClean="0"/>
              <a:t> </a:t>
            </a:r>
            <a:r>
              <a:rPr lang="en-GB" sz="1600" dirty="0" smtClean="0"/>
              <a:t>(click on this link)</a:t>
            </a:r>
          </a:p>
          <a:p>
            <a:endParaRPr lang="en-GB" dirty="0"/>
          </a:p>
          <a:p>
            <a:r>
              <a:rPr lang="en-GB" dirty="0" smtClean="0"/>
              <a:t>Lyrics on the next slide</a:t>
            </a:r>
            <a:endParaRPr lang="en-GB" dirty="0"/>
          </a:p>
        </p:txBody>
      </p:sp>
    </p:spTree>
    <p:extLst>
      <p:ext uri="{BB962C8B-B14F-4D97-AF65-F5344CB8AC3E}">
        <p14:creationId xmlns:p14="http://schemas.microsoft.com/office/powerpoint/2010/main" xmlns="" val="3298254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52" y="20530"/>
            <a:ext cx="4211960" cy="6837469"/>
          </a:xfrm>
        </p:spPr>
        <p:txBody>
          <a:bodyPr>
            <a:normAutofit fontScale="70000" lnSpcReduction="20000"/>
          </a:bodyPr>
          <a:lstStyle/>
          <a:p>
            <a:r>
              <a:rPr lang="en-US" sz="3100" dirty="0">
                <a:latin typeface="Tahoma" panose="020B0604030504040204" pitchFamily="34" charset="0"/>
                <a:ea typeface="Tahoma" panose="020B0604030504040204" pitchFamily="34" charset="0"/>
                <a:cs typeface="Tahoma" panose="020B0604030504040204" pitchFamily="34" charset="0"/>
              </a:rPr>
              <a:t>Serve God love me and mend</a:t>
            </a:r>
            <a:br>
              <a:rPr lang="en-US" sz="3100" dirty="0">
                <a:latin typeface="Tahoma" panose="020B0604030504040204" pitchFamily="34" charset="0"/>
                <a:ea typeface="Tahoma" panose="020B0604030504040204" pitchFamily="34" charset="0"/>
                <a:cs typeface="Tahoma" panose="020B0604030504040204" pitchFamily="34" charset="0"/>
              </a:rPr>
            </a:br>
            <a:r>
              <a:rPr lang="en-US" sz="3100" dirty="0">
                <a:latin typeface="Tahoma" panose="020B0604030504040204" pitchFamily="34" charset="0"/>
                <a:ea typeface="Tahoma" panose="020B0604030504040204" pitchFamily="34" charset="0"/>
                <a:cs typeface="Tahoma" panose="020B0604030504040204" pitchFamily="34" charset="0"/>
              </a:rPr>
              <a:t>This is not the end</a:t>
            </a:r>
            <a:br>
              <a:rPr lang="en-US" sz="3100" dirty="0">
                <a:latin typeface="Tahoma" panose="020B0604030504040204" pitchFamily="34" charset="0"/>
                <a:ea typeface="Tahoma" panose="020B0604030504040204" pitchFamily="34" charset="0"/>
                <a:cs typeface="Tahoma" panose="020B0604030504040204" pitchFamily="34" charset="0"/>
              </a:rPr>
            </a:br>
            <a:r>
              <a:rPr lang="en-US" sz="3100" dirty="0">
                <a:latin typeface="Tahoma" panose="020B0604030504040204" pitchFamily="34" charset="0"/>
                <a:ea typeface="Tahoma" panose="020B0604030504040204" pitchFamily="34" charset="0"/>
                <a:cs typeface="Tahoma" panose="020B0604030504040204" pitchFamily="34" charset="0"/>
              </a:rPr>
              <a:t>Live </a:t>
            </a:r>
            <a:r>
              <a:rPr lang="en-GB" sz="3100" dirty="0" err="1" smtClean="0">
                <a:latin typeface="Tahoma" panose="020B0604030504040204" pitchFamily="34" charset="0"/>
                <a:ea typeface="Tahoma" panose="020B0604030504040204" pitchFamily="34" charset="0"/>
                <a:cs typeface="Tahoma" panose="020B0604030504040204" pitchFamily="34" charset="0"/>
              </a:rPr>
              <a:t>unbruised</a:t>
            </a:r>
            <a:r>
              <a:rPr lang="en-US" sz="3100" dirty="0" smtClean="0">
                <a:latin typeface="Tahoma" panose="020B0604030504040204" pitchFamily="34" charset="0"/>
                <a:ea typeface="Tahoma" panose="020B0604030504040204" pitchFamily="34" charset="0"/>
                <a:cs typeface="Tahoma" panose="020B0604030504040204" pitchFamily="34" charset="0"/>
              </a:rPr>
              <a:t> </a:t>
            </a:r>
            <a:r>
              <a:rPr lang="en-US" sz="3100" dirty="0">
                <a:latin typeface="Tahoma" panose="020B0604030504040204" pitchFamily="34" charset="0"/>
                <a:ea typeface="Tahoma" panose="020B0604030504040204" pitchFamily="34" charset="0"/>
                <a:cs typeface="Tahoma" panose="020B0604030504040204" pitchFamily="34" charset="0"/>
              </a:rPr>
              <a:t>we are friends</a:t>
            </a:r>
            <a:br>
              <a:rPr lang="en-US" sz="3100" dirty="0">
                <a:latin typeface="Tahoma" panose="020B0604030504040204" pitchFamily="34" charset="0"/>
                <a:ea typeface="Tahoma" panose="020B0604030504040204" pitchFamily="34" charset="0"/>
                <a:cs typeface="Tahoma" panose="020B0604030504040204" pitchFamily="34" charset="0"/>
              </a:rPr>
            </a:br>
            <a:r>
              <a:rPr lang="en-US" sz="3100" dirty="0">
                <a:latin typeface="Tahoma" panose="020B0604030504040204" pitchFamily="34" charset="0"/>
                <a:ea typeface="Tahoma" panose="020B0604030504040204" pitchFamily="34" charset="0"/>
                <a:cs typeface="Tahoma" panose="020B0604030504040204" pitchFamily="34" charset="0"/>
              </a:rPr>
              <a:t>And I'm sorry</a:t>
            </a:r>
            <a:br>
              <a:rPr lang="en-US" sz="3100" dirty="0">
                <a:latin typeface="Tahoma" panose="020B0604030504040204" pitchFamily="34" charset="0"/>
                <a:ea typeface="Tahoma" panose="020B0604030504040204" pitchFamily="34" charset="0"/>
                <a:cs typeface="Tahoma" panose="020B0604030504040204" pitchFamily="34" charset="0"/>
              </a:rPr>
            </a:br>
            <a:r>
              <a:rPr lang="en-US" sz="3100" dirty="0">
                <a:latin typeface="Tahoma" panose="020B0604030504040204" pitchFamily="34" charset="0"/>
                <a:ea typeface="Tahoma" panose="020B0604030504040204" pitchFamily="34" charset="0"/>
                <a:cs typeface="Tahoma" panose="020B0604030504040204" pitchFamily="34" charset="0"/>
              </a:rPr>
              <a:t>I'm sorry</a:t>
            </a:r>
          </a:p>
          <a:p>
            <a:r>
              <a:rPr lang="en-US" sz="3100" dirty="0">
                <a:latin typeface="Tahoma" panose="020B0604030504040204" pitchFamily="34" charset="0"/>
                <a:ea typeface="Tahoma" panose="020B0604030504040204" pitchFamily="34" charset="0"/>
                <a:cs typeface="Tahoma" panose="020B0604030504040204" pitchFamily="34" charset="0"/>
              </a:rPr>
              <a:t>Sigh no more, no more</a:t>
            </a:r>
            <a:br>
              <a:rPr lang="en-US" sz="3100" dirty="0">
                <a:latin typeface="Tahoma" panose="020B0604030504040204" pitchFamily="34" charset="0"/>
                <a:ea typeface="Tahoma" panose="020B0604030504040204" pitchFamily="34" charset="0"/>
                <a:cs typeface="Tahoma" panose="020B0604030504040204" pitchFamily="34" charset="0"/>
              </a:rPr>
            </a:br>
            <a:r>
              <a:rPr lang="en-US" sz="3100" dirty="0">
                <a:latin typeface="Tahoma" panose="020B0604030504040204" pitchFamily="34" charset="0"/>
                <a:ea typeface="Tahoma" panose="020B0604030504040204" pitchFamily="34" charset="0"/>
                <a:cs typeface="Tahoma" panose="020B0604030504040204" pitchFamily="34" charset="0"/>
              </a:rPr>
              <a:t>One foot in sea one on shore</a:t>
            </a:r>
            <a:br>
              <a:rPr lang="en-US" sz="3100" dirty="0">
                <a:latin typeface="Tahoma" panose="020B0604030504040204" pitchFamily="34" charset="0"/>
                <a:ea typeface="Tahoma" panose="020B0604030504040204" pitchFamily="34" charset="0"/>
                <a:cs typeface="Tahoma" panose="020B0604030504040204" pitchFamily="34" charset="0"/>
              </a:rPr>
            </a:br>
            <a:r>
              <a:rPr lang="en-US" sz="3100" dirty="0">
                <a:latin typeface="Tahoma" panose="020B0604030504040204" pitchFamily="34" charset="0"/>
                <a:ea typeface="Tahoma" panose="020B0604030504040204" pitchFamily="34" charset="0"/>
                <a:cs typeface="Tahoma" panose="020B0604030504040204" pitchFamily="34" charset="0"/>
              </a:rPr>
              <a:t>My heart was never pure</a:t>
            </a:r>
            <a:br>
              <a:rPr lang="en-US" sz="3100" dirty="0">
                <a:latin typeface="Tahoma" panose="020B0604030504040204" pitchFamily="34" charset="0"/>
                <a:ea typeface="Tahoma" panose="020B0604030504040204" pitchFamily="34" charset="0"/>
                <a:cs typeface="Tahoma" panose="020B0604030504040204" pitchFamily="34" charset="0"/>
              </a:rPr>
            </a:br>
            <a:r>
              <a:rPr lang="en-US" sz="3100" dirty="0">
                <a:latin typeface="Tahoma" panose="020B0604030504040204" pitchFamily="34" charset="0"/>
                <a:ea typeface="Tahoma" panose="020B0604030504040204" pitchFamily="34" charset="0"/>
                <a:cs typeface="Tahoma" panose="020B0604030504040204" pitchFamily="34" charset="0"/>
              </a:rPr>
              <a:t>You know me</a:t>
            </a:r>
            <a:br>
              <a:rPr lang="en-US" sz="3100" dirty="0">
                <a:latin typeface="Tahoma" panose="020B0604030504040204" pitchFamily="34" charset="0"/>
                <a:ea typeface="Tahoma" panose="020B0604030504040204" pitchFamily="34" charset="0"/>
                <a:cs typeface="Tahoma" panose="020B0604030504040204" pitchFamily="34" charset="0"/>
              </a:rPr>
            </a:br>
            <a:r>
              <a:rPr lang="en-US" sz="3100" dirty="0">
                <a:latin typeface="Tahoma" panose="020B0604030504040204" pitchFamily="34" charset="0"/>
                <a:ea typeface="Tahoma" panose="020B0604030504040204" pitchFamily="34" charset="0"/>
                <a:cs typeface="Tahoma" panose="020B0604030504040204" pitchFamily="34" charset="0"/>
              </a:rPr>
              <a:t>You know me</a:t>
            </a:r>
          </a:p>
          <a:p>
            <a:r>
              <a:rPr lang="en-US" sz="3100" dirty="0">
                <a:latin typeface="Tahoma" panose="020B0604030504040204" pitchFamily="34" charset="0"/>
                <a:ea typeface="Tahoma" panose="020B0604030504040204" pitchFamily="34" charset="0"/>
                <a:cs typeface="Tahoma" panose="020B0604030504040204" pitchFamily="34" charset="0"/>
              </a:rPr>
              <a:t>And man is a giddy thing</a:t>
            </a:r>
            <a:br>
              <a:rPr lang="en-US" sz="3100" dirty="0">
                <a:latin typeface="Tahoma" panose="020B0604030504040204" pitchFamily="34" charset="0"/>
                <a:ea typeface="Tahoma" panose="020B0604030504040204" pitchFamily="34" charset="0"/>
                <a:cs typeface="Tahoma" panose="020B0604030504040204" pitchFamily="34" charset="0"/>
              </a:rPr>
            </a:br>
            <a:r>
              <a:rPr lang="en-US" sz="3100" dirty="0">
                <a:latin typeface="Tahoma" panose="020B0604030504040204" pitchFamily="34" charset="0"/>
                <a:ea typeface="Tahoma" panose="020B0604030504040204" pitchFamily="34" charset="0"/>
                <a:cs typeface="Tahoma" panose="020B0604030504040204" pitchFamily="34" charset="0"/>
              </a:rPr>
              <a:t>Oh man is a giddy thing</a:t>
            </a:r>
            <a:br>
              <a:rPr lang="en-US" sz="3100" dirty="0">
                <a:latin typeface="Tahoma" panose="020B0604030504040204" pitchFamily="34" charset="0"/>
                <a:ea typeface="Tahoma" panose="020B0604030504040204" pitchFamily="34" charset="0"/>
                <a:cs typeface="Tahoma" panose="020B0604030504040204" pitchFamily="34" charset="0"/>
              </a:rPr>
            </a:br>
            <a:r>
              <a:rPr lang="en-US" sz="3100" dirty="0">
                <a:latin typeface="Tahoma" panose="020B0604030504040204" pitchFamily="34" charset="0"/>
                <a:ea typeface="Tahoma" panose="020B0604030504040204" pitchFamily="34" charset="0"/>
                <a:cs typeface="Tahoma" panose="020B0604030504040204" pitchFamily="34" charset="0"/>
              </a:rPr>
              <a:t>Oh man is a giddy thing</a:t>
            </a:r>
            <a:br>
              <a:rPr lang="en-US" sz="3100" dirty="0">
                <a:latin typeface="Tahoma" panose="020B0604030504040204" pitchFamily="34" charset="0"/>
                <a:ea typeface="Tahoma" panose="020B0604030504040204" pitchFamily="34" charset="0"/>
                <a:cs typeface="Tahoma" panose="020B0604030504040204" pitchFamily="34" charset="0"/>
              </a:rPr>
            </a:br>
            <a:r>
              <a:rPr lang="en-US" sz="3100" dirty="0">
                <a:latin typeface="Tahoma" panose="020B0604030504040204" pitchFamily="34" charset="0"/>
                <a:ea typeface="Tahoma" panose="020B0604030504040204" pitchFamily="34" charset="0"/>
                <a:cs typeface="Tahoma" panose="020B0604030504040204" pitchFamily="34" charset="0"/>
              </a:rPr>
              <a:t>Oh man is a giddy thing</a:t>
            </a:r>
          </a:p>
          <a:p>
            <a:r>
              <a:rPr lang="en-US" sz="3100" dirty="0">
                <a:latin typeface="Tahoma" panose="020B0604030504040204" pitchFamily="34" charset="0"/>
                <a:ea typeface="Tahoma" panose="020B0604030504040204" pitchFamily="34" charset="0"/>
                <a:cs typeface="Tahoma" panose="020B0604030504040204" pitchFamily="34" charset="0"/>
              </a:rPr>
              <a:t>Love that will not betray you, dismay or enslave you,</a:t>
            </a:r>
            <a:br>
              <a:rPr lang="en-US" sz="3100" dirty="0">
                <a:latin typeface="Tahoma" panose="020B0604030504040204" pitchFamily="34" charset="0"/>
                <a:ea typeface="Tahoma" panose="020B0604030504040204" pitchFamily="34" charset="0"/>
                <a:cs typeface="Tahoma" panose="020B0604030504040204" pitchFamily="34" charset="0"/>
              </a:rPr>
            </a:br>
            <a:r>
              <a:rPr lang="en-US" sz="3100" dirty="0">
                <a:latin typeface="Tahoma" panose="020B0604030504040204" pitchFamily="34" charset="0"/>
                <a:ea typeface="Tahoma" panose="020B0604030504040204" pitchFamily="34" charset="0"/>
                <a:cs typeface="Tahoma" panose="020B0604030504040204" pitchFamily="34" charset="0"/>
              </a:rPr>
              <a:t>It will set you free</a:t>
            </a:r>
            <a:br>
              <a:rPr lang="en-US" sz="3100" dirty="0">
                <a:latin typeface="Tahoma" panose="020B0604030504040204" pitchFamily="34" charset="0"/>
                <a:ea typeface="Tahoma" panose="020B0604030504040204" pitchFamily="34" charset="0"/>
                <a:cs typeface="Tahoma" panose="020B0604030504040204" pitchFamily="34" charset="0"/>
              </a:rPr>
            </a:br>
            <a:r>
              <a:rPr lang="en-US" sz="3100" dirty="0">
                <a:latin typeface="Tahoma" panose="020B0604030504040204" pitchFamily="34" charset="0"/>
                <a:ea typeface="Tahoma" panose="020B0604030504040204" pitchFamily="34" charset="0"/>
                <a:cs typeface="Tahoma" panose="020B0604030504040204" pitchFamily="34" charset="0"/>
              </a:rPr>
              <a:t>Be more like the man you were made to be</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There is a design,</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An alignment to cry,</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Of my heart to see,</a:t>
            </a:r>
            <a:r>
              <a:rPr lang="en-US" b="1" dirty="0">
                <a:latin typeface="Tahoma" panose="020B0604030504040204" pitchFamily="34" charset="0"/>
                <a:ea typeface="Tahoma" panose="020B0604030504040204" pitchFamily="34" charset="0"/>
                <a:cs typeface="Tahoma" panose="020B0604030504040204" pitchFamily="34" charset="0"/>
              </a:rPr>
              <a:t/>
            </a:r>
            <a:br>
              <a:rPr lang="en-US" b="1" dirty="0">
                <a:latin typeface="Tahoma" panose="020B0604030504040204" pitchFamily="34" charset="0"/>
                <a:ea typeface="Tahoma" panose="020B0604030504040204" pitchFamily="34" charset="0"/>
                <a:cs typeface="Tahoma" panose="020B0604030504040204" pitchFamily="34" charset="0"/>
              </a:rPr>
            </a:br>
            <a:endParaRPr lang="en-GB" dirty="0" smtClean="0">
              <a:hlinkClick r:id="rId2"/>
            </a:endParaRPr>
          </a:p>
          <a:p>
            <a:endParaRPr lang="en-GB" dirty="0">
              <a:hlinkClick r:id="rId2"/>
            </a:endParaRPr>
          </a:p>
        </p:txBody>
      </p:sp>
      <p:sp>
        <p:nvSpPr>
          <p:cNvPr id="4" name="TextBox 3"/>
          <p:cNvSpPr txBox="1"/>
          <p:nvPr/>
        </p:nvSpPr>
        <p:spPr>
          <a:xfrm>
            <a:off x="4283968" y="3934"/>
            <a:ext cx="4572000" cy="6863417"/>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The beauty of love as it was made to be</a:t>
            </a:r>
          </a:p>
          <a:p>
            <a:r>
              <a:rPr lang="en-US" sz="2000" dirty="0" smtClean="0">
                <a:latin typeface="Tahoma" panose="020B0604030504040204" pitchFamily="34" charset="0"/>
                <a:ea typeface="Tahoma" panose="020B0604030504040204" pitchFamily="34" charset="0"/>
                <a:cs typeface="Tahoma" panose="020B0604030504040204" pitchFamily="34" charset="0"/>
              </a:rPr>
              <a:t>Love </a:t>
            </a:r>
            <a:r>
              <a:rPr lang="en-US" sz="2000" dirty="0">
                <a:latin typeface="Tahoma" panose="020B0604030504040204" pitchFamily="34" charset="0"/>
                <a:ea typeface="Tahoma" panose="020B0604030504040204" pitchFamily="34" charset="0"/>
                <a:cs typeface="Tahoma" panose="020B0604030504040204" pitchFamily="34" charset="0"/>
              </a:rPr>
              <a:t>that will not betray you, dismay or enslave you,</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It will set you free</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Be more like the man you were made to be</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There is a design,</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An alignment to cry,</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Of my heart to see,</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The beauty of love as it was made to be</a:t>
            </a:r>
          </a:p>
          <a:p>
            <a:r>
              <a:rPr lang="en-US" sz="2000" dirty="0">
                <a:latin typeface="Tahoma" panose="020B0604030504040204" pitchFamily="34" charset="0"/>
                <a:ea typeface="Tahoma" panose="020B0604030504040204" pitchFamily="34" charset="0"/>
                <a:cs typeface="Tahoma" panose="020B0604030504040204" pitchFamily="34" charset="0"/>
              </a:rPr>
              <a:t>Love that will not betray you, dismay or enslave you,</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It will set you free</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Be more like the man you were made to be</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There is a design,</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An alignment to cry,</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Of my heart to see,</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The beauty of love as it was made to be</a:t>
            </a:r>
          </a:p>
        </p:txBody>
      </p:sp>
    </p:spTree>
    <p:extLst>
      <p:ext uri="{BB962C8B-B14F-4D97-AF65-F5344CB8AC3E}">
        <p14:creationId xmlns:p14="http://schemas.microsoft.com/office/powerpoint/2010/main" xmlns="" val="74011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Cross with rosary beads in the hands of praying man photo">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700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6" name="Content Placeholder 2"/>
          <p:cNvSpPr>
            <a:spLocks noGrp="1"/>
          </p:cNvSpPr>
          <p:nvPr>
            <p:ph idx="1"/>
          </p:nvPr>
        </p:nvSpPr>
        <p:spPr>
          <a:xfrm>
            <a:off x="500063" y="1357313"/>
            <a:ext cx="8229600" cy="4525962"/>
          </a:xfrm>
        </p:spPr>
        <p:txBody>
          <a:bodyPr>
            <a:normAutofit fontScale="92500"/>
          </a:bodyPr>
          <a:lstStyle/>
          <a:p>
            <a:pPr marL="0" indent="0" eaLnBrk="1" hangingPunct="1">
              <a:buFont typeface="Arial" charset="0"/>
              <a:buNone/>
            </a:pPr>
            <a:r>
              <a:rPr lang="en-GB" altLang="en-US" sz="3600" b="1" dirty="0" smtClean="0"/>
              <a:t>Lord,</a:t>
            </a:r>
          </a:p>
          <a:p>
            <a:pPr marL="0" indent="0" eaLnBrk="1" hangingPunct="1">
              <a:buFont typeface="Arial" charset="0"/>
              <a:buNone/>
            </a:pPr>
            <a:r>
              <a:rPr lang="en-GB" altLang="en-US" sz="3600" b="1" dirty="0" smtClean="0"/>
              <a:t>Help us in our work today,</a:t>
            </a:r>
          </a:p>
          <a:p>
            <a:pPr marL="0" indent="0" eaLnBrk="1" hangingPunct="1">
              <a:buFont typeface="Arial" charset="0"/>
              <a:buNone/>
            </a:pPr>
            <a:r>
              <a:rPr lang="en-GB" altLang="en-US" sz="3600" b="1" dirty="0" smtClean="0"/>
              <a:t>Grant us the understanding to achieve, the wisdom to succeed and the courage to let your love guide our way.</a:t>
            </a:r>
          </a:p>
          <a:p>
            <a:pPr marL="0" indent="0" eaLnBrk="1" hangingPunct="1">
              <a:buFont typeface="Arial" charset="0"/>
              <a:buNone/>
            </a:pPr>
            <a:r>
              <a:rPr lang="en-GB" altLang="en-US" sz="3600" b="1" dirty="0" smtClean="0"/>
              <a:t>We ask this through Christ our Lord.</a:t>
            </a:r>
          </a:p>
          <a:p>
            <a:pPr marL="0" indent="0" eaLnBrk="1" hangingPunct="1">
              <a:buFont typeface="Arial" charset="0"/>
              <a:buNone/>
            </a:pPr>
            <a:r>
              <a:rPr lang="en-GB" altLang="en-US" sz="3600" b="1" dirty="0" smtClean="0"/>
              <a:t>Amen</a:t>
            </a:r>
          </a:p>
        </p:txBody>
      </p:sp>
    </p:spTree>
    <p:extLst>
      <p:ext uri="{BB962C8B-B14F-4D97-AF65-F5344CB8AC3E}">
        <p14:creationId xmlns:p14="http://schemas.microsoft.com/office/powerpoint/2010/main" xmlns="" val="1181052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4048" y="836712"/>
            <a:ext cx="3682752" cy="5289451"/>
          </a:xfrm>
        </p:spPr>
        <p:txBody>
          <a:bodyPr>
            <a:normAutofit fontScale="85000" lnSpcReduction="20000"/>
          </a:bodyPr>
          <a:lstStyle/>
          <a:p>
            <a:r>
              <a:rPr lang="en-US" sz="4000" b="1" dirty="0"/>
              <a:t>"The first </a:t>
            </a:r>
            <a:r>
              <a:rPr lang="en-US" sz="4000" b="1" dirty="0" smtClean="0"/>
              <a:t>man, </a:t>
            </a:r>
            <a:r>
              <a:rPr lang="en-US" sz="4000" b="1" dirty="0"/>
              <a:t>Adam became a living </a:t>
            </a:r>
            <a:r>
              <a:rPr lang="en-US" sz="4000" b="1" dirty="0" smtClean="0"/>
              <a:t>being; </a:t>
            </a:r>
            <a:r>
              <a:rPr lang="en-US" sz="4000" b="1" dirty="0"/>
              <a:t>the last Adam became a life-giving spirit</a:t>
            </a:r>
            <a:r>
              <a:rPr lang="en-US" sz="4000" b="1" dirty="0" smtClean="0"/>
              <a:t>.”</a:t>
            </a:r>
          </a:p>
          <a:p>
            <a:pPr marL="0" indent="0">
              <a:buNone/>
            </a:pPr>
            <a:endParaRPr lang="en-US" sz="4000" b="1" dirty="0" smtClean="0"/>
          </a:p>
          <a:p>
            <a:r>
              <a:rPr lang="en-US" sz="2400" dirty="0" smtClean="0">
                <a:solidFill>
                  <a:srgbClr val="0070C0"/>
                </a:solidFill>
              </a:rPr>
              <a:t>In 1 </a:t>
            </a:r>
            <a:r>
              <a:rPr lang="en-US" sz="2400" dirty="0">
                <a:solidFill>
                  <a:srgbClr val="0070C0"/>
                </a:solidFill>
              </a:rPr>
              <a:t>Corinthians 15:45, St. Paul </a:t>
            </a:r>
            <a:r>
              <a:rPr lang="en-GB" sz="2400" dirty="0">
                <a:solidFill>
                  <a:srgbClr val="0070C0"/>
                </a:solidFill>
              </a:rPr>
              <a:t>compares Jesus to </a:t>
            </a:r>
            <a:r>
              <a:rPr lang="en-GB" sz="2400" dirty="0" smtClean="0">
                <a:solidFill>
                  <a:srgbClr val="0070C0"/>
                </a:solidFill>
              </a:rPr>
              <a:t>Adam</a:t>
            </a:r>
          </a:p>
          <a:p>
            <a:endParaRPr lang="en-GB" sz="2400" dirty="0">
              <a:solidFill>
                <a:srgbClr val="0070C0"/>
              </a:solidFill>
            </a:endParaRPr>
          </a:p>
          <a:p>
            <a:r>
              <a:rPr lang="en-GB" sz="2400" dirty="0" smtClean="0">
                <a:solidFill>
                  <a:srgbClr val="0070C0"/>
                </a:solidFill>
              </a:rPr>
              <a:t>What might this mean?</a:t>
            </a:r>
            <a:endParaRPr lang="en-GB" sz="2400" dirty="0">
              <a:solidFill>
                <a:srgbClr val="0070C0"/>
              </a:solidFill>
            </a:endParaRPr>
          </a:p>
        </p:txBody>
      </p:sp>
      <p:pic>
        <p:nvPicPr>
          <p:cNvPr id="1026" name="Picture 2" descr="http://imageprocessor.websimages.com/width/352/crop/0,0,352x482/www.catholicbible101.com/christ-the-new-adam_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795" y="74035"/>
            <a:ext cx="4879213" cy="66673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3937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t>Task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solidFill>
                  <a:srgbClr val="FF0000"/>
                </a:solidFill>
              </a:rPr>
              <a:t>Why is God angry in </a:t>
            </a:r>
            <a:r>
              <a:rPr lang="en-GB" b="1" u="sng" dirty="0" smtClean="0">
                <a:solidFill>
                  <a:srgbClr val="FF0000"/>
                </a:solidFill>
              </a:rPr>
              <a:t>Hosea 6:6-7</a:t>
            </a:r>
            <a:r>
              <a:rPr lang="en-GB" dirty="0" smtClean="0">
                <a:solidFill>
                  <a:srgbClr val="FF0000"/>
                </a:solidFill>
              </a:rPr>
              <a:t>?</a:t>
            </a:r>
          </a:p>
          <a:p>
            <a:endParaRPr lang="en-GB" dirty="0">
              <a:solidFill>
                <a:srgbClr val="FF0000"/>
              </a:solidFill>
            </a:endParaRPr>
          </a:p>
          <a:p>
            <a:r>
              <a:rPr lang="en-GB" dirty="0">
                <a:solidFill>
                  <a:srgbClr val="FFC000"/>
                </a:solidFill>
              </a:rPr>
              <a:t>How </a:t>
            </a:r>
            <a:r>
              <a:rPr lang="en-GB" dirty="0" smtClean="0">
                <a:solidFill>
                  <a:srgbClr val="FFC000"/>
                </a:solidFill>
              </a:rPr>
              <a:t>might </a:t>
            </a:r>
            <a:r>
              <a:rPr lang="en-GB" b="1" u="sng" dirty="0">
                <a:solidFill>
                  <a:srgbClr val="FFC000"/>
                </a:solidFill>
              </a:rPr>
              <a:t>Isaiah 24:5 </a:t>
            </a:r>
            <a:r>
              <a:rPr lang="en-GB" dirty="0">
                <a:solidFill>
                  <a:srgbClr val="FFC000"/>
                </a:solidFill>
              </a:rPr>
              <a:t>give rise to the idea that a saviour is needed</a:t>
            </a:r>
            <a:r>
              <a:rPr lang="en-GB" dirty="0" smtClean="0">
                <a:solidFill>
                  <a:srgbClr val="FFC000"/>
                </a:solidFill>
              </a:rPr>
              <a:t>?</a:t>
            </a:r>
          </a:p>
          <a:p>
            <a:endParaRPr lang="en-GB" dirty="0" smtClean="0">
              <a:solidFill>
                <a:srgbClr val="FF0000"/>
              </a:solidFill>
            </a:endParaRPr>
          </a:p>
          <a:p>
            <a:r>
              <a:rPr lang="en-GB" b="1" u="sng" dirty="0" smtClean="0">
                <a:solidFill>
                  <a:srgbClr val="00B050"/>
                </a:solidFill>
              </a:rPr>
              <a:t>Romans 5:17-19 </a:t>
            </a:r>
            <a:r>
              <a:rPr lang="en-GB" dirty="0" smtClean="0">
                <a:solidFill>
                  <a:srgbClr val="00B050"/>
                </a:solidFill>
              </a:rPr>
              <a:t>makes it clear that…</a:t>
            </a:r>
          </a:p>
          <a:p>
            <a:endParaRPr lang="en-GB" dirty="0">
              <a:solidFill>
                <a:srgbClr val="00B050"/>
              </a:solidFill>
            </a:endParaRPr>
          </a:p>
          <a:p>
            <a:r>
              <a:rPr lang="en-GB" dirty="0" smtClean="0">
                <a:solidFill>
                  <a:srgbClr val="00B0F0"/>
                </a:solidFill>
              </a:rPr>
              <a:t>Read </a:t>
            </a:r>
            <a:r>
              <a:rPr lang="en-GB" b="1" u="sng" dirty="0" smtClean="0">
                <a:solidFill>
                  <a:srgbClr val="00B0F0"/>
                </a:solidFill>
              </a:rPr>
              <a:t>John 17:21-22</a:t>
            </a:r>
            <a:r>
              <a:rPr lang="en-GB" dirty="0" smtClean="0">
                <a:solidFill>
                  <a:srgbClr val="00B0F0"/>
                </a:solidFill>
              </a:rPr>
              <a:t>…</a:t>
            </a:r>
            <a:r>
              <a:rPr lang="en-GB" dirty="0" err="1" smtClean="0">
                <a:solidFill>
                  <a:srgbClr val="00B0F0"/>
                </a:solidFill>
              </a:rPr>
              <a:t>rememebering</a:t>
            </a:r>
            <a:r>
              <a:rPr lang="en-GB" dirty="0" smtClean="0">
                <a:solidFill>
                  <a:srgbClr val="00B0F0"/>
                </a:solidFill>
              </a:rPr>
              <a:t> today’s TWAL, what do you think Jesus means by all this?</a:t>
            </a:r>
          </a:p>
          <a:p>
            <a:endParaRPr lang="en-GB" dirty="0" smtClean="0">
              <a:solidFill>
                <a:srgbClr val="FFC000"/>
              </a:solidFill>
            </a:endParaRPr>
          </a:p>
          <a:p>
            <a:endParaRPr lang="en-GB" dirty="0">
              <a:solidFill>
                <a:srgbClr val="FF0000"/>
              </a:solidFill>
            </a:endParaRPr>
          </a:p>
        </p:txBody>
      </p:sp>
      <p:sp>
        <p:nvSpPr>
          <p:cNvPr id="4" name="TextBox 3"/>
          <p:cNvSpPr txBox="1"/>
          <p:nvPr/>
        </p:nvSpPr>
        <p:spPr>
          <a:xfrm>
            <a:off x="0" y="6131458"/>
            <a:ext cx="9144000" cy="707886"/>
          </a:xfrm>
          <a:prstGeom prst="rect">
            <a:avLst/>
          </a:prstGeom>
          <a:solidFill>
            <a:srgbClr val="00B0F0"/>
          </a:solidFill>
        </p:spPr>
        <p:txBody>
          <a:bodyPr wrap="square" rtlCol="0">
            <a:spAutoFit/>
          </a:bodyPr>
          <a:lstStyle/>
          <a:p>
            <a:r>
              <a:rPr lang="en-GB" sz="2000" dirty="0"/>
              <a:t>I can show and </a:t>
            </a:r>
            <a:r>
              <a:rPr lang="en-GB" sz="2000" dirty="0">
                <a:solidFill>
                  <a:srgbClr val="FF0000"/>
                </a:solidFill>
              </a:rPr>
              <a:t>understanding</a:t>
            </a:r>
            <a:r>
              <a:rPr lang="en-GB" sz="2000" dirty="0"/>
              <a:t> of the links between Adam and Jesus, according to scripture</a:t>
            </a:r>
          </a:p>
        </p:txBody>
      </p:sp>
    </p:spTree>
    <p:extLst>
      <p:ext uri="{BB962C8B-B14F-4D97-AF65-F5344CB8AC3E}">
        <p14:creationId xmlns:p14="http://schemas.microsoft.com/office/powerpoint/2010/main" xmlns="" val="2672028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t>Review – Self Asses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solidFill>
                  <a:srgbClr val="FF0000"/>
                </a:solidFill>
              </a:rPr>
              <a:t>Why is God angry in </a:t>
            </a:r>
            <a:r>
              <a:rPr lang="en-GB" b="1" u="sng" dirty="0" smtClean="0">
                <a:solidFill>
                  <a:srgbClr val="FF0000"/>
                </a:solidFill>
              </a:rPr>
              <a:t>Hosea 6:6-7</a:t>
            </a:r>
            <a:r>
              <a:rPr lang="en-GB" dirty="0" smtClean="0">
                <a:solidFill>
                  <a:srgbClr val="FF0000"/>
                </a:solidFill>
              </a:rPr>
              <a:t>?</a:t>
            </a:r>
          </a:p>
          <a:p>
            <a:endParaRPr lang="en-GB" dirty="0">
              <a:solidFill>
                <a:srgbClr val="FF0000"/>
              </a:solidFill>
            </a:endParaRPr>
          </a:p>
          <a:p>
            <a:r>
              <a:rPr lang="en-GB" dirty="0">
                <a:solidFill>
                  <a:srgbClr val="FFC000"/>
                </a:solidFill>
              </a:rPr>
              <a:t>How </a:t>
            </a:r>
            <a:r>
              <a:rPr lang="en-GB" dirty="0" smtClean="0">
                <a:solidFill>
                  <a:srgbClr val="FFC000"/>
                </a:solidFill>
              </a:rPr>
              <a:t>might </a:t>
            </a:r>
            <a:r>
              <a:rPr lang="en-GB" b="1" u="sng" dirty="0">
                <a:solidFill>
                  <a:srgbClr val="FFC000"/>
                </a:solidFill>
              </a:rPr>
              <a:t>Isaiah 24:5 </a:t>
            </a:r>
            <a:r>
              <a:rPr lang="en-GB" dirty="0">
                <a:solidFill>
                  <a:srgbClr val="FFC000"/>
                </a:solidFill>
              </a:rPr>
              <a:t>give rise to the idea that a saviour is needed</a:t>
            </a:r>
            <a:r>
              <a:rPr lang="en-GB" dirty="0" smtClean="0">
                <a:solidFill>
                  <a:srgbClr val="FFC000"/>
                </a:solidFill>
              </a:rPr>
              <a:t>?</a:t>
            </a:r>
          </a:p>
          <a:p>
            <a:endParaRPr lang="en-GB" dirty="0" smtClean="0">
              <a:solidFill>
                <a:srgbClr val="FF0000"/>
              </a:solidFill>
            </a:endParaRPr>
          </a:p>
          <a:p>
            <a:r>
              <a:rPr lang="en-GB" b="1" u="sng" dirty="0" smtClean="0">
                <a:solidFill>
                  <a:srgbClr val="00B050"/>
                </a:solidFill>
              </a:rPr>
              <a:t>Romans 5:17-19 </a:t>
            </a:r>
            <a:r>
              <a:rPr lang="en-GB" dirty="0" smtClean="0">
                <a:solidFill>
                  <a:srgbClr val="00B050"/>
                </a:solidFill>
              </a:rPr>
              <a:t>makes it clear that…</a:t>
            </a:r>
          </a:p>
          <a:p>
            <a:endParaRPr lang="en-GB" dirty="0">
              <a:solidFill>
                <a:srgbClr val="00B050"/>
              </a:solidFill>
            </a:endParaRPr>
          </a:p>
          <a:p>
            <a:r>
              <a:rPr lang="en-GB" dirty="0" smtClean="0">
                <a:solidFill>
                  <a:srgbClr val="00B0F0"/>
                </a:solidFill>
              </a:rPr>
              <a:t>Read </a:t>
            </a:r>
            <a:r>
              <a:rPr lang="en-GB" b="1" u="sng" dirty="0" smtClean="0">
                <a:solidFill>
                  <a:srgbClr val="00B0F0"/>
                </a:solidFill>
              </a:rPr>
              <a:t>John 17:21-22</a:t>
            </a:r>
            <a:r>
              <a:rPr lang="en-GB" dirty="0" smtClean="0">
                <a:solidFill>
                  <a:srgbClr val="00B0F0"/>
                </a:solidFill>
              </a:rPr>
              <a:t>…</a:t>
            </a:r>
            <a:r>
              <a:rPr lang="en-GB" dirty="0" err="1" smtClean="0">
                <a:solidFill>
                  <a:srgbClr val="00B0F0"/>
                </a:solidFill>
              </a:rPr>
              <a:t>rememebering</a:t>
            </a:r>
            <a:r>
              <a:rPr lang="en-GB" dirty="0" smtClean="0">
                <a:solidFill>
                  <a:srgbClr val="00B0F0"/>
                </a:solidFill>
              </a:rPr>
              <a:t> today’s TWAL, what do you think Jesus means by all this?</a:t>
            </a:r>
          </a:p>
          <a:p>
            <a:endParaRPr lang="en-GB" dirty="0" smtClean="0">
              <a:solidFill>
                <a:srgbClr val="FFC000"/>
              </a:solidFill>
            </a:endParaRPr>
          </a:p>
          <a:p>
            <a:endParaRPr lang="en-GB" dirty="0">
              <a:solidFill>
                <a:srgbClr val="FF0000"/>
              </a:solidFill>
            </a:endParaRPr>
          </a:p>
        </p:txBody>
      </p:sp>
      <p:sp>
        <p:nvSpPr>
          <p:cNvPr id="4" name="Cloud 3"/>
          <p:cNvSpPr/>
          <p:nvPr/>
        </p:nvSpPr>
        <p:spPr>
          <a:xfrm>
            <a:off x="7024963" y="188640"/>
            <a:ext cx="2087563" cy="1368425"/>
          </a:xfrm>
          <a:prstGeom prst="cloud">
            <a:avLst/>
          </a:prstGeom>
          <a:solidFill>
            <a:srgbClr val="00B050"/>
          </a:solidFill>
          <a:ln w="25400" cap="flat" cmpd="sng" algn="ctr">
            <a:solidFill>
              <a:srgbClr val="00B050"/>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2000" b="1" dirty="0">
                <a:solidFill>
                  <a:schemeClr val="bg1"/>
                </a:solidFill>
                <a:latin typeface="Comic Sans MS" panose="030F0702030302020204" pitchFamily="66" charset="0"/>
              </a:rPr>
              <a:t>Use your</a:t>
            </a:r>
          </a:p>
          <a:p>
            <a:pPr algn="ctr">
              <a:defRPr/>
            </a:pPr>
            <a:r>
              <a:rPr lang="en-GB" sz="2000" b="1" dirty="0">
                <a:solidFill>
                  <a:schemeClr val="bg1"/>
                </a:solidFill>
                <a:latin typeface="Comic Sans MS" panose="030F0702030302020204" pitchFamily="66" charset="0"/>
              </a:rPr>
              <a:t>Green pens!</a:t>
            </a:r>
          </a:p>
        </p:txBody>
      </p:sp>
      <p:sp>
        <p:nvSpPr>
          <p:cNvPr id="5" name="TextBox 4"/>
          <p:cNvSpPr txBox="1"/>
          <p:nvPr/>
        </p:nvSpPr>
        <p:spPr>
          <a:xfrm>
            <a:off x="0" y="6131458"/>
            <a:ext cx="9144000" cy="707886"/>
          </a:xfrm>
          <a:prstGeom prst="rect">
            <a:avLst/>
          </a:prstGeom>
          <a:solidFill>
            <a:srgbClr val="00B0F0"/>
          </a:solidFill>
        </p:spPr>
        <p:txBody>
          <a:bodyPr wrap="square" rtlCol="0">
            <a:spAutoFit/>
          </a:bodyPr>
          <a:lstStyle/>
          <a:p>
            <a:r>
              <a:rPr lang="en-GB" sz="2000" dirty="0"/>
              <a:t>I can show and </a:t>
            </a:r>
            <a:r>
              <a:rPr lang="en-GB" sz="2000" dirty="0">
                <a:solidFill>
                  <a:srgbClr val="FF0000"/>
                </a:solidFill>
              </a:rPr>
              <a:t>understanding</a:t>
            </a:r>
            <a:r>
              <a:rPr lang="en-GB" sz="2000" dirty="0"/>
              <a:t> of the links between Adam and Jesus, according to scripture</a:t>
            </a:r>
          </a:p>
        </p:txBody>
      </p:sp>
    </p:spTree>
    <p:extLst>
      <p:ext uri="{BB962C8B-B14F-4D97-AF65-F5344CB8AC3E}">
        <p14:creationId xmlns:p14="http://schemas.microsoft.com/office/powerpoint/2010/main" xmlns="" val="2059855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b="1" u="sng" dirty="0" smtClean="0"/>
              <a:t>Research – Jesus as the ‘New Adam’</a:t>
            </a:r>
            <a:endParaRPr lang="en-GB" b="1" u="sng"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GB" dirty="0" smtClean="0"/>
              <a:t>I will give you a number 1-8 and you </a:t>
            </a:r>
            <a:r>
              <a:rPr lang="en-GB" b="1" dirty="0" smtClean="0">
                <a:solidFill>
                  <a:srgbClr val="FF0000"/>
                </a:solidFill>
              </a:rPr>
              <a:t>must </a:t>
            </a:r>
            <a:r>
              <a:rPr lang="en-GB" dirty="0" smtClean="0"/>
              <a:t>start at the station number I give you.</a:t>
            </a:r>
          </a:p>
          <a:p>
            <a:pPr marL="514350" indent="-514350">
              <a:buFont typeface="+mj-lt"/>
              <a:buAutoNum type="arabicPeriod"/>
            </a:pPr>
            <a:r>
              <a:rPr lang="en-GB" dirty="0" smtClean="0"/>
              <a:t>You will visit 8 stations and </a:t>
            </a:r>
            <a:r>
              <a:rPr lang="en-GB" b="1" u="sng" dirty="0" smtClean="0">
                <a:solidFill>
                  <a:srgbClr val="FF0000"/>
                </a:solidFill>
              </a:rPr>
              <a:t>read</a:t>
            </a:r>
            <a:r>
              <a:rPr lang="en-GB" b="1" dirty="0" smtClean="0"/>
              <a:t> </a:t>
            </a:r>
            <a:r>
              <a:rPr lang="en-GB" dirty="0" smtClean="0"/>
              <a:t>the info before you at each station. </a:t>
            </a:r>
          </a:p>
          <a:p>
            <a:pPr marL="514350" indent="-514350">
              <a:buFont typeface="+mj-lt"/>
              <a:buAutoNum type="arabicPeriod"/>
            </a:pPr>
            <a:r>
              <a:rPr lang="en-GB" dirty="0" smtClean="0"/>
              <a:t>After </a:t>
            </a:r>
            <a:r>
              <a:rPr lang="en-GB" b="1" u="sng" dirty="0" smtClean="0">
                <a:solidFill>
                  <a:srgbClr val="FF0000"/>
                </a:solidFill>
              </a:rPr>
              <a:t>reading</a:t>
            </a:r>
            <a:r>
              <a:rPr lang="en-GB" dirty="0" smtClean="0"/>
              <a:t> the info, </a:t>
            </a:r>
            <a:r>
              <a:rPr lang="en-GB" b="1" u="sng" dirty="0" smtClean="0">
                <a:solidFill>
                  <a:srgbClr val="FF0000"/>
                </a:solidFill>
              </a:rPr>
              <a:t>answer</a:t>
            </a:r>
            <a:r>
              <a:rPr lang="en-GB" dirty="0" smtClean="0"/>
              <a:t> the questions on your research sheet in the relevant box. </a:t>
            </a:r>
          </a:p>
          <a:p>
            <a:pPr marL="514350" indent="-514350">
              <a:buFont typeface="+mj-lt"/>
              <a:buAutoNum type="arabicPeriod"/>
            </a:pPr>
            <a:r>
              <a:rPr lang="en-GB" b="1" u="sng" dirty="0" smtClean="0">
                <a:solidFill>
                  <a:srgbClr val="FF0000"/>
                </a:solidFill>
              </a:rPr>
              <a:t>Do not </a:t>
            </a:r>
            <a:r>
              <a:rPr lang="en-GB" dirty="0" smtClean="0"/>
              <a:t>move on to the next station until I say.</a:t>
            </a:r>
          </a:p>
          <a:p>
            <a:pPr marL="514350" indent="-514350">
              <a:buFont typeface="+mj-lt"/>
              <a:buAutoNum type="arabicPeriod"/>
            </a:pPr>
            <a:r>
              <a:rPr lang="en-GB" dirty="0" smtClean="0"/>
              <a:t>3/4 minutes at each station.</a:t>
            </a:r>
          </a:p>
        </p:txBody>
      </p:sp>
      <p:sp>
        <p:nvSpPr>
          <p:cNvPr id="4" name="TextBox 3"/>
          <p:cNvSpPr txBox="1"/>
          <p:nvPr/>
        </p:nvSpPr>
        <p:spPr>
          <a:xfrm>
            <a:off x="11269" y="6211669"/>
            <a:ext cx="9036496" cy="646331"/>
          </a:xfrm>
          <a:prstGeom prst="rect">
            <a:avLst/>
          </a:prstGeom>
          <a:solidFill>
            <a:srgbClr val="00B0F0"/>
          </a:solidFill>
        </p:spPr>
        <p:txBody>
          <a:bodyPr wrap="square" rtlCol="0">
            <a:spAutoFit/>
          </a:bodyPr>
          <a:lstStyle/>
          <a:p>
            <a:r>
              <a:rPr lang="en-GB" dirty="0"/>
              <a:t>I can </a:t>
            </a:r>
            <a:r>
              <a:rPr lang="en-GB" u="sng" dirty="0"/>
              <a:t>independently </a:t>
            </a:r>
            <a:r>
              <a:rPr lang="en-GB" dirty="0">
                <a:solidFill>
                  <a:srgbClr val="FF0000"/>
                </a:solidFill>
              </a:rPr>
              <a:t>research</a:t>
            </a:r>
            <a:r>
              <a:rPr lang="en-GB" dirty="0"/>
              <a:t> and </a:t>
            </a:r>
            <a:r>
              <a:rPr lang="en-GB" dirty="0">
                <a:solidFill>
                  <a:srgbClr val="FF0000"/>
                </a:solidFill>
              </a:rPr>
              <a:t>annotate</a:t>
            </a:r>
            <a:r>
              <a:rPr lang="en-GB" dirty="0"/>
              <a:t> effective notes on the Christian narrative from Adam to </a:t>
            </a:r>
            <a:r>
              <a:rPr lang="en-GB" dirty="0" smtClean="0"/>
              <a:t>Christ and the idea of the Cross as The Tree Of Life</a:t>
            </a:r>
            <a:endParaRPr lang="en-GB" dirty="0"/>
          </a:p>
        </p:txBody>
      </p:sp>
    </p:spTree>
    <p:extLst>
      <p:ext uri="{BB962C8B-B14F-4D97-AF65-F5344CB8AC3E}">
        <p14:creationId xmlns:p14="http://schemas.microsoft.com/office/powerpoint/2010/main" xmlns="" val="675598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t>1. Adam – The Fall</a:t>
            </a:r>
            <a:endParaRPr lang="en-GB" b="1" u="sng" dirty="0"/>
          </a:p>
        </p:txBody>
      </p:sp>
      <p:sp>
        <p:nvSpPr>
          <p:cNvPr id="3" name="Content Placeholder 2"/>
          <p:cNvSpPr>
            <a:spLocks noGrp="1"/>
          </p:cNvSpPr>
          <p:nvPr>
            <p:ph idx="1"/>
          </p:nvPr>
        </p:nvSpPr>
        <p:spPr>
          <a:xfrm>
            <a:off x="467544" y="1124744"/>
            <a:ext cx="8219256" cy="5001419"/>
          </a:xfrm>
        </p:spPr>
        <p:txBody>
          <a:bodyPr>
            <a:normAutofit fontScale="77500" lnSpcReduction="20000"/>
          </a:bodyPr>
          <a:lstStyle/>
          <a:p>
            <a:r>
              <a:rPr lang="en-US" dirty="0"/>
              <a:t>In </a:t>
            </a:r>
            <a:r>
              <a:rPr lang="en-US" b="1" u="sng" dirty="0">
                <a:solidFill>
                  <a:srgbClr val="0070C0"/>
                </a:solidFill>
              </a:rPr>
              <a:t>Genesis 1</a:t>
            </a:r>
            <a:r>
              <a:rPr lang="en-US" dirty="0"/>
              <a:t>, we learn that Adam was formed out of the dust of the earth by God. God breathed the breath of life into Adam. </a:t>
            </a:r>
            <a:endParaRPr lang="en-US" dirty="0" smtClean="0"/>
          </a:p>
          <a:p>
            <a:r>
              <a:rPr lang="en-US" dirty="0" smtClean="0"/>
              <a:t>The </a:t>
            </a:r>
            <a:r>
              <a:rPr lang="en-US" dirty="0"/>
              <a:t>perfect and sin-free Adam eventually fell in </a:t>
            </a:r>
            <a:r>
              <a:rPr lang="en-US" b="1" u="sng" dirty="0">
                <a:solidFill>
                  <a:srgbClr val="0070C0"/>
                </a:solidFill>
              </a:rPr>
              <a:t>Genesis 3</a:t>
            </a:r>
            <a:r>
              <a:rPr lang="en-US" dirty="0">
                <a:solidFill>
                  <a:srgbClr val="0070C0"/>
                </a:solidFill>
              </a:rPr>
              <a:t> </a:t>
            </a:r>
            <a:r>
              <a:rPr lang="en-US" dirty="0"/>
              <a:t>by disobeying God, accepting the lies of the </a:t>
            </a:r>
            <a:r>
              <a:rPr lang="en-US" dirty="0" smtClean="0"/>
              <a:t>Devil </a:t>
            </a:r>
            <a:r>
              <a:rPr lang="en-US" dirty="0"/>
              <a:t>(about not dying and being like God), and eating the forbidden fruit from a tree, which allowed sin and damnation to enter the world. </a:t>
            </a:r>
            <a:endParaRPr lang="en-US" dirty="0" smtClean="0"/>
          </a:p>
          <a:p>
            <a:r>
              <a:rPr lang="en-US" dirty="0" smtClean="0"/>
              <a:t>God </a:t>
            </a:r>
            <a:r>
              <a:rPr lang="en-US" dirty="0"/>
              <a:t>then told Adam that he would have to </a:t>
            </a:r>
            <a:r>
              <a:rPr lang="en-US" dirty="0" smtClean="0"/>
              <a:t>toil </a:t>
            </a:r>
            <a:r>
              <a:rPr lang="en-US" dirty="0"/>
              <a:t>the earth to obtain his daily bread. He would do this with </a:t>
            </a:r>
            <a:r>
              <a:rPr lang="en-US" b="1" dirty="0">
                <a:solidFill>
                  <a:srgbClr val="0070C0"/>
                </a:solidFill>
              </a:rPr>
              <a:t>sweat on his brow</a:t>
            </a:r>
            <a:r>
              <a:rPr lang="en-US" dirty="0"/>
              <a:t>, and the ground would be full of </a:t>
            </a:r>
            <a:r>
              <a:rPr lang="en-US" b="1" dirty="0">
                <a:solidFill>
                  <a:srgbClr val="0070C0"/>
                </a:solidFill>
              </a:rPr>
              <a:t>thorns</a:t>
            </a:r>
            <a:r>
              <a:rPr lang="en-US" dirty="0"/>
              <a:t>. Adam, the bridegroom of Eve, was naked, and had to start wearing clothes as a result of his </a:t>
            </a:r>
            <a:r>
              <a:rPr lang="en-US" dirty="0" smtClean="0"/>
              <a:t>disobedience (became aware of shame). </a:t>
            </a:r>
            <a:endParaRPr lang="en-GB" dirty="0"/>
          </a:p>
        </p:txBody>
      </p:sp>
      <p:pic>
        <p:nvPicPr>
          <p:cNvPr id="2050" name="Picture 2" descr="Image result for adam formed by go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96337" y="0"/>
            <a:ext cx="1522390" cy="1141793"/>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adam forbidden frui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10130" y="5661248"/>
            <a:ext cx="2124411" cy="11967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2144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2. Adam - Expulsion </a:t>
            </a:r>
            <a:endParaRPr lang="en-GB" b="1" u="sng" dirty="0"/>
          </a:p>
        </p:txBody>
      </p:sp>
      <p:sp>
        <p:nvSpPr>
          <p:cNvPr id="3" name="Content Placeholder 2"/>
          <p:cNvSpPr>
            <a:spLocks noGrp="1"/>
          </p:cNvSpPr>
          <p:nvPr>
            <p:ph idx="1"/>
          </p:nvPr>
        </p:nvSpPr>
        <p:spPr/>
        <p:txBody>
          <a:bodyPr>
            <a:normAutofit lnSpcReduction="10000"/>
          </a:bodyPr>
          <a:lstStyle/>
          <a:p>
            <a:r>
              <a:rPr lang="en-US" dirty="0"/>
              <a:t>Adam was </a:t>
            </a:r>
            <a:r>
              <a:rPr lang="en-US" b="1" dirty="0">
                <a:solidFill>
                  <a:srgbClr val="0070C0"/>
                </a:solidFill>
              </a:rPr>
              <a:t>ejected</a:t>
            </a:r>
            <a:r>
              <a:rPr lang="en-US" dirty="0"/>
              <a:t> from Paradise by God, so that he would not eat the fruit of another tree in the Garden of Eden, known as the tree of life, which would give him eternal life</a:t>
            </a:r>
            <a:r>
              <a:rPr lang="en-US" dirty="0" smtClean="0"/>
              <a:t>.</a:t>
            </a:r>
          </a:p>
          <a:p>
            <a:r>
              <a:rPr lang="en-US" dirty="0" smtClean="0"/>
              <a:t> </a:t>
            </a:r>
            <a:r>
              <a:rPr lang="en-US" dirty="0"/>
              <a:t>An </a:t>
            </a:r>
            <a:r>
              <a:rPr lang="en-US" b="1" dirty="0">
                <a:solidFill>
                  <a:srgbClr val="0070C0"/>
                </a:solidFill>
              </a:rPr>
              <a:t>angel with a sword </a:t>
            </a:r>
            <a:r>
              <a:rPr lang="en-US" dirty="0"/>
              <a:t>was then stationed at the gate of Paradise to guard it so as to prevent Adam from </a:t>
            </a:r>
            <a:r>
              <a:rPr lang="en-US" dirty="0" smtClean="0"/>
              <a:t>re-entering</a:t>
            </a:r>
            <a:r>
              <a:rPr lang="en-US" dirty="0"/>
              <a:t>.</a:t>
            </a:r>
            <a:endParaRPr lang="en-GB" dirty="0"/>
          </a:p>
        </p:txBody>
      </p:sp>
      <p:pic>
        <p:nvPicPr>
          <p:cNvPr id="3074" name="Picture 2" descr="Image result for adam expelled from garde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16216" y="4722949"/>
            <a:ext cx="2593179" cy="2135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3727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1741</Words>
  <Application>Microsoft Office PowerPoint</Application>
  <PresentationFormat>On-screen Show (4:3)</PresentationFormat>
  <Paragraphs>164</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How is Christ the new Adam?</vt:lpstr>
      <vt:lpstr>Slide 3</vt:lpstr>
      <vt:lpstr>Slide 4</vt:lpstr>
      <vt:lpstr>Task </vt:lpstr>
      <vt:lpstr>Review – Self Asses </vt:lpstr>
      <vt:lpstr>Research – Jesus as the ‘New Adam’</vt:lpstr>
      <vt:lpstr>1. Adam – The Fall</vt:lpstr>
      <vt:lpstr>2. Adam - Expulsion </vt:lpstr>
      <vt:lpstr>3. The Two Lies</vt:lpstr>
      <vt:lpstr>4. Jesus - The New Adam </vt:lpstr>
      <vt:lpstr>5. Obedience</vt:lpstr>
      <vt:lpstr>6. Adam’s Curse vs. Jesus’ Passion</vt:lpstr>
      <vt:lpstr>7. Cross as the Tree Of Life</vt:lpstr>
      <vt:lpstr>7. Cross as the Tree Of Life</vt:lpstr>
      <vt:lpstr>8. Other Imagery In The Bible</vt:lpstr>
      <vt:lpstr>8. Jesus The Bridegroom.</vt:lpstr>
      <vt:lpstr>Section C practice GCSE question</vt:lpstr>
      <vt:lpstr>Review - Peer Assess</vt:lpstr>
      <vt:lpstr>Review – think outside the box</vt:lpstr>
      <vt:lpstr>Slide 21</vt:lpstr>
    </vt:vector>
  </TitlesOfParts>
  <Company>Cardinal Wiseman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O'Brien</dc:creator>
  <cp:lastModifiedBy>mackie.l</cp:lastModifiedBy>
  <cp:revision>83</cp:revision>
  <dcterms:created xsi:type="dcterms:W3CDTF">2016-07-04T10:52:57Z</dcterms:created>
  <dcterms:modified xsi:type="dcterms:W3CDTF">2016-09-15T13:40:06Z</dcterms:modified>
</cp:coreProperties>
</file>