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70" r:id="rId3"/>
    <p:sldId id="264" r:id="rId4"/>
    <p:sldId id="267" r:id="rId5"/>
    <p:sldId id="266" r:id="rId6"/>
    <p:sldId id="268" r:id="rId7"/>
    <p:sldId id="263" r:id="rId8"/>
    <p:sldId id="269" r:id="rId9"/>
    <p:sldId id="271" r:id="rId10"/>
    <p:sldId id="272"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5A40BF-2EAE-462A-89EF-6E70CF4EEE28}" type="datetimeFigureOut">
              <a:rPr lang="en-GB" smtClean="0"/>
              <a:t>21/07/2016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F3F4B6-F83D-4F0C-918E-B31C81067EFF}" type="slidenum">
              <a:rPr lang="en-GB" smtClean="0"/>
              <a:t>‹#›</a:t>
            </a:fld>
            <a:endParaRPr lang="en-GB"/>
          </a:p>
        </p:txBody>
      </p:sp>
    </p:spTree>
    <p:extLst>
      <p:ext uri="{BB962C8B-B14F-4D97-AF65-F5344CB8AC3E}">
        <p14:creationId xmlns:p14="http://schemas.microsoft.com/office/powerpoint/2010/main" val="661856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 out the word document in the folder</a:t>
            </a:r>
            <a:endParaRPr lang="en-GB" dirty="0"/>
          </a:p>
        </p:txBody>
      </p:sp>
      <p:sp>
        <p:nvSpPr>
          <p:cNvPr id="4" name="Slide Number Placeholder 3"/>
          <p:cNvSpPr>
            <a:spLocks noGrp="1"/>
          </p:cNvSpPr>
          <p:nvPr>
            <p:ph type="sldNum" sz="quarter" idx="10"/>
          </p:nvPr>
        </p:nvSpPr>
        <p:spPr/>
        <p:txBody>
          <a:bodyPr/>
          <a:lstStyle/>
          <a:p>
            <a:fld id="{90F3F4B6-F83D-4F0C-918E-B31C81067EFF}" type="slidenum">
              <a:rPr lang="en-GB" smtClean="0"/>
              <a:t>7</a:t>
            </a:fld>
            <a:endParaRPr lang="en-GB"/>
          </a:p>
        </p:txBody>
      </p:sp>
    </p:spTree>
    <p:extLst>
      <p:ext uri="{BB962C8B-B14F-4D97-AF65-F5344CB8AC3E}">
        <p14:creationId xmlns:p14="http://schemas.microsoft.com/office/powerpoint/2010/main" val="159939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1C96AB-CB80-4A32-89A6-41774C658D06}"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3472164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1C96AB-CB80-4A32-89A6-41774C658D06}"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296413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1C96AB-CB80-4A32-89A6-41774C658D06}"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377234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1C96AB-CB80-4A32-89A6-41774C658D06}"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86696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C96AB-CB80-4A32-89A6-41774C658D06}"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71706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1C96AB-CB80-4A32-89A6-41774C658D06}"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354923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1C96AB-CB80-4A32-89A6-41774C658D06}" type="datetimeFigureOut">
              <a:rPr lang="en-GB" smtClean="0"/>
              <a:t>21/07/2016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355504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1C96AB-CB80-4A32-89A6-41774C658D06}" type="datetimeFigureOut">
              <a:rPr lang="en-GB" smtClean="0"/>
              <a:t>21/07/2016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223440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C96AB-CB80-4A32-89A6-41774C658D06}" type="datetimeFigureOut">
              <a:rPr lang="en-GB" smtClean="0"/>
              <a:t>21/07/2016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312619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C96AB-CB80-4A32-89A6-41774C658D06}"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23060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C96AB-CB80-4A32-89A6-41774C658D06}"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9A0254-0AC2-4A88-8E64-E8CF56D92ED3}" type="slidenum">
              <a:rPr lang="en-GB" smtClean="0"/>
              <a:t>‹#›</a:t>
            </a:fld>
            <a:endParaRPr lang="en-GB"/>
          </a:p>
        </p:txBody>
      </p:sp>
    </p:spTree>
    <p:extLst>
      <p:ext uri="{BB962C8B-B14F-4D97-AF65-F5344CB8AC3E}">
        <p14:creationId xmlns:p14="http://schemas.microsoft.com/office/powerpoint/2010/main" val="62398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C96AB-CB80-4A32-89A6-41774C658D06}" type="datetimeFigureOut">
              <a:rPr lang="en-GB" smtClean="0"/>
              <a:t>21/07/2016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A0254-0AC2-4A88-8E64-E8CF56D92ED3}" type="slidenum">
              <a:rPr lang="en-GB" smtClean="0"/>
              <a:t>‹#›</a:t>
            </a:fld>
            <a:endParaRPr lang="en-GB"/>
          </a:p>
        </p:txBody>
      </p:sp>
    </p:spTree>
    <p:extLst>
      <p:ext uri="{BB962C8B-B14F-4D97-AF65-F5344CB8AC3E}">
        <p14:creationId xmlns:p14="http://schemas.microsoft.com/office/powerpoint/2010/main" val="3574237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0kKhbgZAJs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6b5Zf-BO4o" TargetMode="External"/><Relationship Id="rId2" Type="http://schemas.openxmlformats.org/officeDocument/2006/relationships/hyperlink" Target="https://www.youtube.com/watch?v=8zhtPDXRth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hyperlink" Target="http://www.google.co.uk/url?sa=i&amp;rct=j&amp;q=&amp;esrc=s&amp;source=images&amp;cd=&amp;cad=rja&amp;uact=8&amp;ved=0ahUKEwjotsffuPvNAhXiDsAKHRMeAZQQjRwIBw&amp;url=http://uncyclopedia.wikia.com/wiki/Triangle_(musical_instrument)&amp;psig=AFQjCNHUrUu8LykvblqUVjbwUtjfsZP-Dg&amp;ust=1468877362840615" TargetMode="External"/><Relationship Id="rId1" Type="http://schemas.openxmlformats.org/officeDocument/2006/relationships/slideLayout" Target="../slideLayouts/slideLayout2.xml"/><Relationship Id="rId6" Type="http://schemas.openxmlformats.org/officeDocument/2006/relationships/hyperlink" Target="https://www.google.co.uk/url?sa=i&amp;rct=j&amp;q=&amp;esrc=s&amp;source=images&amp;cd=&amp;cad=rja&amp;uact=8&amp;ved=0ahUKEwjD382PufvNAhVpKsAKHQvnCEQQjRwIBw&amp;url=https://openclipart.org/detail/233274/circle-arrow&amp;bvm=bv.127178174,d.ZGg&amp;psig=AFQjCNH6h7cogf1FuzR0HGpe7c8TnmNJDw&amp;ust=1468877446664955" TargetMode="Externa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Pl4X2uPvNAhUDKMAKHQuFABsQjRwIBw&amp;url=http://kingofwallpapers.com/square.html&amp;bvm=bv.127178174,d.ZGg&amp;psig=AFQjCNFzbXunHa22X-hzQHF6Ni_toOe3KA&amp;ust=146887740789901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Key Terms</a:t>
            </a:r>
            <a:endParaRPr lang="en-GB" dirty="0"/>
          </a:p>
        </p:txBody>
      </p:sp>
      <p:sp>
        <p:nvSpPr>
          <p:cNvPr id="3" name="Content Placeholder 2"/>
          <p:cNvSpPr>
            <a:spLocks noGrp="1"/>
          </p:cNvSpPr>
          <p:nvPr>
            <p:ph idx="1"/>
          </p:nvPr>
        </p:nvSpPr>
        <p:spPr/>
        <p:txBody>
          <a:bodyPr>
            <a:normAutofit lnSpcReduction="10000"/>
          </a:bodyPr>
          <a:lstStyle/>
          <a:p>
            <a:r>
              <a:rPr lang="en-US" b="1" dirty="0" smtClean="0">
                <a:solidFill>
                  <a:srgbClr val="7030A0"/>
                </a:solidFill>
              </a:rPr>
              <a:t>Note down, please:</a:t>
            </a:r>
          </a:p>
          <a:p>
            <a:r>
              <a:rPr lang="en-US" b="1" dirty="0" smtClean="0">
                <a:solidFill>
                  <a:srgbClr val="FF0000"/>
                </a:solidFill>
              </a:rPr>
              <a:t>Human Dignity </a:t>
            </a:r>
            <a:r>
              <a:rPr lang="en-US" b="1" dirty="0" smtClean="0"/>
              <a:t>– the state of being worthy of </a:t>
            </a:r>
            <a:r>
              <a:rPr lang="en-GB" b="1" dirty="0" smtClean="0"/>
              <a:t>honour</a:t>
            </a:r>
            <a:r>
              <a:rPr lang="en-US" b="1" dirty="0" smtClean="0"/>
              <a:t> and respect.</a:t>
            </a:r>
          </a:p>
          <a:p>
            <a:r>
              <a:rPr lang="en-US" b="1" dirty="0" smtClean="0">
                <a:solidFill>
                  <a:srgbClr val="FF0000"/>
                </a:solidFill>
              </a:rPr>
              <a:t>Love</a:t>
            </a:r>
            <a:r>
              <a:rPr lang="en-US" b="1" dirty="0" smtClean="0"/>
              <a:t> -  a powerful human emotion that binds people together, </a:t>
            </a:r>
            <a:r>
              <a:rPr lang="en-US" b="1" dirty="0"/>
              <a:t> </a:t>
            </a:r>
            <a:r>
              <a:rPr lang="en-US" b="1" dirty="0" smtClean="0"/>
              <a:t>showing care and concern for others.</a:t>
            </a:r>
          </a:p>
          <a:p>
            <a:r>
              <a:rPr lang="en-US" b="1" dirty="0" smtClean="0">
                <a:solidFill>
                  <a:srgbClr val="FF0000"/>
                </a:solidFill>
              </a:rPr>
              <a:t>Environmental Care </a:t>
            </a:r>
            <a:r>
              <a:rPr lang="en-US" b="1" dirty="0" smtClean="0"/>
              <a:t>– treating the earth and resources with respect so as to keep it a healthy place to live.</a:t>
            </a:r>
          </a:p>
          <a:p>
            <a:endParaRPr lang="en-US" b="1" dirty="0" smtClean="0"/>
          </a:p>
          <a:p>
            <a:endParaRPr lang="en-GB" dirty="0" smtClean="0"/>
          </a:p>
          <a:p>
            <a:endParaRPr lang="en-GB" dirty="0"/>
          </a:p>
        </p:txBody>
      </p:sp>
      <p:sp>
        <p:nvSpPr>
          <p:cNvPr id="4" name="TextBox 3"/>
          <p:cNvSpPr txBox="1"/>
          <p:nvPr/>
        </p:nvSpPr>
        <p:spPr>
          <a:xfrm>
            <a:off x="179512" y="6390620"/>
            <a:ext cx="8640960" cy="369332"/>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smtClean="0"/>
              <a:t>I can </a:t>
            </a:r>
            <a:r>
              <a:rPr lang="en-GB" b="1" dirty="0" smtClean="0">
                <a:solidFill>
                  <a:srgbClr val="FF0000"/>
                </a:solidFill>
              </a:rPr>
              <a:t>state</a:t>
            </a:r>
            <a:r>
              <a:rPr lang="en-GB" b="1" dirty="0" smtClean="0"/>
              <a:t> what Human Dignity, Love and Environmental Care mean.</a:t>
            </a:r>
          </a:p>
        </p:txBody>
      </p:sp>
    </p:spTree>
    <p:extLst>
      <p:ext uri="{BB962C8B-B14F-4D97-AF65-F5344CB8AC3E}">
        <p14:creationId xmlns:p14="http://schemas.microsoft.com/office/powerpoint/2010/main" val="812835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0"/>
            <a:ext cx="8712968" cy="6740307"/>
          </a:xfrm>
          <a:prstGeom prst="rect">
            <a:avLst/>
          </a:prstGeom>
          <a:noFill/>
        </p:spPr>
        <p:txBody>
          <a:bodyPr wrap="square" rtlCol="0">
            <a:spAutoFit/>
          </a:bodyPr>
          <a:lstStyle/>
          <a:p>
            <a:r>
              <a:rPr lang="en-US" b="1" dirty="0" smtClean="0">
                <a:solidFill>
                  <a:srgbClr val="000000"/>
                </a:solidFill>
                <a:latin typeface="Arial"/>
              </a:rPr>
              <a:t>4 </a:t>
            </a:r>
            <a:r>
              <a:rPr lang="en-US" dirty="0" smtClean="0">
                <a:solidFill>
                  <a:srgbClr val="000000"/>
                </a:solidFill>
                <a:latin typeface="Arial"/>
              </a:rPr>
              <a:t>	An excellent explanation showing awareness and insight into the diversity of the religious idea, belief, practice, teaching or concept, including excellent reference to influence on individuals, communities and societies, where relevant and appropriate. </a:t>
            </a:r>
          </a:p>
          <a:p>
            <a:r>
              <a:rPr lang="en-US" dirty="0" smtClean="0">
                <a:solidFill>
                  <a:srgbClr val="000000"/>
                </a:solidFill>
                <a:latin typeface="Arial"/>
              </a:rPr>
              <a:t>Uses </a:t>
            </a:r>
            <a:r>
              <a:rPr lang="en-US" dirty="0">
                <a:solidFill>
                  <a:srgbClr val="000000"/>
                </a:solidFill>
                <a:latin typeface="Arial"/>
              </a:rPr>
              <a:t>a range of religious/specialist language, terms and sources of wisdom and authority extensively and accurately. 	</a:t>
            </a:r>
            <a:r>
              <a:rPr lang="en-US" b="1" dirty="0">
                <a:solidFill>
                  <a:srgbClr val="000000"/>
                </a:solidFill>
                <a:latin typeface="Arial"/>
              </a:rPr>
              <a:t>7 – 8 </a:t>
            </a:r>
            <a:r>
              <a:rPr lang="en-US" dirty="0" smtClean="0">
                <a:solidFill>
                  <a:srgbClr val="000000"/>
                </a:solidFill>
                <a:latin typeface="Arial"/>
              </a:rPr>
              <a:t>marks</a:t>
            </a:r>
            <a:endParaRPr lang="en-US" dirty="0">
              <a:solidFill>
                <a:srgbClr val="000000"/>
              </a:solidFill>
              <a:latin typeface="Arial"/>
            </a:endParaRPr>
          </a:p>
          <a:p>
            <a:r>
              <a:rPr lang="en-US" b="1" dirty="0">
                <a:solidFill>
                  <a:srgbClr val="000000"/>
                </a:solidFill>
                <a:latin typeface="Arial"/>
              </a:rPr>
              <a:t>3 </a:t>
            </a:r>
            <a:r>
              <a:rPr lang="en-US" dirty="0">
                <a:solidFill>
                  <a:srgbClr val="000000"/>
                </a:solidFill>
                <a:latin typeface="Arial"/>
              </a:rPr>
              <a:t>	A very good, detailed explanation showing awareness of and insight into the diversity of the religious idea, belief, practice, teaching or concept, including very good reference to influence on individuals, communities and societies, where relevant and appropriate. </a:t>
            </a:r>
          </a:p>
          <a:p>
            <a:r>
              <a:rPr lang="en-US" dirty="0">
                <a:solidFill>
                  <a:srgbClr val="000000"/>
                </a:solidFill>
                <a:latin typeface="Arial"/>
              </a:rPr>
              <a:t>Uses a range of religious/specialist language, terms and sources of wisdom and authority accurately. 	</a:t>
            </a:r>
            <a:r>
              <a:rPr lang="en-US" b="1" dirty="0">
                <a:solidFill>
                  <a:srgbClr val="000000"/>
                </a:solidFill>
                <a:latin typeface="Arial"/>
              </a:rPr>
              <a:t>5 – 6 </a:t>
            </a:r>
            <a:r>
              <a:rPr lang="en-US" b="1" dirty="0" smtClean="0">
                <a:solidFill>
                  <a:srgbClr val="000000"/>
                </a:solidFill>
                <a:latin typeface="Arial"/>
              </a:rPr>
              <a:t>marks</a:t>
            </a:r>
            <a:r>
              <a:rPr lang="en-US" dirty="0">
                <a:solidFill>
                  <a:srgbClr val="000000"/>
                </a:solidFill>
                <a:latin typeface="Arial"/>
              </a:rPr>
              <a:t>	</a:t>
            </a:r>
          </a:p>
          <a:p>
            <a:r>
              <a:rPr lang="en-US" b="1" dirty="0">
                <a:solidFill>
                  <a:srgbClr val="000000"/>
                </a:solidFill>
                <a:latin typeface="Arial"/>
              </a:rPr>
              <a:t>2 </a:t>
            </a:r>
            <a:r>
              <a:rPr lang="en-US" dirty="0">
                <a:solidFill>
                  <a:srgbClr val="000000"/>
                </a:solidFill>
                <a:latin typeface="Arial"/>
              </a:rPr>
              <a:t>	A good, generally accurate explanation indicating knowledge and understanding of the religious idea, belief, practice, teaching or concept, including good reference to influence on individuals, communities and societies, where relevant and appropriate. </a:t>
            </a:r>
          </a:p>
          <a:p>
            <a:r>
              <a:rPr lang="en-US" dirty="0">
                <a:solidFill>
                  <a:srgbClr val="000000"/>
                </a:solidFill>
                <a:latin typeface="Arial"/>
              </a:rPr>
              <a:t>Uses religious/specialist language, terms and/or sources of wisdom and authority generally accurately. 	</a:t>
            </a:r>
            <a:r>
              <a:rPr lang="en-US" b="1" dirty="0">
                <a:solidFill>
                  <a:srgbClr val="000000"/>
                </a:solidFill>
                <a:latin typeface="Arial"/>
              </a:rPr>
              <a:t>3 – 4 </a:t>
            </a:r>
            <a:r>
              <a:rPr lang="en-US" b="1" dirty="0" smtClean="0">
                <a:solidFill>
                  <a:srgbClr val="000000"/>
                </a:solidFill>
                <a:latin typeface="Arial"/>
              </a:rPr>
              <a:t>marks</a:t>
            </a:r>
            <a:r>
              <a:rPr lang="en-US" dirty="0">
                <a:solidFill>
                  <a:srgbClr val="000000"/>
                </a:solidFill>
                <a:latin typeface="Arial"/>
              </a:rPr>
              <a:t>	</a:t>
            </a:r>
          </a:p>
          <a:p>
            <a:r>
              <a:rPr lang="en-US" b="1" dirty="0">
                <a:solidFill>
                  <a:srgbClr val="000000"/>
                </a:solidFill>
                <a:latin typeface="Arial"/>
              </a:rPr>
              <a:t>1 </a:t>
            </a:r>
            <a:r>
              <a:rPr lang="en-US" dirty="0">
                <a:solidFill>
                  <a:srgbClr val="000000"/>
                </a:solidFill>
                <a:latin typeface="Arial"/>
              </a:rPr>
              <a:t>	A limited and/or poorly organized explanation of the religious idea, belief, practice, teaching or concept, with very little reference to influence on individuals, communities and societies even where relevant and appropriate. </a:t>
            </a:r>
          </a:p>
          <a:p>
            <a:r>
              <a:rPr lang="en-US" dirty="0">
                <a:solidFill>
                  <a:srgbClr val="000000"/>
                </a:solidFill>
                <a:latin typeface="Arial"/>
              </a:rPr>
              <a:t>Uses religious/specialist language, terms and/or sources of wisdom and authority in a limited way. 	</a:t>
            </a:r>
            <a:r>
              <a:rPr lang="en-US" b="1" dirty="0">
                <a:solidFill>
                  <a:srgbClr val="000000"/>
                </a:solidFill>
                <a:latin typeface="Arial"/>
              </a:rPr>
              <a:t>1 – 2 </a:t>
            </a:r>
            <a:r>
              <a:rPr lang="en-US" dirty="0" smtClean="0">
                <a:solidFill>
                  <a:srgbClr val="000000"/>
                </a:solidFill>
                <a:latin typeface="Arial"/>
              </a:rPr>
              <a:t>marks</a:t>
            </a:r>
            <a:endParaRPr lang="en-US" dirty="0">
              <a:solidFill>
                <a:srgbClr val="000000"/>
              </a:solidFill>
              <a:latin typeface="Arial"/>
            </a:endParaRPr>
          </a:p>
          <a:p>
            <a:r>
              <a:rPr lang="en-GB" b="1" dirty="0">
                <a:solidFill>
                  <a:srgbClr val="000000"/>
                </a:solidFill>
                <a:latin typeface="Arial"/>
              </a:rPr>
              <a:t>0 </a:t>
            </a:r>
            <a:r>
              <a:rPr lang="en-GB" dirty="0">
                <a:solidFill>
                  <a:srgbClr val="000000"/>
                </a:solidFill>
                <a:latin typeface="Arial"/>
              </a:rPr>
              <a:t>	No relevant information provided. </a:t>
            </a:r>
            <a:r>
              <a:rPr lang="en-GB" sz="1600" dirty="0">
                <a:solidFill>
                  <a:srgbClr val="000000"/>
                </a:solidFill>
                <a:latin typeface="Arial"/>
              </a:rPr>
              <a:t>	</a:t>
            </a:r>
            <a:r>
              <a:rPr lang="en-GB" sz="1600" b="1" dirty="0">
                <a:solidFill>
                  <a:srgbClr val="000000"/>
                </a:solidFill>
                <a:latin typeface="Arial"/>
              </a:rPr>
              <a:t>0 </a:t>
            </a:r>
            <a:r>
              <a:rPr lang="en-GB" sz="1600" dirty="0">
                <a:solidFill>
                  <a:srgbClr val="000000"/>
                </a:solidFill>
                <a:latin typeface="Arial"/>
              </a:rPr>
              <a:t>	</a:t>
            </a:r>
          </a:p>
        </p:txBody>
      </p:sp>
    </p:spTree>
    <p:extLst>
      <p:ext uri="{BB962C8B-B14F-4D97-AF65-F5344CB8AC3E}">
        <p14:creationId xmlns:p14="http://schemas.microsoft.com/office/powerpoint/2010/main" val="129273886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t>Plenary Challenge</a:t>
            </a:r>
            <a:endParaRPr lang="en-GB" dirty="0"/>
          </a:p>
        </p:txBody>
      </p:sp>
      <p:sp>
        <p:nvSpPr>
          <p:cNvPr id="3" name="Content Placeholder 2"/>
          <p:cNvSpPr>
            <a:spLocks noGrp="1"/>
          </p:cNvSpPr>
          <p:nvPr>
            <p:ph idx="1"/>
          </p:nvPr>
        </p:nvSpPr>
        <p:spPr/>
        <p:txBody>
          <a:bodyPr>
            <a:normAutofit lnSpcReduction="10000"/>
          </a:bodyPr>
          <a:lstStyle/>
          <a:p>
            <a:r>
              <a:rPr lang="en-GB" dirty="0" smtClean="0"/>
              <a:t>Talk for one minute about what you have </a:t>
            </a:r>
            <a:r>
              <a:rPr lang="en-GB" dirty="0" smtClean="0"/>
              <a:t>learnt </a:t>
            </a:r>
            <a:r>
              <a:rPr lang="en-GB" dirty="0" smtClean="0"/>
              <a:t>today without:</a:t>
            </a:r>
          </a:p>
          <a:p>
            <a:pPr lvl="1"/>
            <a:r>
              <a:rPr lang="en-GB" dirty="0" smtClean="0"/>
              <a:t>Pausing</a:t>
            </a:r>
          </a:p>
          <a:p>
            <a:pPr lvl="1"/>
            <a:r>
              <a:rPr lang="en-GB" dirty="0" smtClean="0"/>
              <a:t>Repeating yourself</a:t>
            </a:r>
          </a:p>
          <a:p>
            <a:pPr lvl="1"/>
            <a:r>
              <a:rPr lang="en-GB" dirty="0" smtClean="0"/>
              <a:t>Being inaccurate</a:t>
            </a:r>
          </a:p>
          <a:p>
            <a:pPr lvl="1"/>
            <a:r>
              <a:rPr lang="en-GB" dirty="0" smtClean="0"/>
              <a:t>‘</a:t>
            </a:r>
            <a:r>
              <a:rPr lang="en-GB" dirty="0" err="1" smtClean="0"/>
              <a:t>Umming</a:t>
            </a:r>
            <a:r>
              <a:rPr lang="en-GB" dirty="0" smtClean="0"/>
              <a:t> and </a:t>
            </a:r>
            <a:r>
              <a:rPr lang="en-GB" dirty="0" err="1" smtClean="0"/>
              <a:t>arring</a:t>
            </a:r>
            <a:r>
              <a:rPr lang="en-GB" dirty="0" smtClean="0"/>
              <a:t>’</a:t>
            </a:r>
          </a:p>
          <a:p>
            <a:pPr marL="457200" lvl="1" indent="0">
              <a:buNone/>
            </a:pPr>
            <a:endParaRPr lang="en-GB" dirty="0" smtClean="0"/>
          </a:p>
          <a:p>
            <a:pPr marL="457200" lvl="1" indent="0">
              <a:buNone/>
            </a:pPr>
            <a:r>
              <a:rPr lang="en-GB" dirty="0" smtClean="0"/>
              <a:t>Reward for the person who can speak for the longest!</a:t>
            </a:r>
          </a:p>
        </p:txBody>
      </p:sp>
    </p:spTree>
    <p:extLst>
      <p:ext uri="{BB962C8B-B14F-4D97-AF65-F5344CB8AC3E}">
        <p14:creationId xmlns:p14="http://schemas.microsoft.com/office/powerpoint/2010/main" val="2168667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610744" cy="562074"/>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smtClean="0"/>
              <a:t>Objective</a:t>
            </a:r>
            <a:endParaRPr lang="en-GB" dirty="0"/>
          </a:p>
        </p:txBody>
      </p:sp>
      <p:sp>
        <p:nvSpPr>
          <p:cNvPr id="3" name="Content Placeholder 2"/>
          <p:cNvSpPr>
            <a:spLocks noGrp="1"/>
          </p:cNvSpPr>
          <p:nvPr>
            <p:ph idx="1"/>
          </p:nvPr>
        </p:nvSpPr>
        <p:spPr>
          <a:xfrm>
            <a:off x="433793" y="908720"/>
            <a:ext cx="8147248" cy="1180728"/>
          </a:xfrm>
        </p:spPr>
        <p:txBody>
          <a:bodyPr>
            <a:normAutofit lnSpcReduction="10000"/>
          </a:bodyPr>
          <a:lstStyle/>
          <a:p>
            <a:r>
              <a:rPr lang="en-GB" sz="2400" dirty="0" smtClean="0">
                <a:solidFill>
                  <a:srgbClr val="FF0000"/>
                </a:solidFill>
              </a:rPr>
              <a:t>TWAL </a:t>
            </a:r>
            <a:r>
              <a:rPr lang="en-US" sz="2400" dirty="0"/>
              <a:t>How CAFOD and SVP reflect Catholic beliefs about the dignity of human beings, the importance of loving one's </a:t>
            </a:r>
            <a:r>
              <a:rPr lang="en-US" sz="2400" dirty="0" err="1"/>
              <a:t>neighbour</a:t>
            </a:r>
            <a:r>
              <a:rPr lang="en-US" sz="2400" dirty="0"/>
              <a:t>, and respecting creation</a:t>
            </a:r>
            <a:endParaRPr lang="en-GB" sz="2400" i="1" dirty="0"/>
          </a:p>
        </p:txBody>
      </p:sp>
      <p:sp>
        <p:nvSpPr>
          <p:cNvPr id="4" name="TextBox 3"/>
          <p:cNvSpPr txBox="1"/>
          <p:nvPr/>
        </p:nvSpPr>
        <p:spPr>
          <a:xfrm>
            <a:off x="467544" y="2001034"/>
            <a:ext cx="4104456"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4000" dirty="0" smtClean="0"/>
              <a:t>Success Criteria</a:t>
            </a:r>
            <a:endParaRPr lang="en-GB" sz="4000" dirty="0"/>
          </a:p>
        </p:txBody>
      </p:sp>
      <p:sp>
        <p:nvSpPr>
          <p:cNvPr id="5" name="TextBox 4"/>
          <p:cNvSpPr txBox="1"/>
          <p:nvPr/>
        </p:nvSpPr>
        <p:spPr>
          <a:xfrm>
            <a:off x="485201" y="2852936"/>
            <a:ext cx="8208912" cy="4431983"/>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t>I can </a:t>
            </a:r>
            <a:r>
              <a:rPr lang="en-GB" sz="2400" b="1" dirty="0" smtClean="0">
                <a:solidFill>
                  <a:srgbClr val="FF0000"/>
                </a:solidFill>
              </a:rPr>
              <a:t>state </a:t>
            </a:r>
            <a:r>
              <a:rPr lang="en-GB" sz="2400" b="1" dirty="0" smtClean="0"/>
              <a:t>what Human Dignity, Love and Environmental Care mean.</a:t>
            </a:r>
          </a:p>
          <a:p>
            <a:pPr marL="342900" indent="-342900">
              <a:buFont typeface="Arial" panose="020B0604020202020204" pitchFamily="34" charset="0"/>
              <a:buChar char="•"/>
            </a:pPr>
            <a:r>
              <a:rPr lang="en-GB" sz="2400" b="1" dirty="0" smtClean="0"/>
              <a:t>I can </a:t>
            </a:r>
            <a:r>
              <a:rPr lang="en-GB" sz="2400" b="1" dirty="0" smtClean="0">
                <a:solidFill>
                  <a:srgbClr val="FF0000"/>
                </a:solidFill>
              </a:rPr>
              <a:t>describe</a:t>
            </a:r>
            <a:r>
              <a:rPr lang="en-GB" sz="2400" b="1" dirty="0" smtClean="0"/>
              <a:t> ways in which human dignity can be respected</a:t>
            </a:r>
          </a:p>
          <a:p>
            <a:pPr marL="342900" indent="-342900">
              <a:buFont typeface="Arial" panose="020B0604020202020204" pitchFamily="34" charset="0"/>
              <a:buChar char="•"/>
            </a:pPr>
            <a:r>
              <a:rPr lang="en-GB" sz="2400" b="1" dirty="0" smtClean="0"/>
              <a:t>I can effectively </a:t>
            </a:r>
            <a:r>
              <a:rPr lang="en-GB" sz="2400" b="1" dirty="0" smtClean="0">
                <a:solidFill>
                  <a:srgbClr val="FF0000"/>
                </a:solidFill>
              </a:rPr>
              <a:t>outline </a:t>
            </a:r>
            <a:r>
              <a:rPr lang="en-GB" sz="2400" b="1" dirty="0" smtClean="0"/>
              <a:t>the</a:t>
            </a:r>
            <a:r>
              <a:rPr lang="en-GB" sz="2400" b="1" dirty="0" smtClean="0">
                <a:solidFill>
                  <a:srgbClr val="FF0000"/>
                </a:solidFill>
              </a:rPr>
              <a:t> </a:t>
            </a:r>
            <a:r>
              <a:rPr lang="en-GB" sz="2400" b="1" dirty="0" smtClean="0"/>
              <a:t>actions and motivations of two Catholic charities</a:t>
            </a:r>
          </a:p>
          <a:p>
            <a:pPr marL="342900" indent="-342900">
              <a:buFont typeface="Arial" panose="020B0604020202020204" pitchFamily="34" charset="0"/>
              <a:buChar char="•"/>
            </a:pPr>
            <a:r>
              <a:rPr lang="en-GB" sz="2400" b="1" dirty="0" smtClean="0"/>
              <a:t>I can </a:t>
            </a:r>
            <a:r>
              <a:rPr lang="en-GB" sz="2400" b="1" dirty="0" smtClean="0">
                <a:solidFill>
                  <a:srgbClr val="FF0000"/>
                </a:solidFill>
              </a:rPr>
              <a:t>identify</a:t>
            </a:r>
            <a:r>
              <a:rPr lang="en-GB" sz="2400" b="1" dirty="0" smtClean="0"/>
              <a:t> where scripture and Church teaching calls for dignity, love and care for the environment</a:t>
            </a:r>
            <a:r>
              <a:rPr lang="en-GB" sz="2400" b="1" dirty="0" smtClean="0"/>
              <a:t>.</a:t>
            </a:r>
          </a:p>
          <a:p>
            <a:pPr marL="342900" indent="-342900">
              <a:buFont typeface="Arial" panose="020B0604020202020204" pitchFamily="34" charset="0"/>
              <a:buChar char="•"/>
            </a:pPr>
            <a:r>
              <a:rPr lang="en-GB" sz="2400" b="1" dirty="0"/>
              <a:t>I can </a:t>
            </a:r>
            <a:r>
              <a:rPr lang="en-GB" sz="2400" b="1" dirty="0">
                <a:solidFill>
                  <a:srgbClr val="FF0000"/>
                </a:solidFill>
              </a:rPr>
              <a:t>explain</a:t>
            </a:r>
            <a:r>
              <a:rPr lang="en-GB" sz="2400" b="1" dirty="0"/>
              <a:t> </a:t>
            </a:r>
            <a:r>
              <a:rPr lang="en-US" sz="2400" b="1" dirty="0"/>
              <a:t>how the work of CAFOD and SVP reflects the values of Catholic Social Teaching</a:t>
            </a:r>
            <a:endParaRPr lang="en-GB" sz="2400" b="1" dirty="0"/>
          </a:p>
          <a:p>
            <a:pPr marL="342900" indent="-342900">
              <a:buFont typeface="Arial" panose="020B0604020202020204" pitchFamily="34" charset="0"/>
              <a:buChar char="•"/>
            </a:pPr>
            <a:endParaRPr lang="en-GB" sz="2400" b="1" dirty="0" smtClean="0"/>
          </a:p>
          <a:p>
            <a:pPr marL="342900" indent="-342900">
              <a:buFont typeface="Arial" panose="020B0604020202020204" pitchFamily="34" charset="0"/>
              <a:buChar char="•"/>
            </a:pPr>
            <a:endParaRPr lang="en-GB" sz="2400" b="1" dirty="0" smtClean="0"/>
          </a:p>
          <a:p>
            <a:endParaRPr lang="en-GB" dirty="0"/>
          </a:p>
        </p:txBody>
      </p:sp>
    </p:spTree>
    <p:extLst>
      <p:ext uri="{BB962C8B-B14F-4D97-AF65-F5344CB8AC3E}">
        <p14:creationId xmlns:p14="http://schemas.microsoft.com/office/powerpoint/2010/main" val="4016477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Starter - Consider</a:t>
            </a:r>
            <a:endParaRPr lang="en-GB" dirty="0"/>
          </a:p>
        </p:txBody>
      </p:sp>
      <p:sp>
        <p:nvSpPr>
          <p:cNvPr id="3" name="Content Placeholder 2"/>
          <p:cNvSpPr>
            <a:spLocks noGrp="1"/>
          </p:cNvSpPr>
          <p:nvPr>
            <p:ph idx="1"/>
          </p:nvPr>
        </p:nvSpPr>
        <p:spPr/>
        <p:txBody>
          <a:bodyPr>
            <a:normAutofit/>
          </a:bodyPr>
          <a:lstStyle/>
          <a:p>
            <a:r>
              <a:rPr lang="en-US" b="1" dirty="0" err="1" smtClean="0">
                <a:solidFill>
                  <a:srgbClr val="0070C0"/>
                </a:solidFill>
              </a:rPr>
              <a:t>Gaudium</a:t>
            </a:r>
            <a:r>
              <a:rPr lang="en-US" b="1" dirty="0" smtClean="0">
                <a:solidFill>
                  <a:srgbClr val="0070C0"/>
                </a:solidFill>
              </a:rPr>
              <a:t> et </a:t>
            </a:r>
            <a:r>
              <a:rPr lang="en-US" b="1" dirty="0" err="1" smtClean="0">
                <a:solidFill>
                  <a:srgbClr val="0070C0"/>
                </a:solidFill>
              </a:rPr>
              <a:t>Spes</a:t>
            </a:r>
            <a:r>
              <a:rPr lang="en-US" b="1" dirty="0" smtClean="0">
                <a:solidFill>
                  <a:srgbClr val="0070C0"/>
                </a:solidFill>
              </a:rPr>
              <a:t> 27:</a:t>
            </a:r>
          </a:p>
          <a:p>
            <a:r>
              <a:rPr lang="en-US" i="1" dirty="0" smtClean="0"/>
              <a:t>‘everyone </a:t>
            </a:r>
            <a:r>
              <a:rPr lang="en-US" i="1" dirty="0"/>
              <a:t>must consider </a:t>
            </a:r>
            <a:r>
              <a:rPr lang="en-US" i="1" dirty="0" smtClean="0"/>
              <a:t>their </a:t>
            </a:r>
            <a:r>
              <a:rPr lang="en-US" i="1" dirty="0"/>
              <a:t>every </a:t>
            </a:r>
            <a:r>
              <a:rPr lang="en-US" i="1" dirty="0" err="1" smtClean="0"/>
              <a:t>neighbour</a:t>
            </a:r>
            <a:r>
              <a:rPr lang="en-US" i="1" dirty="0" smtClean="0"/>
              <a:t> </a:t>
            </a:r>
            <a:r>
              <a:rPr lang="en-US" i="1" dirty="0"/>
              <a:t>without exception as another self, taking into account first of all </a:t>
            </a:r>
            <a:r>
              <a:rPr lang="en-US" i="1" dirty="0" smtClean="0"/>
              <a:t>his/her </a:t>
            </a:r>
            <a:r>
              <a:rPr lang="en-US" i="1" dirty="0"/>
              <a:t>life and the means necessary to living it with </a:t>
            </a:r>
            <a:r>
              <a:rPr lang="en-US" i="1" dirty="0" smtClean="0"/>
              <a:t>dignity’</a:t>
            </a:r>
          </a:p>
          <a:p>
            <a:r>
              <a:rPr lang="en-US" b="1" dirty="0" smtClean="0">
                <a:solidFill>
                  <a:srgbClr val="FF0000"/>
                </a:solidFill>
              </a:rPr>
              <a:t>Basically, this means…</a:t>
            </a:r>
          </a:p>
          <a:p>
            <a:r>
              <a:rPr lang="en-US" b="1" dirty="0" smtClean="0">
                <a:solidFill>
                  <a:srgbClr val="FF0000"/>
                </a:solidFill>
              </a:rPr>
              <a:t>Two practical examples of living out this belief could be…</a:t>
            </a:r>
          </a:p>
          <a:p>
            <a:endParaRPr lang="en-GB" dirty="0" smtClean="0"/>
          </a:p>
          <a:p>
            <a:endParaRPr lang="en-GB" dirty="0"/>
          </a:p>
        </p:txBody>
      </p:sp>
      <p:sp>
        <p:nvSpPr>
          <p:cNvPr id="4" name="TextBox 3"/>
          <p:cNvSpPr txBox="1"/>
          <p:nvPr/>
        </p:nvSpPr>
        <p:spPr>
          <a:xfrm>
            <a:off x="170546" y="6339465"/>
            <a:ext cx="8640960" cy="369332"/>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smtClean="0"/>
              <a:t>I can </a:t>
            </a:r>
            <a:r>
              <a:rPr lang="en-GB" b="1" dirty="0" smtClean="0">
                <a:solidFill>
                  <a:srgbClr val="FF0000"/>
                </a:solidFill>
              </a:rPr>
              <a:t>describe</a:t>
            </a:r>
            <a:r>
              <a:rPr lang="en-GB" b="1" dirty="0" smtClean="0"/>
              <a:t> ways in which human dignity can be respected</a:t>
            </a:r>
          </a:p>
        </p:txBody>
      </p:sp>
    </p:spTree>
    <p:extLst>
      <p:ext uri="{BB962C8B-B14F-4D97-AF65-F5344CB8AC3E}">
        <p14:creationId xmlns:p14="http://schemas.microsoft.com/office/powerpoint/2010/main" val="787412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Prayer</a:t>
            </a:r>
            <a:endParaRPr lang="en-GB" dirty="0"/>
          </a:p>
        </p:txBody>
      </p:sp>
      <p:sp>
        <p:nvSpPr>
          <p:cNvPr id="3" name="Content Placeholder 2"/>
          <p:cNvSpPr>
            <a:spLocks noGrp="1"/>
          </p:cNvSpPr>
          <p:nvPr>
            <p:ph idx="1"/>
          </p:nvPr>
        </p:nvSpPr>
        <p:spPr/>
        <p:txBody>
          <a:bodyPr/>
          <a:lstStyle/>
          <a:p>
            <a:r>
              <a:rPr lang="en-GB" dirty="0" smtClean="0"/>
              <a:t>Sign of the Cross</a:t>
            </a:r>
          </a:p>
          <a:p>
            <a:endParaRPr lang="en-GB" dirty="0"/>
          </a:p>
          <a:p>
            <a:r>
              <a:rPr lang="en-GB" dirty="0" smtClean="0">
                <a:hlinkClick r:id="rId2"/>
              </a:rPr>
              <a:t>Prayer</a:t>
            </a:r>
            <a:r>
              <a:rPr lang="en-GB" dirty="0" smtClean="0"/>
              <a:t> </a:t>
            </a:r>
            <a:r>
              <a:rPr lang="en-GB" sz="1400" dirty="0" smtClean="0"/>
              <a:t>(click on link)</a:t>
            </a:r>
          </a:p>
          <a:p>
            <a:endParaRPr lang="en-GB" dirty="0"/>
          </a:p>
          <a:p>
            <a:r>
              <a:rPr lang="en-GB" dirty="0" smtClean="0"/>
              <a:t>We make this prayer through Christ our Lord</a:t>
            </a:r>
          </a:p>
          <a:p>
            <a:endParaRPr lang="en-GB" dirty="0"/>
          </a:p>
          <a:p>
            <a:r>
              <a:rPr lang="en-GB" dirty="0" smtClean="0"/>
              <a:t>Amen</a:t>
            </a:r>
            <a:endParaRPr lang="en-GB" dirty="0"/>
          </a:p>
        </p:txBody>
      </p:sp>
    </p:spTree>
    <p:extLst>
      <p:ext uri="{BB962C8B-B14F-4D97-AF65-F5344CB8AC3E}">
        <p14:creationId xmlns:p14="http://schemas.microsoft.com/office/powerpoint/2010/main" val="1765210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dirty="0" smtClean="0">
                <a:hlinkClick r:id="rId2"/>
              </a:rPr>
              <a:t> CAFOD</a:t>
            </a:r>
            <a:r>
              <a:rPr lang="en-GB" dirty="0" smtClean="0"/>
              <a:t> and </a:t>
            </a:r>
            <a:r>
              <a:rPr lang="en-GB" dirty="0" smtClean="0">
                <a:hlinkClick r:id="rId3"/>
              </a:rPr>
              <a:t>SVP</a:t>
            </a:r>
            <a:r>
              <a:rPr lang="en-GB" dirty="0" smtClean="0"/>
              <a:t> </a:t>
            </a:r>
            <a:r>
              <a:rPr lang="en-GB" sz="1600" dirty="0" smtClean="0"/>
              <a:t>(click on links)</a:t>
            </a:r>
            <a:endParaRPr lang="en-GB" sz="1600" dirty="0"/>
          </a:p>
        </p:txBody>
      </p:sp>
      <p:sp>
        <p:nvSpPr>
          <p:cNvPr id="3" name="Content Placeholder 2"/>
          <p:cNvSpPr>
            <a:spLocks noGrp="1"/>
          </p:cNvSpPr>
          <p:nvPr>
            <p:ph idx="1"/>
          </p:nvPr>
        </p:nvSpPr>
        <p:spPr>
          <a:xfrm>
            <a:off x="467544" y="1340768"/>
            <a:ext cx="8147248" cy="1036712"/>
          </a:xfrm>
        </p:spPr>
        <p:txBody>
          <a:bodyPr>
            <a:normAutofit lnSpcReduction="10000"/>
          </a:bodyPr>
          <a:lstStyle/>
          <a:p>
            <a:r>
              <a:rPr lang="en-GB" dirty="0" smtClean="0"/>
              <a:t>Watch the two clips and briefly summarise who they are, what they do and why.</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86783236"/>
              </p:ext>
            </p:extLst>
          </p:nvPr>
        </p:nvGraphicFramePr>
        <p:xfrm>
          <a:off x="323528" y="2276872"/>
          <a:ext cx="8352928" cy="3888432"/>
        </p:xfrm>
        <a:graphic>
          <a:graphicData uri="http://schemas.openxmlformats.org/drawingml/2006/table">
            <a:tbl>
              <a:tblPr firstRow="1" bandRow="1">
                <a:tableStyleId>{5C22544A-7EE6-4342-B048-85BDC9FD1C3A}</a:tableStyleId>
              </a:tblPr>
              <a:tblGrid>
                <a:gridCol w="4176464"/>
                <a:gridCol w="4176464"/>
              </a:tblGrid>
              <a:tr h="972108">
                <a:tc>
                  <a:txBody>
                    <a:bodyPr/>
                    <a:lstStyle/>
                    <a:p>
                      <a:r>
                        <a:rPr lang="en-GB" sz="5400" dirty="0" smtClean="0"/>
                        <a:t>CAFOD</a:t>
                      </a:r>
                      <a:endParaRPr lang="en-GB" sz="5400" dirty="0"/>
                    </a:p>
                  </a:txBody>
                  <a:tcPr/>
                </a:tc>
                <a:tc>
                  <a:txBody>
                    <a:bodyPr/>
                    <a:lstStyle/>
                    <a:p>
                      <a:r>
                        <a:rPr lang="en-GB" sz="5400" dirty="0" smtClean="0"/>
                        <a:t>S</a:t>
                      </a:r>
                      <a:r>
                        <a:rPr lang="en-GB" sz="1200" dirty="0" smtClean="0"/>
                        <a:t>aint</a:t>
                      </a:r>
                      <a:r>
                        <a:rPr lang="en-GB" sz="1200" baseline="0" dirty="0" smtClean="0"/>
                        <a:t> </a:t>
                      </a:r>
                      <a:r>
                        <a:rPr lang="en-GB" sz="5400" dirty="0" smtClean="0"/>
                        <a:t>V</a:t>
                      </a:r>
                      <a:r>
                        <a:rPr lang="en-GB" sz="1000" dirty="0" smtClean="0"/>
                        <a:t>incent</a:t>
                      </a:r>
                      <a:r>
                        <a:rPr lang="en-GB" sz="1000" baseline="0" dirty="0" smtClean="0"/>
                        <a:t> </a:t>
                      </a:r>
                      <a:r>
                        <a:rPr lang="en-GB" sz="1000" baseline="0" dirty="0" err="1" smtClean="0"/>
                        <a:t>de</a:t>
                      </a:r>
                      <a:r>
                        <a:rPr lang="en-GB" sz="5400" dirty="0" err="1" smtClean="0"/>
                        <a:t>P</a:t>
                      </a:r>
                      <a:r>
                        <a:rPr lang="en-GB" sz="1000" dirty="0" err="1" smtClean="0"/>
                        <a:t>aul</a:t>
                      </a:r>
                      <a:endParaRPr lang="en-GB" sz="1000" dirty="0"/>
                    </a:p>
                  </a:txBody>
                  <a:tcPr/>
                </a:tc>
              </a:tr>
              <a:tr h="972108">
                <a:tc>
                  <a:txBody>
                    <a:bodyPr/>
                    <a:lstStyle/>
                    <a:p>
                      <a:r>
                        <a:rPr lang="en-GB" dirty="0" smtClean="0"/>
                        <a:t>Who are they?</a:t>
                      </a:r>
                      <a:endParaRPr lang="en-GB" dirty="0"/>
                    </a:p>
                  </a:txBody>
                  <a:tcPr/>
                </a:tc>
                <a:tc>
                  <a:txBody>
                    <a:bodyPr/>
                    <a:lstStyle/>
                    <a:p>
                      <a:r>
                        <a:rPr lang="en-GB" dirty="0" smtClean="0"/>
                        <a:t>Who are they?</a:t>
                      </a:r>
                      <a:endParaRPr lang="en-GB" dirty="0"/>
                    </a:p>
                  </a:txBody>
                  <a:tcPr/>
                </a:tc>
              </a:tr>
              <a:tr h="972108">
                <a:tc>
                  <a:txBody>
                    <a:bodyPr/>
                    <a:lstStyle/>
                    <a:p>
                      <a:r>
                        <a:rPr lang="en-GB" dirty="0" smtClean="0"/>
                        <a:t>What do they do?</a:t>
                      </a:r>
                      <a:endParaRPr lang="en-GB" dirty="0"/>
                    </a:p>
                  </a:txBody>
                  <a:tcPr/>
                </a:tc>
                <a:tc>
                  <a:txBody>
                    <a:bodyPr/>
                    <a:lstStyle/>
                    <a:p>
                      <a:r>
                        <a:rPr lang="en-GB" dirty="0" smtClean="0"/>
                        <a:t>What do they do?</a:t>
                      </a:r>
                      <a:endParaRPr lang="en-GB" dirty="0"/>
                    </a:p>
                  </a:txBody>
                  <a:tcPr/>
                </a:tc>
              </a:tr>
              <a:tr h="972108">
                <a:tc>
                  <a:txBody>
                    <a:bodyPr/>
                    <a:lstStyle/>
                    <a:p>
                      <a:r>
                        <a:rPr lang="en-GB" dirty="0" smtClean="0"/>
                        <a:t>Why? </a:t>
                      </a:r>
                      <a:endParaRPr lang="en-GB" dirty="0"/>
                    </a:p>
                  </a:txBody>
                  <a:tcPr/>
                </a:tc>
                <a:tc>
                  <a:txBody>
                    <a:bodyPr/>
                    <a:lstStyle/>
                    <a:p>
                      <a:r>
                        <a:rPr lang="en-GB" dirty="0" smtClean="0"/>
                        <a:t>Why?</a:t>
                      </a:r>
                      <a:endParaRPr lang="en-GB" dirty="0"/>
                    </a:p>
                  </a:txBody>
                  <a:tcPr/>
                </a:tc>
              </a:tr>
            </a:tbl>
          </a:graphicData>
        </a:graphic>
      </p:graphicFrame>
      <p:sp>
        <p:nvSpPr>
          <p:cNvPr id="5" name="TextBox 4"/>
          <p:cNvSpPr txBox="1"/>
          <p:nvPr/>
        </p:nvSpPr>
        <p:spPr>
          <a:xfrm>
            <a:off x="107504" y="6381328"/>
            <a:ext cx="8856984" cy="369332"/>
          </a:xfrm>
          <a:prstGeom prst="rect">
            <a:avLst/>
          </a:prstGeom>
          <a:solidFill>
            <a:srgbClr val="00B0F0"/>
          </a:solidFill>
        </p:spPr>
        <p:txBody>
          <a:bodyPr wrap="square" rtlCol="0">
            <a:spAutoFit/>
          </a:bodyPr>
          <a:lstStyle/>
          <a:p>
            <a:r>
              <a:rPr lang="en-GB" b="1" dirty="0" smtClean="0"/>
              <a:t>I can effectively </a:t>
            </a:r>
            <a:r>
              <a:rPr lang="en-GB" b="1" dirty="0" smtClean="0">
                <a:solidFill>
                  <a:srgbClr val="FF0000"/>
                </a:solidFill>
              </a:rPr>
              <a:t>note </a:t>
            </a:r>
            <a:r>
              <a:rPr lang="en-GB" b="1" dirty="0" smtClean="0"/>
              <a:t>the</a:t>
            </a:r>
            <a:r>
              <a:rPr lang="en-GB" b="1" dirty="0" smtClean="0">
                <a:solidFill>
                  <a:srgbClr val="FF0000"/>
                </a:solidFill>
              </a:rPr>
              <a:t> </a:t>
            </a:r>
            <a:r>
              <a:rPr lang="en-GB" b="1" dirty="0" smtClean="0"/>
              <a:t>actions and motivations of two Catholic charities.</a:t>
            </a:r>
            <a:endParaRPr lang="en-GB" b="1" dirty="0"/>
          </a:p>
        </p:txBody>
      </p:sp>
    </p:spTree>
    <p:extLst>
      <p:ext uri="{BB962C8B-B14F-4D97-AF65-F5344CB8AC3E}">
        <p14:creationId xmlns:p14="http://schemas.microsoft.com/office/powerpoint/2010/main" val="3759144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vignette2.wikia.nocookie.net/uncyclopedia/images/8/88/Triangle(shape).jpg/revision/latest?cb=20121214140518">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340768"/>
            <a:ext cx="1712611" cy="1285157"/>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kingofwallpapers.com/square/square-00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4291" y="2996952"/>
            <a:ext cx="1861220" cy="1861220"/>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s://openclipart.org/image/2400px/svg_to_png/233274/arrow-circle.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2323" y="5229200"/>
            <a:ext cx="1285156" cy="12851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116632"/>
            <a:ext cx="8496944" cy="923330"/>
          </a:xfrm>
          <a:prstGeom prst="rect">
            <a:avLst/>
          </a:prstGeom>
          <a:noFill/>
        </p:spPr>
        <p:txBody>
          <a:bodyPr wrap="square" rtlCol="0">
            <a:spAutoFit/>
          </a:bodyPr>
          <a:lstStyle/>
          <a:p>
            <a:r>
              <a:rPr lang="en-GB" sz="5400" dirty="0" smtClean="0"/>
              <a:t>Mini Verbal Review</a:t>
            </a:r>
            <a:endParaRPr lang="en-GB" sz="5400" dirty="0"/>
          </a:p>
        </p:txBody>
      </p:sp>
      <p:sp>
        <p:nvSpPr>
          <p:cNvPr id="5" name="TextBox 4"/>
          <p:cNvSpPr txBox="1"/>
          <p:nvPr/>
        </p:nvSpPr>
        <p:spPr>
          <a:xfrm>
            <a:off x="2036139" y="1484784"/>
            <a:ext cx="6064253" cy="954107"/>
          </a:xfrm>
          <a:prstGeom prst="rect">
            <a:avLst/>
          </a:prstGeom>
          <a:noFill/>
        </p:spPr>
        <p:txBody>
          <a:bodyPr wrap="square" rtlCol="0">
            <a:spAutoFit/>
          </a:bodyPr>
          <a:lstStyle/>
          <a:p>
            <a:r>
              <a:rPr lang="en-GB" sz="2800" b="1" dirty="0" smtClean="0"/>
              <a:t>3 things you now know about these charities</a:t>
            </a:r>
            <a:endParaRPr lang="en-GB" sz="2800" b="1" dirty="0"/>
          </a:p>
        </p:txBody>
      </p:sp>
      <p:sp>
        <p:nvSpPr>
          <p:cNvPr id="6" name="TextBox 5"/>
          <p:cNvSpPr txBox="1"/>
          <p:nvPr/>
        </p:nvSpPr>
        <p:spPr>
          <a:xfrm>
            <a:off x="2339752" y="3284984"/>
            <a:ext cx="5760640" cy="1384995"/>
          </a:xfrm>
          <a:prstGeom prst="rect">
            <a:avLst/>
          </a:prstGeom>
          <a:noFill/>
        </p:spPr>
        <p:txBody>
          <a:bodyPr wrap="square" rtlCol="0">
            <a:spAutoFit/>
          </a:bodyPr>
          <a:lstStyle/>
          <a:p>
            <a:r>
              <a:rPr lang="en-GB" sz="2800" b="1" dirty="0" smtClean="0"/>
              <a:t>1 thing that is square with you (you understand) and you could explain it to others…</a:t>
            </a:r>
            <a:endParaRPr lang="en-GB" sz="2800" b="1" dirty="0"/>
          </a:p>
        </p:txBody>
      </p:sp>
      <p:sp>
        <p:nvSpPr>
          <p:cNvPr id="7" name="TextBox 6"/>
          <p:cNvSpPr txBox="1"/>
          <p:nvPr/>
        </p:nvSpPr>
        <p:spPr>
          <a:xfrm>
            <a:off x="2215511" y="5373216"/>
            <a:ext cx="6172913" cy="954107"/>
          </a:xfrm>
          <a:prstGeom prst="rect">
            <a:avLst/>
          </a:prstGeom>
          <a:noFill/>
        </p:spPr>
        <p:txBody>
          <a:bodyPr wrap="square" rtlCol="0">
            <a:spAutoFit/>
          </a:bodyPr>
          <a:lstStyle/>
          <a:p>
            <a:r>
              <a:rPr lang="en-GB" sz="2800" b="1" dirty="0" smtClean="0"/>
              <a:t>1 question still going round in your head…</a:t>
            </a:r>
            <a:endParaRPr lang="en-GB" sz="2800" b="1" dirty="0"/>
          </a:p>
        </p:txBody>
      </p:sp>
    </p:spTree>
    <p:extLst>
      <p:ext uri="{BB962C8B-B14F-4D97-AF65-F5344CB8AC3E}">
        <p14:creationId xmlns:p14="http://schemas.microsoft.com/office/powerpoint/2010/main" val="2937384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Task</a:t>
            </a:r>
            <a:endParaRPr lang="en-GB" dirty="0"/>
          </a:p>
        </p:txBody>
      </p:sp>
      <p:sp>
        <p:nvSpPr>
          <p:cNvPr id="3" name="Content Placeholder 2"/>
          <p:cNvSpPr>
            <a:spLocks noGrp="1"/>
          </p:cNvSpPr>
          <p:nvPr>
            <p:ph idx="1"/>
          </p:nvPr>
        </p:nvSpPr>
        <p:spPr/>
        <p:txBody>
          <a:bodyPr>
            <a:normAutofit lnSpcReduction="10000"/>
          </a:bodyPr>
          <a:lstStyle/>
          <a:p>
            <a:r>
              <a:rPr lang="en-GB" dirty="0" smtClean="0"/>
              <a:t>On your scripture grid, there are biblical references and Church teachings that promote human dignity, love of neighbour and respect for the planet.</a:t>
            </a:r>
          </a:p>
          <a:p>
            <a:endParaRPr lang="en-GB" dirty="0"/>
          </a:p>
          <a:p>
            <a:r>
              <a:rPr lang="en-GB" dirty="0" smtClean="0"/>
              <a:t>You need to find these references and work out what each reference teaches the reader and how they might influence the work of CAFOD and SVP. </a:t>
            </a:r>
            <a:endParaRPr lang="en-GB" dirty="0"/>
          </a:p>
        </p:txBody>
      </p:sp>
      <p:sp>
        <p:nvSpPr>
          <p:cNvPr id="4" name="TextBox 3"/>
          <p:cNvSpPr txBox="1"/>
          <p:nvPr/>
        </p:nvSpPr>
        <p:spPr>
          <a:xfrm>
            <a:off x="107504" y="6093296"/>
            <a:ext cx="8784976" cy="369332"/>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smtClean="0"/>
              <a:t>I can </a:t>
            </a:r>
            <a:r>
              <a:rPr lang="en-GB" b="1" dirty="0" smtClean="0">
                <a:solidFill>
                  <a:srgbClr val="FF0000"/>
                </a:solidFill>
              </a:rPr>
              <a:t>identify</a:t>
            </a:r>
            <a:r>
              <a:rPr lang="en-GB" b="1" dirty="0" smtClean="0"/>
              <a:t> where scripture calls for dignity, love and care for the environment.</a:t>
            </a:r>
          </a:p>
        </p:txBody>
      </p:sp>
    </p:spTree>
    <p:extLst>
      <p:ext uri="{BB962C8B-B14F-4D97-AF65-F5344CB8AC3E}">
        <p14:creationId xmlns:p14="http://schemas.microsoft.com/office/powerpoint/2010/main" val="76915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Teacher Lead Review – Self Asses </a:t>
            </a:r>
            <a:endParaRPr lang="en-GB" dirty="0"/>
          </a:p>
        </p:txBody>
      </p:sp>
      <p:sp>
        <p:nvSpPr>
          <p:cNvPr id="3" name="Content Placeholder 2"/>
          <p:cNvSpPr>
            <a:spLocks noGrp="1"/>
          </p:cNvSpPr>
          <p:nvPr>
            <p:ph idx="1"/>
          </p:nvPr>
        </p:nvSpPr>
        <p:spPr/>
        <p:txBody>
          <a:bodyPr>
            <a:normAutofit/>
          </a:bodyPr>
          <a:lstStyle/>
          <a:p>
            <a:endParaRPr lang="en-GB" dirty="0" smtClean="0">
              <a:solidFill>
                <a:srgbClr val="FFC000"/>
              </a:solidFill>
            </a:endParaRPr>
          </a:p>
          <a:p>
            <a:endParaRPr lang="en-GB" dirty="0">
              <a:solidFill>
                <a:srgbClr val="FF0000"/>
              </a:solidFill>
            </a:endParaRPr>
          </a:p>
        </p:txBody>
      </p:sp>
      <p:sp>
        <p:nvSpPr>
          <p:cNvPr id="4" name="Cloud 3"/>
          <p:cNvSpPr/>
          <p:nvPr/>
        </p:nvSpPr>
        <p:spPr>
          <a:xfrm>
            <a:off x="2195736" y="1772816"/>
            <a:ext cx="4608512" cy="2088232"/>
          </a:xfrm>
          <a:prstGeom prst="cloud">
            <a:avLst/>
          </a:prstGeom>
          <a:solidFill>
            <a:srgbClr val="00B050"/>
          </a:solidFill>
          <a:ln w="25400" cap="flat" cmpd="sng" algn="ctr">
            <a:solidFill>
              <a:srgbClr val="00B050"/>
            </a:solidFill>
            <a:prstDash val="soli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2000" b="1" dirty="0">
                <a:solidFill>
                  <a:schemeClr val="bg1"/>
                </a:solidFill>
                <a:latin typeface="Comic Sans MS" panose="030F0702030302020204" pitchFamily="66" charset="0"/>
              </a:rPr>
              <a:t>Use your</a:t>
            </a:r>
          </a:p>
          <a:p>
            <a:pPr algn="ctr">
              <a:defRPr/>
            </a:pPr>
            <a:r>
              <a:rPr lang="en-GB" sz="2000" b="1" dirty="0">
                <a:solidFill>
                  <a:schemeClr val="bg1"/>
                </a:solidFill>
                <a:latin typeface="Comic Sans MS" panose="030F0702030302020204" pitchFamily="66" charset="0"/>
              </a:rPr>
              <a:t>Green pens!</a:t>
            </a:r>
          </a:p>
        </p:txBody>
      </p:sp>
      <p:sp>
        <p:nvSpPr>
          <p:cNvPr id="6" name="TextBox 5"/>
          <p:cNvSpPr txBox="1"/>
          <p:nvPr/>
        </p:nvSpPr>
        <p:spPr>
          <a:xfrm>
            <a:off x="107504" y="6093296"/>
            <a:ext cx="8784976" cy="646331"/>
          </a:xfrm>
          <a:prstGeom prst="rect">
            <a:avLst/>
          </a:prstGeom>
          <a:solidFill>
            <a:srgbClr val="00B0F0"/>
          </a:solidFill>
        </p:spPr>
        <p:txBody>
          <a:bodyPr wrap="square" rtlCol="0">
            <a:spAutoFit/>
          </a:bodyPr>
          <a:lstStyle/>
          <a:p>
            <a:pPr marL="342900" indent="-342900">
              <a:buFont typeface="Arial" panose="020B0604020202020204" pitchFamily="34" charset="0"/>
              <a:buChar char="•"/>
            </a:pPr>
            <a:r>
              <a:rPr lang="en-GB" b="1" dirty="0" smtClean="0"/>
              <a:t>I can </a:t>
            </a:r>
            <a:r>
              <a:rPr lang="en-GB" b="1" dirty="0" smtClean="0">
                <a:solidFill>
                  <a:srgbClr val="FF0000"/>
                </a:solidFill>
              </a:rPr>
              <a:t>identify</a:t>
            </a:r>
            <a:r>
              <a:rPr lang="en-GB" b="1" dirty="0" smtClean="0"/>
              <a:t> where scripture  and </a:t>
            </a:r>
            <a:r>
              <a:rPr lang="en-GB" b="1" dirty="0"/>
              <a:t> </a:t>
            </a:r>
            <a:r>
              <a:rPr lang="en-GB" b="1" dirty="0" smtClean="0"/>
              <a:t>Church teaching calls for dignity, love and care for the environment</a:t>
            </a:r>
          </a:p>
        </p:txBody>
      </p:sp>
      <p:sp>
        <p:nvSpPr>
          <p:cNvPr id="7" name="TextBox 6"/>
          <p:cNvSpPr txBox="1"/>
          <p:nvPr/>
        </p:nvSpPr>
        <p:spPr>
          <a:xfrm>
            <a:off x="467544" y="4293096"/>
            <a:ext cx="8280920" cy="369332"/>
          </a:xfrm>
          <a:prstGeom prst="rect">
            <a:avLst/>
          </a:prstGeom>
          <a:noFill/>
        </p:spPr>
        <p:txBody>
          <a:bodyPr wrap="square" rtlCol="0">
            <a:spAutoFit/>
          </a:bodyPr>
          <a:lstStyle/>
          <a:p>
            <a:r>
              <a:rPr lang="en-GB" b="1" dirty="0" smtClean="0"/>
              <a:t>Time to check understanding of scripture, as a class</a:t>
            </a:r>
            <a:endParaRPr lang="en-GB" b="1" dirty="0"/>
          </a:p>
        </p:txBody>
      </p:sp>
    </p:spTree>
    <p:extLst>
      <p:ext uri="{BB962C8B-B14F-4D97-AF65-F5344CB8AC3E}">
        <p14:creationId xmlns:p14="http://schemas.microsoft.com/office/powerpoint/2010/main" val="3116286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468313" y="260350"/>
            <a:ext cx="8229600" cy="1143000"/>
          </a:xfrm>
          <a:solidFill>
            <a:srgbClr val="FFFF00"/>
          </a:solidFill>
        </p:spPr>
        <p:txBody>
          <a:bodyPr/>
          <a:lstStyle/>
          <a:p>
            <a:pPr eaLnBrk="1" hangingPunct="1"/>
            <a:r>
              <a:rPr lang="en-GB" altLang="en-US" sz="3700" smtClean="0"/>
              <a:t>Section C practice GCSE question</a:t>
            </a:r>
          </a:p>
        </p:txBody>
      </p:sp>
      <p:sp>
        <p:nvSpPr>
          <p:cNvPr id="4" name="TextBox 3"/>
          <p:cNvSpPr txBox="1">
            <a:spLocks noChangeArrowheads="1"/>
          </p:cNvSpPr>
          <p:nvPr/>
        </p:nvSpPr>
        <p:spPr bwMode="auto">
          <a:xfrm>
            <a:off x="611188" y="1557338"/>
            <a:ext cx="7858125" cy="1200329"/>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omic Sans MS" pitchFamily="66" charset="0"/>
              </a:defRPr>
            </a:lvl1pPr>
            <a:lvl2pPr marL="742950" indent="-285750" eaLnBrk="0" hangingPunct="0">
              <a:spcBef>
                <a:spcPct val="20000"/>
              </a:spcBef>
              <a:buFont typeface="Arial" charset="0"/>
              <a:buChar char="–"/>
              <a:defRPr sz="2800">
                <a:solidFill>
                  <a:schemeClr val="tx1"/>
                </a:solidFill>
                <a:latin typeface="Comic Sans MS" pitchFamily="66" charset="0"/>
              </a:defRPr>
            </a:lvl2pPr>
            <a:lvl3pPr marL="1143000" indent="-228600" eaLnBrk="0" hangingPunct="0">
              <a:spcBef>
                <a:spcPct val="20000"/>
              </a:spcBef>
              <a:buFont typeface="Arial" charset="0"/>
              <a:buChar char="•"/>
              <a:defRPr sz="2400">
                <a:solidFill>
                  <a:schemeClr val="tx1"/>
                </a:solidFill>
                <a:latin typeface="Comic Sans MS" pitchFamily="66" charset="0"/>
              </a:defRPr>
            </a:lvl3pPr>
            <a:lvl4pPr marL="1600200" indent="-228600" eaLnBrk="0" hangingPunct="0">
              <a:spcBef>
                <a:spcPct val="20000"/>
              </a:spcBef>
              <a:buFont typeface="Arial" charset="0"/>
              <a:buChar char="–"/>
              <a:defRPr sz="2000">
                <a:solidFill>
                  <a:schemeClr val="tx1"/>
                </a:solidFill>
                <a:latin typeface="Comic Sans MS" pitchFamily="66" charset="0"/>
              </a:defRPr>
            </a:lvl4pPr>
            <a:lvl5pPr marL="2057400" indent="-228600" eaLnBrk="0" hangingPunct="0">
              <a:spcBef>
                <a:spcPct val="20000"/>
              </a:spcBef>
              <a:buFont typeface="Arial" charset="0"/>
              <a:buChar char="»"/>
              <a:defRPr sz="2000">
                <a:solidFill>
                  <a:schemeClr val="tx1"/>
                </a:solidFill>
                <a:latin typeface="Comic Sans MS" pitchFamily="66" charset="0"/>
              </a:defRPr>
            </a:lvl5pPr>
            <a:lvl6pPr marL="2514600" indent="-228600" eaLnBrk="0" fontAlgn="base" hangingPunct="0">
              <a:spcBef>
                <a:spcPct val="20000"/>
              </a:spcBef>
              <a:spcAft>
                <a:spcPct val="0"/>
              </a:spcAft>
              <a:buFont typeface="Arial" charset="0"/>
              <a:buChar char="»"/>
              <a:defRPr sz="2000">
                <a:solidFill>
                  <a:schemeClr val="tx1"/>
                </a:solidFill>
                <a:latin typeface="Comic Sans MS" pitchFamily="66" charset="0"/>
              </a:defRPr>
            </a:lvl6pPr>
            <a:lvl7pPr marL="2971800" indent="-228600" eaLnBrk="0" fontAlgn="base" hangingPunct="0">
              <a:spcBef>
                <a:spcPct val="20000"/>
              </a:spcBef>
              <a:spcAft>
                <a:spcPct val="0"/>
              </a:spcAft>
              <a:buFont typeface="Arial" charset="0"/>
              <a:buChar char="»"/>
              <a:defRPr sz="2000">
                <a:solidFill>
                  <a:schemeClr val="tx1"/>
                </a:solidFill>
                <a:latin typeface="Comic Sans MS" pitchFamily="66" charset="0"/>
              </a:defRPr>
            </a:lvl7pPr>
            <a:lvl8pPr marL="3429000" indent="-228600" eaLnBrk="0" fontAlgn="base" hangingPunct="0">
              <a:spcBef>
                <a:spcPct val="20000"/>
              </a:spcBef>
              <a:spcAft>
                <a:spcPct val="0"/>
              </a:spcAft>
              <a:buFont typeface="Arial" charset="0"/>
              <a:buChar char="»"/>
              <a:defRPr sz="2000">
                <a:solidFill>
                  <a:schemeClr val="tx1"/>
                </a:solidFill>
                <a:latin typeface="Comic Sans MS" pitchFamily="66" charset="0"/>
              </a:defRPr>
            </a:lvl8pPr>
            <a:lvl9pPr marL="3886200" indent="-228600" eaLnBrk="0" fontAlgn="base" hangingPunct="0">
              <a:spcBef>
                <a:spcPct val="20000"/>
              </a:spcBef>
              <a:spcAft>
                <a:spcPct val="0"/>
              </a:spcAft>
              <a:buFont typeface="Arial" charset="0"/>
              <a:buChar char="»"/>
              <a:defRPr sz="2000">
                <a:solidFill>
                  <a:schemeClr val="tx1"/>
                </a:solidFill>
                <a:latin typeface="Comic Sans MS" pitchFamily="66" charset="0"/>
              </a:defRPr>
            </a:lvl9pPr>
          </a:lstStyle>
          <a:p>
            <a:pPr algn="ctr">
              <a:spcBef>
                <a:spcPct val="0"/>
              </a:spcBef>
              <a:buNone/>
            </a:pPr>
            <a:r>
              <a:rPr lang="en-GB" altLang="en-US" sz="2400" i="1" dirty="0" smtClean="0"/>
              <a:t>‘’</a:t>
            </a:r>
            <a:r>
              <a:rPr lang="en-US" sz="2400" dirty="0"/>
              <a:t> </a:t>
            </a:r>
            <a:r>
              <a:rPr lang="en-US" sz="2400" dirty="0" smtClean="0"/>
              <a:t>Explain how the work of </a:t>
            </a:r>
            <a:r>
              <a:rPr lang="en-US" sz="2400" dirty="0"/>
              <a:t>CAFOD and SVP </a:t>
            </a:r>
            <a:r>
              <a:rPr lang="en-US" sz="2400" dirty="0" smtClean="0"/>
              <a:t>reflects the values of Catholic Social Teaching</a:t>
            </a:r>
            <a:r>
              <a:rPr lang="en-GB" altLang="en-US" sz="2400" i="1" dirty="0" smtClean="0"/>
              <a:t>’”</a:t>
            </a:r>
          </a:p>
          <a:p>
            <a:pPr algn="ctr">
              <a:spcBef>
                <a:spcPct val="0"/>
              </a:spcBef>
              <a:buNone/>
            </a:pPr>
            <a:r>
              <a:rPr lang="en-GB" altLang="en-US" sz="2400" b="1" dirty="0" smtClean="0"/>
              <a:t>8 </a:t>
            </a:r>
            <a:r>
              <a:rPr lang="en-GB" altLang="en-US" sz="2400" b="1" dirty="0"/>
              <a:t>Marks</a:t>
            </a:r>
          </a:p>
        </p:txBody>
      </p:sp>
      <p:sp>
        <p:nvSpPr>
          <p:cNvPr id="5" name="TextBox 2"/>
          <p:cNvSpPr txBox="1">
            <a:spLocks noChangeArrowheads="1"/>
          </p:cNvSpPr>
          <p:nvPr/>
        </p:nvSpPr>
        <p:spPr bwMode="auto">
          <a:xfrm>
            <a:off x="684213" y="2852738"/>
            <a:ext cx="7858125" cy="24003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omic Sans MS" pitchFamily="66" charset="0"/>
              </a:defRPr>
            </a:lvl1pPr>
            <a:lvl2pPr marL="742950" indent="-285750" eaLnBrk="0" hangingPunct="0">
              <a:spcBef>
                <a:spcPct val="20000"/>
              </a:spcBef>
              <a:buFont typeface="Arial" charset="0"/>
              <a:buChar char="–"/>
              <a:defRPr sz="2800">
                <a:solidFill>
                  <a:schemeClr val="tx1"/>
                </a:solidFill>
                <a:latin typeface="Comic Sans MS" pitchFamily="66" charset="0"/>
              </a:defRPr>
            </a:lvl2pPr>
            <a:lvl3pPr marL="1143000" indent="-228600" eaLnBrk="0" hangingPunct="0">
              <a:spcBef>
                <a:spcPct val="20000"/>
              </a:spcBef>
              <a:buFont typeface="Arial" charset="0"/>
              <a:buChar char="•"/>
              <a:defRPr sz="2400">
                <a:solidFill>
                  <a:schemeClr val="tx1"/>
                </a:solidFill>
                <a:latin typeface="Comic Sans MS" pitchFamily="66" charset="0"/>
              </a:defRPr>
            </a:lvl3pPr>
            <a:lvl4pPr marL="1600200" indent="-228600" eaLnBrk="0" hangingPunct="0">
              <a:spcBef>
                <a:spcPct val="20000"/>
              </a:spcBef>
              <a:buFont typeface="Arial" charset="0"/>
              <a:buChar char="–"/>
              <a:defRPr sz="2000">
                <a:solidFill>
                  <a:schemeClr val="tx1"/>
                </a:solidFill>
                <a:latin typeface="Comic Sans MS" pitchFamily="66" charset="0"/>
              </a:defRPr>
            </a:lvl4pPr>
            <a:lvl5pPr marL="2057400" indent="-228600" eaLnBrk="0" hangingPunct="0">
              <a:spcBef>
                <a:spcPct val="20000"/>
              </a:spcBef>
              <a:buFont typeface="Arial" charset="0"/>
              <a:buChar char="»"/>
              <a:defRPr sz="2000">
                <a:solidFill>
                  <a:schemeClr val="tx1"/>
                </a:solidFill>
                <a:latin typeface="Comic Sans MS" pitchFamily="66" charset="0"/>
              </a:defRPr>
            </a:lvl5pPr>
            <a:lvl6pPr marL="2514600" indent="-228600" eaLnBrk="0" fontAlgn="base" hangingPunct="0">
              <a:spcBef>
                <a:spcPct val="20000"/>
              </a:spcBef>
              <a:spcAft>
                <a:spcPct val="0"/>
              </a:spcAft>
              <a:buFont typeface="Arial" charset="0"/>
              <a:buChar char="»"/>
              <a:defRPr sz="2000">
                <a:solidFill>
                  <a:schemeClr val="tx1"/>
                </a:solidFill>
                <a:latin typeface="Comic Sans MS" pitchFamily="66" charset="0"/>
              </a:defRPr>
            </a:lvl6pPr>
            <a:lvl7pPr marL="2971800" indent="-228600" eaLnBrk="0" fontAlgn="base" hangingPunct="0">
              <a:spcBef>
                <a:spcPct val="20000"/>
              </a:spcBef>
              <a:spcAft>
                <a:spcPct val="0"/>
              </a:spcAft>
              <a:buFont typeface="Arial" charset="0"/>
              <a:buChar char="»"/>
              <a:defRPr sz="2000">
                <a:solidFill>
                  <a:schemeClr val="tx1"/>
                </a:solidFill>
                <a:latin typeface="Comic Sans MS" pitchFamily="66" charset="0"/>
              </a:defRPr>
            </a:lvl7pPr>
            <a:lvl8pPr marL="3429000" indent="-228600" eaLnBrk="0" fontAlgn="base" hangingPunct="0">
              <a:spcBef>
                <a:spcPct val="20000"/>
              </a:spcBef>
              <a:spcAft>
                <a:spcPct val="0"/>
              </a:spcAft>
              <a:buFont typeface="Arial" charset="0"/>
              <a:buChar char="»"/>
              <a:defRPr sz="2000">
                <a:solidFill>
                  <a:schemeClr val="tx1"/>
                </a:solidFill>
                <a:latin typeface="Comic Sans MS" pitchFamily="66" charset="0"/>
              </a:defRPr>
            </a:lvl8pPr>
            <a:lvl9pPr marL="3886200" indent="-228600" eaLnBrk="0" fontAlgn="base" hangingPunct="0">
              <a:spcBef>
                <a:spcPct val="20000"/>
              </a:spcBef>
              <a:spcAft>
                <a:spcPct val="0"/>
              </a:spcAft>
              <a:buFont typeface="Arial" charset="0"/>
              <a:buChar char="»"/>
              <a:defRPr sz="2000">
                <a:solidFill>
                  <a:schemeClr val="tx1"/>
                </a:solidFill>
                <a:latin typeface="Comic Sans MS" pitchFamily="66" charset="0"/>
              </a:defRPr>
            </a:lvl9pPr>
          </a:lstStyle>
          <a:p>
            <a:pPr algn="ctr" eaLnBrk="1" hangingPunct="1">
              <a:spcBef>
                <a:spcPct val="0"/>
              </a:spcBef>
              <a:buFontTx/>
              <a:buNone/>
            </a:pPr>
            <a:r>
              <a:rPr lang="en-GB" altLang="en-US" sz="3000" b="1" i="1" dirty="0"/>
              <a:t>4x </a:t>
            </a:r>
            <a:r>
              <a:rPr lang="en-GB" altLang="en-US" sz="3000" b="1" i="1" dirty="0">
                <a:solidFill>
                  <a:srgbClr val="0070C0"/>
                </a:solidFill>
              </a:rPr>
              <a:t>R</a:t>
            </a:r>
            <a:r>
              <a:rPr lang="en-GB" altLang="en-US" sz="3000" b="1" i="1" dirty="0">
                <a:solidFill>
                  <a:srgbClr val="FF0000"/>
                </a:solidFill>
              </a:rPr>
              <a:t>E </a:t>
            </a:r>
            <a:r>
              <a:rPr lang="en-GB" altLang="en-US" sz="3000" b="1" i="1" dirty="0"/>
              <a:t>needed to gain full marks</a:t>
            </a:r>
          </a:p>
          <a:p>
            <a:pPr algn="ctr" eaLnBrk="1" hangingPunct="1">
              <a:spcBef>
                <a:spcPct val="0"/>
              </a:spcBef>
              <a:buFontTx/>
              <a:buNone/>
            </a:pPr>
            <a:r>
              <a:rPr lang="en-GB" altLang="en-US" sz="3000" b="1" i="1" dirty="0"/>
              <a:t>1</a:t>
            </a:r>
            <a:r>
              <a:rPr lang="en-GB" altLang="en-US" sz="3000" b="1" dirty="0"/>
              <a:t> X </a:t>
            </a:r>
            <a:r>
              <a:rPr lang="en-GB" altLang="en-US" sz="3000" b="1" i="1" dirty="0">
                <a:solidFill>
                  <a:srgbClr val="0070C0"/>
                </a:solidFill>
              </a:rPr>
              <a:t>R</a:t>
            </a:r>
            <a:r>
              <a:rPr lang="en-GB" altLang="en-US" sz="3000" b="1" i="1" dirty="0">
                <a:solidFill>
                  <a:srgbClr val="FF0000"/>
                </a:solidFill>
              </a:rPr>
              <a:t>E</a:t>
            </a:r>
            <a:r>
              <a:rPr lang="en-GB" altLang="en-US" sz="3000" b="1" i="1" dirty="0">
                <a:solidFill>
                  <a:srgbClr val="00B050"/>
                </a:solidFill>
              </a:rPr>
              <a:t> </a:t>
            </a:r>
            <a:r>
              <a:rPr lang="en-GB" altLang="en-US" sz="3000" b="1" i="1" dirty="0"/>
              <a:t>- </a:t>
            </a:r>
            <a:r>
              <a:rPr lang="en-GB" altLang="en-US" sz="3000" b="1" i="1" dirty="0" smtClean="0"/>
              <a:t>First</a:t>
            </a:r>
            <a:endParaRPr lang="en-GB" altLang="en-US" sz="3000" b="1" dirty="0"/>
          </a:p>
          <a:p>
            <a:pPr algn="ctr" eaLnBrk="1" hangingPunct="1">
              <a:spcBef>
                <a:spcPct val="0"/>
              </a:spcBef>
              <a:buFontTx/>
              <a:buNone/>
            </a:pPr>
            <a:r>
              <a:rPr lang="en-GB" altLang="en-US" sz="3000" b="1" dirty="0"/>
              <a:t>1 X </a:t>
            </a:r>
            <a:r>
              <a:rPr lang="en-GB" altLang="en-US" sz="3000" b="1" i="1" dirty="0">
                <a:solidFill>
                  <a:srgbClr val="0070C0"/>
                </a:solidFill>
              </a:rPr>
              <a:t>R</a:t>
            </a:r>
            <a:r>
              <a:rPr lang="en-GB" altLang="en-US" sz="3000" b="1" i="1" dirty="0">
                <a:solidFill>
                  <a:srgbClr val="FF0000"/>
                </a:solidFill>
              </a:rPr>
              <a:t>E</a:t>
            </a:r>
            <a:r>
              <a:rPr lang="en-GB" altLang="en-US" sz="3000" b="1" i="1" dirty="0">
                <a:solidFill>
                  <a:srgbClr val="00B050"/>
                </a:solidFill>
              </a:rPr>
              <a:t> </a:t>
            </a:r>
            <a:r>
              <a:rPr lang="en-GB" altLang="en-US" sz="3000" b="1" i="1" dirty="0"/>
              <a:t>– Secondly</a:t>
            </a:r>
          </a:p>
          <a:p>
            <a:pPr algn="ctr" eaLnBrk="1" hangingPunct="1">
              <a:spcBef>
                <a:spcPct val="0"/>
              </a:spcBef>
              <a:buFontTx/>
              <a:buNone/>
            </a:pPr>
            <a:r>
              <a:rPr lang="en-GB" altLang="en-US" sz="3000" b="1" dirty="0"/>
              <a:t>1 X </a:t>
            </a:r>
            <a:r>
              <a:rPr lang="en-GB" altLang="en-US" sz="3000" b="1" i="1" dirty="0">
                <a:solidFill>
                  <a:srgbClr val="0070C0"/>
                </a:solidFill>
              </a:rPr>
              <a:t>R</a:t>
            </a:r>
            <a:r>
              <a:rPr lang="en-GB" altLang="en-US" sz="3000" b="1" i="1" dirty="0">
                <a:solidFill>
                  <a:srgbClr val="FF0000"/>
                </a:solidFill>
              </a:rPr>
              <a:t>E</a:t>
            </a:r>
            <a:r>
              <a:rPr lang="en-GB" altLang="en-US" sz="3000" b="1" i="1" dirty="0">
                <a:solidFill>
                  <a:srgbClr val="00B050"/>
                </a:solidFill>
              </a:rPr>
              <a:t> </a:t>
            </a:r>
            <a:r>
              <a:rPr lang="en-GB" altLang="en-US" sz="3000" b="1" i="1" dirty="0"/>
              <a:t>– Thirdly </a:t>
            </a:r>
            <a:endParaRPr lang="en-GB" altLang="en-US" sz="3000" b="1" dirty="0"/>
          </a:p>
          <a:p>
            <a:pPr algn="ctr" eaLnBrk="1" hangingPunct="1">
              <a:spcBef>
                <a:spcPct val="0"/>
              </a:spcBef>
              <a:buFontTx/>
              <a:buNone/>
            </a:pPr>
            <a:r>
              <a:rPr lang="en-GB" altLang="en-US" sz="3000" b="1" dirty="0"/>
              <a:t>1 X </a:t>
            </a:r>
            <a:r>
              <a:rPr lang="en-GB" altLang="en-US" sz="3000" b="1" i="1" dirty="0">
                <a:solidFill>
                  <a:srgbClr val="0070C0"/>
                </a:solidFill>
              </a:rPr>
              <a:t>R</a:t>
            </a:r>
            <a:r>
              <a:rPr lang="en-GB" altLang="en-US" sz="3000" b="1" i="1" dirty="0">
                <a:solidFill>
                  <a:srgbClr val="FF0000"/>
                </a:solidFill>
              </a:rPr>
              <a:t>E</a:t>
            </a:r>
            <a:r>
              <a:rPr lang="en-GB" altLang="en-US" sz="3000" b="1" i="1" dirty="0">
                <a:solidFill>
                  <a:srgbClr val="00B050"/>
                </a:solidFill>
              </a:rPr>
              <a:t> </a:t>
            </a:r>
            <a:r>
              <a:rPr lang="en-GB" altLang="en-US" sz="3000" b="1" i="1" dirty="0"/>
              <a:t>– Finally</a:t>
            </a:r>
            <a:endParaRPr lang="en-GB" altLang="en-US" sz="3000" b="1" dirty="0"/>
          </a:p>
        </p:txBody>
      </p:sp>
      <p:sp>
        <p:nvSpPr>
          <p:cNvPr id="2" name="TextBox 1"/>
          <p:cNvSpPr txBox="1"/>
          <p:nvPr/>
        </p:nvSpPr>
        <p:spPr>
          <a:xfrm>
            <a:off x="179512" y="5805264"/>
            <a:ext cx="8568952" cy="646331"/>
          </a:xfrm>
          <a:prstGeom prst="rect">
            <a:avLst/>
          </a:prstGeom>
          <a:solidFill>
            <a:srgbClr val="00B0F0"/>
          </a:solidFill>
        </p:spPr>
        <p:txBody>
          <a:bodyPr wrap="square" rtlCol="0">
            <a:spAutoFit/>
          </a:bodyPr>
          <a:lstStyle/>
          <a:p>
            <a:r>
              <a:rPr lang="en-GB" b="1" dirty="0" smtClean="0"/>
              <a:t>I can </a:t>
            </a:r>
            <a:r>
              <a:rPr lang="en-GB" b="1" dirty="0" smtClean="0">
                <a:solidFill>
                  <a:srgbClr val="FF0000"/>
                </a:solidFill>
              </a:rPr>
              <a:t>explain</a:t>
            </a:r>
            <a:r>
              <a:rPr lang="en-GB" b="1" dirty="0" smtClean="0"/>
              <a:t> </a:t>
            </a:r>
            <a:r>
              <a:rPr lang="en-US" b="1" dirty="0"/>
              <a:t>how the work of CAFOD and SVP reflects the values of Catholic Social Teaching</a:t>
            </a:r>
            <a:endParaRPr lang="en-GB" b="1" dirty="0"/>
          </a:p>
        </p:txBody>
      </p:sp>
    </p:spTree>
    <p:extLst>
      <p:ext uri="{BB962C8B-B14F-4D97-AF65-F5344CB8AC3E}">
        <p14:creationId xmlns:p14="http://schemas.microsoft.com/office/powerpoint/2010/main" val="34990290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584</Words>
  <Application>Microsoft Office PowerPoint</Application>
  <PresentationFormat>On-screen Show (4:3)</PresentationFormat>
  <Paragraphs>83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Key Terms</vt:lpstr>
      <vt:lpstr>Objective</vt:lpstr>
      <vt:lpstr>Starter - Consider</vt:lpstr>
      <vt:lpstr>Prayer</vt:lpstr>
      <vt:lpstr> CAFOD and SVP (click on links)</vt:lpstr>
      <vt:lpstr>PowerPoint Presentation</vt:lpstr>
      <vt:lpstr>Task</vt:lpstr>
      <vt:lpstr>Teacher Lead Review – Self Asses </vt:lpstr>
      <vt:lpstr>Section C practice GCSE question</vt:lpstr>
      <vt:lpstr>PowerPoint Presentation</vt:lpstr>
      <vt:lpstr>Plenary Challenge</vt:lpstr>
    </vt:vector>
  </TitlesOfParts>
  <Company>Cardinal Wiseman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O'Brien</dc:creator>
  <cp:lastModifiedBy>David O'Brien</cp:lastModifiedBy>
  <cp:revision>29</cp:revision>
  <dcterms:created xsi:type="dcterms:W3CDTF">2016-07-21T10:37:26Z</dcterms:created>
  <dcterms:modified xsi:type="dcterms:W3CDTF">2016-07-21T13:58:55Z</dcterms:modified>
</cp:coreProperties>
</file>