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5" r:id="rId8"/>
    <p:sldId id="261" r:id="rId9"/>
    <p:sldId id="260"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CC134B-CC8B-48A4-B998-3BB062621AED}" type="datetimeFigureOut">
              <a:rPr lang="en-GB" smtClean="0"/>
              <a:t>16/03/2015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82377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CC134B-CC8B-48A4-B998-3BB062621AED}" type="datetimeFigureOut">
              <a:rPr lang="en-GB" smtClean="0"/>
              <a:t>16/03/2015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376132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CC134B-CC8B-48A4-B998-3BB062621AED}" type="datetimeFigureOut">
              <a:rPr lang="en-GB" smtClean="0"/>
              <a:t>16/03/2015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270889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CC134B-CC8B-48A4-B998-3BB062621AED}" type="datetimeFigureOut">
              <a:rPr lang="en-GB" smtClean="0"/>
              <a:t>16/03/2015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142642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C134B-CC8B-48A4-B998-3BB062621AED}" type="datetimeFigureOut">
              <a:rPr lang="en-GB" smtClean="0"/>
              <a:t>16/03/2015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392475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CC134B-CC8B-48A4-B998-3BB062621AED}" type="datetimeFigureOut">
              <a:rPr lang="en-GB" smtClean="0"/>
              <a:t>16/03/2015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297726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CC134B-CC8B-48A4-B998-3BB062621AED}" type="datetimeFigureOut">
              <a:rPr lang="en-GB" smtClean="0"/>
              <a:t>16/03/2015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171683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CC134B-CC8B-48A4-B998-3BB062621AED}" type="datetimeFigureOut">
              <a:rPr lang="en-GB" smtClean="0"/>
              <a:t>16/03/2015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165914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C134B-CC8B-48A4-B998-3BB062621AED}" type="datetimeFigureOut">
              <a:rPr lang="en-GB" smtClean="0"/>
              <a:t>16/03/2015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287838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C134B-CC8B-48A4-B998-3BB062621AED}" type="datetimeFigureOut">
              <a:rPr lang="en-GB" smtClean="0"/>
              <a:t>16/03/2015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64762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C134B-CC8B-48A4-B998-3BB062621AED}" type="datetimeFigureOut">
              <a:rPr lang="en-GB" smtClean="0"/>
              <a:t>16/03/2015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E922A-56B6-4E7E-B891-9952DDF3A5AC}" type="slidenum">
              <a:rPr lang="en-GB" smtClean="0"/>
              <a:t>‹#›</a:t>
            </a:fld>
            <a:endParaRPr lang="en-GB"/>
          </a:p>
        </p:txBody>
      </p:sp>
    </p:spTree>
    <p:extLst>
      <p:ext uri="{BB962C8B-B14F-4D97-AF65-F5344CB8AC3E}">
        <p14:creationId xmlns:p14="http://schemas.microsoft.com/office/powerpoint/2010/main" val="137050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C134B-CC8B-48A4-B998-3BB062621AED}" type="datetimeFigureOut">
              <a:rPr lang="en-GB" smtClean="0"/>
              <a:t>16/03/2015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E922A-56B6-4E7E-B891-9952DDF3A5AC}" type="slidenum">
              <a:rPr lang="en-GB" smtClean="0"/>
              <a:t>‹#›</a:t>
            </a:fld>
            <a:endParaRPr lang="en-GB"/>
          </a:p>
        </p:txBody>
      </p:sp>
    </p:spTree>
    <p:extLst>
      <p:ext uri="{BB962C8B-B14F-4D97-AF65-F5344CB8AC3E}">
        <p14:creationId xmlns:p14="http://schemas.microsoft.com/office/powerpoint/2010/main" val="2581107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frm=1&amp;source=images&amp;cd=&amp;cad=rja&amp;uact=8&amp;ved=0CAcQjRw&amp;url=http://www.jesus-story.net/caiaphas.htm&amp;ei=CbYGVdzZMIbKaIiJgagB&amp;bvm=bv.88198703,d.ZGU&amp;psig=AFQjCNFTwfPORAGSW7CqniRdqtvJCA82ow&amp;ust=142658956610400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Matthew+26:57-68#fen-CEV-22084b" TargetMode="External"/><Relationship Id="rId2" Type="http://schemas.openxmlformats.org/officeDocument/2006/relationships/hyperlink" Target="https://www.biblegateway.com/passage/?search=Matthew+26:57-68#fen-CEV-22080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Matthew+26:57-68#fen-CEV-22085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matthew+27%3A+11-26&amp;version=CEV#fen-CEV-22120b" TargetMode="External"/><Relationship Id="rId2" Type="http://schemas.openxmlformats.org/officeDocument/2006/relationships/hyperlink" Target="https://www.biblegateway.com/passage/?search=matthew+27%3A+11-26&amp;version=CEV#fen-CEV-22112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08720"/>
          </a:xfrm>
        </p:spPr>
        <p:txBody>
          <a:bodyPr/>
          <a:lstStyle/>
          <a:p>
            <a:r>
              <a:rPr lang="en-GB" u="sng" dirty="0" smtClean="0">
                <a:latin typeface="Comic Sans MS" panose="030F0702030302020204" pitchFamily="66" charset="0"/>
              </a:rPr>
              <a:t>The Trial of Jesus</a:t>
            </a:r>
            <a:endParaRPr lang="en-GB" u="sng" dirty="0">
              <a:latin typeface="Comic Sans MS" panose="030F0702030302020204" pitchFamily="66" charset="0"/>
            </a:endParaRPr>
          </a:p>
        </p:txBody>
      </p:sp>
      <p:pic>
        <p:nvPicPr>
          <p:cNvPr id="1026" name="Picture 2" descr="http://www.jesus-story.net/images/Passion-of-the-Chris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058" y="980728"/>
            <a:ext cx="3193884" cy="23111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804" y="4725144"/>
            <a:ext cx="9190803" cy="1569660"/>
          </a:xfrm>
          <a:prstGeom prst="rect">
            <a:avLst/>
          </a:prstGeom>
          <a:noFill/>
        </p:spPr>
        <p:txBody>
          <a:bodyPr wrap="square" rtlCol="0">
            <a:spAutoFit/>
          </a:bodyPr>
          <a:lstStyle/>
          <a:p>
            <a:pPr algn="ctr"/>
            <a:r>
              <a:rPr lang="en-GB" sz="3200" dirty="0" smtClean="0">
                <a:ln w="12700">
                  <a:solidFill>
                    <a:schemeClr val="tx1"/>
                  </a:solidFill>
                </a:ln>
                <a:solidFill>
                  <a:srgbClr val="FFFF00"/>
                </a:solidFill>
                <a:latin typeface="Comic Sans MS" panose="030F0702030302020204" pitchFamily="66" charset="0"/>
              </a:rPr>
              <a:t>If you were put on trial when you had done nothing wrong how would you feel? What would you do or say?</a:t>
            </a:r>
            <a:endParaRPr lang="en-GB" sz="3200" dirty="0">
              <a:ln w="12700">
                <a:solidFill>
                  <a:schemeClr val="tx1"/>
                </a:solidFill>
              </a:ln>
              <a:solidFill>
                <a:srgbClr val="FFFF00"/>
              </a:solidFill>
              <a:latin typeface="Comic Sans MS" panose="030F0702030302020204" pitchFamily="66" charset="0"/>
            </a:endParaRPr>
          </a:p>
        </p:txBody>
      </p:sp>
      <p:sp>
        <p:nvSpPr>
          <p:cNvPr id="7" name="TextBox 6"/>
          <p:cNvSpPr txBox="1"/>
          <p:nvPr/>
        </p:nvSpPr>
        <p:spPr>
          <a:xfrm>
            <a:off x="0" y="4005064"/>
            <a:ext cx="9114865" cy="584775"/>
          </a:xfrm>
          <a:prstGeom prst="rect">
            <a:avLst/>
          </a:prstGeom>
          <a:noFill/>
        </p:spPr>
        <p:txBody>
          <a:bodyPr wrap="square" rtlCol="0">
            <a:spAutoFit/>
          </a:bodyPr>
          <a:lstStyle/>
          <a:p>
            <a:pPr algn="ctr"/>
            <a:r>
              <a:rPr lang="en-GB" sz="3200" dirty="0" smtClean="0">
                <a:solidFill>
                  <a:srgbClr val="002060"/>
                </a:solidFill>
                <a:latin typeface="Comic Sans MS" panose="030F0702030302020204" pitchFamily="66" charset="0"/>
              </a:rPr>
              <a:t>What was Jesus accused of at the trial?</a:t>
            </a:r>
            <a:endParaRPr lang="en-GB" sz="3200" dirty="0">
              <a:solidFill>
                <a:srgbClr val="002060"/>
              </a:solidFill>
              <a:latin typeface="Comic Sans MS" panose="030F0702030302020204" pitchFamily="66" charset="0"/>
            </a:endParaRPr>
          </a:p>
        </p:txBody>
      </p:sp>
      <p:sp>
        <p:nvSpPr>
          <p:cNvPr id="8" name="TextBox 7"/>
          <p:cNvSpPr txBox="1"/>
          <p:nvPr/>
        </p:nvSpPr>
        <p:spPr>
          <a:xfrm>
            <a:off x="179512" y="988672"/>
            <a:ext cx="2657748" cy="2554545"/>
          </a:xfrm>
          <a:prstGeom prst="rect">
            <a:avLst/>
          </a:prstGeom>
          <a:noFill/>
        </p:spPr>
        <p:txBody>
          <a:bodyPr wrap="square" rtlCol="0">
            <a:spAutoFit/>
          </a:bodyPr>
          <a:lstStyle/>
          <a:p>
            <a:pPr algn="ctr"/>
            <a:r>
              <a:rPr lang="en-GB" sz="3200" dirty="0" smtClean="0">
                <a:solidFill>
                  <a:srgbClr val="7030A0"/>
                </a:solidFill>
                <a:latin typeface="Comic Sans MS" panose="030F0702030302020204" pitchFamily="66" charset="0"/>
              </a:rPr>
              <a:t>Who accused Jesus of committing a crime?</a:t>
            </a:r>
            <a:endParaRPr lang="en-GB" sz="3200" dirty="0">
              <a:solidFill>
                <a:srgbClr val="7030A0"/>
              </a:solidFill>
              <a:latin typeface="Comic Sans MS" panose="030F0702030302020204" pitchFamily="66" charset="0"/>
            </a:endParaRPr>
          </a:p>
        </p:txBody>
      </p:sp>
      <p:sp>
        <p:nvSpPr>
          <p:cNvPr id="9" name="TextBox 8"/>
          <p:cNvSpPr txBox="1"/>
          <p:nvPr/>
        </p:nvSpPr>
        <p:spPr>
          <a:xfrm>
            <a:off x="6168942" y="1462671"/>
            <a:ext cx="2975058" cy="1077218"/>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3200" dirty="0" smtClean="0">
                <a:latin typeface="Comic Sans MS" panose="030F0702030302020204" pitchFamily="66" charset="0"/>
              </a:rPr>
              <a:t>Think-pair-share</a:t>
            </a:r>
            <a:endParaRPr lang="en-GB" sz="3200" dirty="0">
              <a:latin typeface="Comic Sans MS" panose="030F0702030302020204" pitchFamily="66" charset="0"/>
            </a:endParaRPr>
          </a:p>
        </p:txBody>
      </p:sp>
    </p:spTree>
    <p:extLst>
      <p:ext uri="{BB962C8B-B14F-4D97-AF65-F5344CB8AC3E}">
        <p14:creationId xmlns:p14="http://schemas.microsoft.com/office/powerpoint/2010/main" val="196270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u="sng" dirty="0" smtClean="0">
                <a:latin typeface="Comic Sans MS" panose="030F0702030302020204" pitchFamily="66" charset="0"/>
              </a:rPr>
              <a:t>What have we learnt today? </a:t>
            </a:r>
            <a:endParaRPr lang="en-GB" u="sng"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What is a Sanhedrin? </a:t>
            </a:r>
          </a:p>
          <a:p>
            <a:r>
              <a:rPr lang="en-GB" dirty="0" smtClean="0">
                <a:latin typeface="Comic Sans MS" panose="030F0702030302020204" pitchFamily="66" charset="0"/>
              </a:rPr>
              <a:t>Who tried Jesus? </a:t>
            </a:r>
          </a:p>
          <a:p>
            <a:pPr lvl="0"/>
            <a:r>
              <a:rPr lang="en-GB" dirty="0">
                <a:latin typeface="Comic Sans MS" panose="030F0702030302020204" pitchFamily="66" charset="0"/>
              </a:rPr>
              <a:t>Who sent Jesus to Pilate</a:t>
            </a:r>
            <a:r>
              <a:rPr lang="en-GB" dirty="0" smtClean="0">
                <a:latin typeface="Comic Sans MS" panose="030F0702030302020204" pitchFamily="66" charset="0"/>
              </a:rPr>
              <a:t>?</a:t>
            </a:r>
          </a:p>
          <a:p>
            <a:r>
              <a:rPr lang="en-GB" dirty="0" smtClean="0">
                <a:latin typeface="Comic Sans MS" panose="030F0702030302020204" pitchFamily="66" charset="0"/>
              </a:rPr>
              <a:t>What was Jesus accused of? </a:t>
            </a:r>
          </a:p>
          <a:p>
            <a:r>
              <a:rPr lang="en-GB" dirty="0" smtClean="0">
                <a:latin typeface="Comic Sans MS" panose="030F0702030302020204" pitchFamily="66" charset="0"/>
              </a:rPr>
              <a:t>Who decided Jesus should be sentenced to death?</a:t>
            </a:r>
            <a:endParaRPr lang="en-GB" dirty="0">
              <a:latin typeface="Comic Sans MS" panose="030F0702030302020204" pitchFamily="66" charset="0"/>
            </a:endParaRPr>
          </a:p>
        </p:txBody>
      </p:sp>
    </p:spTree>
    <p:extLst>
      <p:ext uri="{BB962C8B-B14F-4D97-AF65-F5344CB8AC3E}">
        <p14:creationId xmlns:p14="http://schemas.microsoft.com/office/powerpoint/2010/main" val="1047238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u="sng" dirty="0" smtClean="0">
                <a:latin typeface="Comic Sans MS" panose="030F0702030302020204" pitchFamily="66" charset="0"/>
              </a:rPr>
              <a:t>Learning Objectives</a:t>
            </a:r>
            <a:endParaRPr lang="en-GB" u="sng" dirty="0">
              <a:latin typeface="Comic Sans MS" panose="030F0702030302020204" pitchFamily="66" charset="0"/>
            </a:endParaRPr>
          </a:p>
        </p:txBody>
      </p:sp>
      <p:sp>
        <p:nvSpPr>
          <p:cNvPr id="3" name="Content Placeholder 2"/>
          <p:cNvSpPr>
            <a:spLocks noGrp="1"/>
          </p:cNvSpPr>
          <p:nvPr>
            <p:ph idx="1"/>
          </p:nvPr>
        </p:nvSpPr>
        <p:spPr>
          <a:xfrm>
            <a:off x="446348" y="1340768"/>
            <a:ext cx="8229600" cy="3959084"/>
          </a:xfrm>
          <a:solidFill>
            <a:srgbClr val="FFFF00"/>
          </a:solidFill>
        </p:spPr>
        <p:txBody>
          <a:bodyPr>
            <a:normAutofit/>
          </a:bodyPr>
          <a:lstStyle/>
          <a:p>
            <a:r>
              <a:rPr lang="en-GB" dirty="0" smtClean="0">
                <a:latin typeface="Comic Sans MS" panose="030F0702030302020204" pitchFamily="66" charset="0"/>
              </a:rPr>
              <a:t>To understand what happened at Jesus’ trial before the Sanhedrin and Pontius Pilate. </a:t>
            </a:r>
          </a:p>
          <a:p>
            <a:r>
              <a:rPr lang="en-GB" dirty="0" smtClean="0">
                <a:latin typeface="Comic Sans MS" panose="030F0702030302020204" pitchFamily="66" charset="0"/>
              </a:rPr>
              <a:t>To  </a:t>
            </a:r>
            <a:r>
              <a:rPr lang="en-GB" dirty="0" smtClean="0">
                <a:latin typeface="Comic Sans MS" panose="030F0702030302020204" pitchFamily="66" charset="0"/>
              </a:rPr>
              <a:t>evaluate the different opinions about Jesus during the trials and justify your own opinion.</a:t>
            </a:r>
            <a:endParaRPr lang="en-GB" dirty="0">
              <a:latin typeface="Comic Sans MS" panose="030F0702030302020204" pitchFamily="66" charset="0"/>
            </a:endParaRPr>
          </a:p>
        </p:txBody>
      </p:sp>
      <p:sp>
        <p:nvSpPr>
          <p:cNvPr id="4" name="TextBox 3"/>
          <p:cNvSpPr txBox="1"/>
          <p:nvPr/>
        </p:nvSpPr>
        <p:spPr>
          <a:xfrm>
            <a:off x="-21704" y="5559284"/>
            <a:ext cx="9165704" cy="1323439"/>
          </a:xfrm>
          <a:prstGeom prst="rect">
            <a:avLst/>
          </a:prstGeom>
          <a:solidFill>
            <a:schemeClr val="accent2">
              <a:lumMod val="60000"/>
              <a:lumOff val="40000"/>
            </a:schemeClr>
          </a:solidFill>
        </p:spPr>
        <p:txBody>
          <a:bodyPr wrap="square" rtlCol="0">
            <a:spAutoFit/>
          </a:bodyPr>
          <a:lstStyle/>
          <a:p>
            <a:r>
              <a:rPr lang="en-GB" sz="2000" u="sng" dirty="0" smtClean="0">
                <a:latin typeface="Comic Sans MS" panose="030F0702030302020204" pitchFamily="66" charset="0"/>
              </a:rPr>
              <a:t>Key Word: </a:t>
            </a:r>
          </a:p>
          <a:p>
            <a:r>
              <a:rPr lang="en-GB" sz="2000" dirty="0" smtClean="0">
                <a:latin typeface="Comic Sans MS" panose="030F0702030302020204" pitchFamily="66" charset="0"/>
              </a:rPr>
              <a:t>Sanhedrin: Jewish ruling council at the time of Jesus.</a:t>
            </a:r>
          </a:p>
          <a:p>
            <a:r>
              <a:rPr lang="en-GB" sz="2000" dirty="0" smtClean="0">
                <a:latin typeface="Comic Sans MS" panose="030F0702030302020204" pitchFamily="66" charset="0"/>
              </a:rPr>
              <a:t>Calvary: The hill where Jesus was crucified. Also known as Golgotha.</a:t>
            </a:r>
          </a:p>
          <a:p>
            <a:endParaRPr lang="en-GB" sz="2000" dirty="0">
              <a:latin typeface="Comic Sans MS" panose="030F0702030302020204" pitchFamily="66" charset="0"/>
            </a:endParaRPr>
          </a:p>
        </p:txBody>
      </p:sp>
    </p:spTree>
    <p:extLst>
      <p:ext uri="{BB962C8B-B14F-4D97-AF65-F5344CB8AC3E}">
        <p14:creationId xmlns:p14="http://schemas.microsoft.com/office/powerpoint/2010/main" val="295534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078" r="2688" b="52925"/>
          <a:stretch/>
        </p:blipFill>
        <p:spPr bwMode="auto">
          <a:xfrm>
            <a:off x="0" y="404665"/>
            <a:ext cx="9144000" cy="21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075" r="2688"/>
          <a:stretch/>
        </p:blipFill>
        <p:spPr bwMode="auto">
          <a:xfrm>
            <a:off x="0" y="2592889"/>
            <a:ext cx="9144000" cy="373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57240" y="-27296"/>
            <a:ext cx="3629520" cy="523220"/>
          </a:xfrm>
          <a:prstGeom prst="rect">
            <a:avLst/>
          </a:prstGeom>
          <a:noFill/>
        </p:spPr>
        <p:txBody>
          <a:bodyPr wrap="none" rtlCol="0">
            <a:spAutoFit/>
          </a:bodyPr>
          <a:lstStyle/>
          <a:p>
            <a:pPr algn="ctr"/>
            <a:r>
              <a:rPr lang="en-GB" sz="2800" u="sng" dirty="0" smtClean="0">
                <a:latin typeface="Comic Sans MS" panose="030F0702030302020204" pitchFamily="66" charset="0"/>
              </a:rPr>
              <a:t>What would you do? </a:t>
            </a:r>
            <a:endParaRPr lang="en-GB" sz="2800" u="sng" dirty="0">
              <a:latin typeface="Comic Sans MS" panose="030F0702030302020204" pitchFamily="66" charset="0"/>
            </a:endParaRPr>
          </a:p>
        </p:txBody>
      </p:sp>
      <p:sp>
        <p:nvSpPr>
          <p:cNvPr id="5" name="TextBox 4"/>
          <p:cNvSpPr txBox="1"/>
          <p:nvPr/>
        </p:nvSpPr>
        <p:spPr>
          <a:xfrm>
            <a:off x="0" y="6171130"/>
            <a:ext cx="9144000" cy="646331"/>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dirty="0" smtClean="0"/>
              <a:t>In groups of four, make a plan to decide how you would resolve this problem and get the people to support your party again. </a:t>
            </a:r>
            <a:endParaRPr lang="en-GB" dirty="0"/>
          </a:p>
        </p:txBody>
      </p:sp>
    </p:spTree>
    <p:extLst>
      <p:ext uri="{BB962C8B-B14F-4D97-AF65-F5344CB8AC3E}">
        <p14:creationId xmlns:p14="http://schemas.microsoft.com/office/powerpoint/2010/main" val="34076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7246411"/>
              </p:ext>
            </p:extLst>
          </p:nvPr>
        </p:nvGraphicFramePr>
        <p:xfrm>
          <a:off x="4076656" y="4877"/>
          <a:ext cx="5067345" cy="6880507"/>
        </p:xfrm>
        <a:graphic>
          <a:graphicData uri="http://schemas.openxmlformats.org/drawingml/2006/table">
            <a:tbl>
              <a:tblPr firstRow="1" bandRow="1">
                <a:tableStyleId>{5940675A-B579-460E-94D1-54222C63F5DA}</a:tableStyleId>
              </a:tblPr>
              <a:tblGrid>
                <a:gridCol w="1689115"/>
                <a:gridCol w="3378230"/>
              </a:tblGrid>
              <a:tr h="2488019">
                <a:tc>
                  <a:txBody>
                    <a:bodyPr/>
                    <a:lstStyle/>
                    <a:p>
                      <a:endParaRPr lang="en-GB" sz="1400" dirty="0"/>
                    </a:p>
                  </a:txBody>
                  <a:tcPr/>
                </a:tc>
                <a:tc>
                  <a:txBody>
                    <a:bodyPr/>
                    <a:lstStyle/>
                    <a:p>
                      <a:endParaRPr lang="en-GB" sz="1400" dirty="0"/>
                    </a:p>
                  </a:txBody>
                  <a:tcPr/>
                </a:tc>
              </a:tr>
              <a:tr h="2088232">
                <a:tc>
                  <a:txBody>
                    <a:bodyPr/>
                    <a:lstStyle/>
                    <a:p>
                      <a:endParaRPr lang="en-GB" sz="1400" dirty="0"/>
                    </a:p>
                  </a:txBody>
                  <a:tcPr/>
                </a:tc>
                <a:tc>
                  <a:txBody>
                    <a:bodyPr/>
                    <a:lstStyle/>
                    <a:p>
                      <a:endParaRPr lang="en-GB" sz="1400" dirty="0"/>
                    </a:p>
                  </a:txBody>
                  <a:tcPr/>
                </a:tc>
              </a:tr>
              <a:tr h="2304256">
                <a:tc>
                  <a:txBody>
                    <a:bodyPr/>
                    <a:lstStyle/>
                    <a:p>
                      <a:endParaRPr lang="en-GB"/>
                    </a:p>
                  </a:txBody>
                  <a:tcPr/>
                </a:tc>
                <a:tc>
                  <a:txBody>
                    <a:bodyPr/>
                    <a:lstStyle/>
                    <a:p>
                      <a:endParaRPr lang="en-GB" dirty="0"/>
                    </a:p>
                  </a:txBody>
                  <a:tcPr/>
                </a:tc>
              </a:tr>
            </a:tbl>
          </a:graphicData>
        </a:graphic>
      </p:graphicFrame>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078" r="2688"/>
          <a:stretch/>
        </p:blipFill>
        <p:spPr bwMode="auto">
          <a:xfrm rot="16200000">
            <a:off x="-1699109" y="1667009"/>
            <a:ext cx="6857999" cy="35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355269" y="3141491"/>
            <a:ext cx="6858000" cy="584775"/>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1400" dirty="0" smtClean="0"/>
              <a:t>In groups of four, make a plan to decide how you would resolve this problem and get the people to support your party again.  Answer the following questions</a:t>
            </a:r>
            <a:r>
              <a:rPr lang="en-GB" dirty="0" smtClean="0"/>
              <a:t>:</a:t>
            </a:r>
            <a:endParaRPr lang="en-GB" dirty="0"/>
          </a:p>
        </p:txBody>
      </p:sp>
      <p:sp>
        <p:nvSpPr>
          <p:cNvPr id="2" name="TextBox 1"/>
          <p:cNvSpPr txBox="1"/>
          <p:nvPr/>
        </p:nvSpPr>
        <p:spPr>
          <a:xfrm rot="16200000">
            <a:off x="4267444" y="5101708"/>
            <a:ext cx="1274027" cy="1384995"/>
          </a:xfrm>
          <a:prstGeom prst="rect">
            <a:avLst/>
          </a:prstGeom>
          <a:noFill/>
        </p:spPr>
        <p:txBody>
          <a:bodyPr wrap="square" rtlCol="0">
            <a:spAutoFit/>
          </a:bodyPr>
          <a:lstStyle/>
          <a:p>
            <a:pPr lvl="0" algn="ctr">
              <a:defRPr/>
            </a:pPr>
            <a:r>
              <a:rPr lang="en-GB" sz="1400" dirty="0">
                <a:solidFill>
                  <a:srgbClr val="7030A0"/>
                </a:solidFill>
                <a:latin typeface="Comic Sans MS" panose="030F0702030302020204" pitchFamily="66" charset="0"/>
              </a:rPr>
              <a:t>How would you stop the plumber from spreading his views? </a:t>
            </a:r>
          </a:p>
        </p:txBody>
      </p:sp>
      <p:sp>
        <p:nvSpPr>
          <p:cNvPr id="4" name="Rectangle 3"/>
          <p:cNvSpPr/>
          <p:nvPr/>
        </p:nvSpPr>
        <p:spPr>
          <a:xfrm rot="16200000">
            <a:off x="4013484" y="3015117"/>
            <a:ext cx="1781945" cy="1169551"/>
          </a:xfrm>
          <a:prstGeom prst="rect">
            <a:avLst/>
          </a:prstGeom>
        </p:spPr>
        <p:txBody>
          <a:bodyPr wrap="square">
            <a:spAutoFit/>
          </a:bodyPr>
          <a:lstStyle/>
          <a:p>
            <a:pPr lvl="0" algn="ctr">
              <a:defRPr/>
            </a:pPr>
            <a:r>
              <a:rPr lang="en-GB" sz="1400" dirty="0">
                <a:solidFill>
                  <a:srgbClr val="002060"/>
                </a:solidFill>
                <a:latin typeface="Comic Sans MS" panose="030F0702030302020204" pitchFamily="66" charset="0"/>
              </a:rPr>
              <a:t>How would you convince people that your views were the right views?</a:t>
            </a:r>
          </a:p>
        </p:txBody>
      </p:sp>
      <p:sp>
        <p:nvSpPr>
          <p:cNvPr id="6" name="Rectangle 5"/>
          <p:cNvSpPr/>
          <p:nvPr/>
        </p:nvSpPr>
        <p:spPr>
          <a:xfrm rot="16200000">
            <a:off x="3696944" y="556389"/>
            <a:ext cx="2488018" cy="1384995"/>
          </a:xfrm>
          <a:prstGeom prst="rect">
            <a:avLst/>
          </a:prstGeom>
        </p:spPr>
        <p:txBody>
          <a:bodyPr wrap="square">
            <a:spAutoFit/>
          </a:bodyPr>
          <a:lstStyle/>
          <a:p>
            <a:pPr lvl="0" algn="ctr">
              <a:defRPr/>
            </a:pPr>
            <a:r>
              <a:rPr lang="en-GB" sz="1400" dirty="0">
                <a:ln w="19050">
                  <a:solidFill>
                    <a:prstClr val="black"/>
                  </a:solidFill>
                </a:ln>
                <a:solidFill>
                  <a:srgbClr val="FFFF00"/>
                </a:solidFill>
                <a:latin typeface="Comic Sans MS" panose="030F0702030302020204" pitchFamily="66" charset="0"/>
              </a:rPr>
              <a:t>How would you make the plumber an example to stop other </a:t>
            </a:r>
            <a:r>
              <a:rPr lang="en-GB" sz="1400" dirty="0" smtClean="0">
                <a:ln w="19050">
                  <a:solidFill>
                    <a:prstClr val="black"/>
                  </a:solidFill>
                </a:ln>
                <a:solidFill>
                  <a:srgbClr val="FFFF00"/>
                </a:solidFill>
                <a:latin typeface="Comic Sans MS" panose="030F0702030302020204" pitchFamily="66" charset="0"/>
              </a:rPr>
              <a:t>revolutionaries </a:t>
            </a:r>
            <a:r>
              <a:rPr lang="en-GB" sz="1400" dirty="0">
                <a:ln w="19050">
                  <a:solidFill>
                    <a:prstClr val="black"/>
                  </a:solidFill>
                </a:ln>
                <a:solidFill>
                  <a:srgbClr val="FFFF00"/>
                </a:solidFill>
                <a:latin typeface="Comic Sans MS" panose="030F0702030302020204" pitchFamily="66" charset="0"/>
              </a:rPr>
              <a:t>from coming forward and destroying your good reputation? </a:t>
            </a:r>
            <a:endParaRPr lang="en-GB" sz="1400" dirty="0">
              <a:solidFill>
                <a:prstClr val="black"/>
              </a:solidFill>
            </a:endParaRPr>
          </a:p>
        </p:txBody>
      </p:sp>
    </p:spTree>
    <p:extLst>
      <p:ext uri="{BB962C8B-B14F-4D97-AF65-F5344CB8AC3E}">
        <p14:creationId xmlns:p14="http://schemas.microsoft.com/office/powerpoint/2010/main" val="616164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u="sng" dirty="0" smtClean="0">
                <a:latin typeface="Comic Sans MS" panose="030F0702030302020204" pitchFamily="66" charset="0"/>
              </a:rPr>
              <a:t>That story is very much like the story of Jesus. </a:t>
            </a:r>
            <a:endParaRPr lang="en-GB" u="sng" dirty="0">
              <a:latin typeface="Comic Sans MS" panose="030F0702030302020204" pitchFamily="66" charset="0"/>
            </a:endParaRPr>
          </a:p>
        </p:txBody>
      </p:sp>
      <p:pic>
        <p:nvPicPr>
          <p:cNvPr id="1026" name="Picture 2" descr="http://www.goodnewsunlimited.com/wp-content/uploads/jesus-carp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8" y="1268760"/>
            <a:ext cx="3048000"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3848" y="1608909"/>
            <a:ext cx="5689378" cy="400110"/>
          </a:xfrm>
          <a:prstGeom prst="rect">
            <a:avLst/>
          </a:prstGeom>
          <a:noFill/>
        </p:spPr>
        <p:txBody>
          <a:bodyPr wrap="none" rtlCol="0">
            <a:spAutoFit/>
          </a:bodyPr>
          <a:lstStyle/>
          <a:p>
            <a:r>
              <a:rPr lang="en-GB" sz="2000" dirty="0" smtClean="0">
                <a:latin typeface="Comic Sans MS" panose="030F0702030302020204" pitchFamily="66" charset="0"/>
              </a:rPr>
              <a:t>Jesus was a carpenter who lived a simple life. </a:t>
            </a:r>
            <a:endParaRPr lang="en-GB" sz="2000" dirty="0">
              <a:latin typeface="Comic Sans MS" panose="030F0702030302020204" pitchFamily="66" charset="0"/>
            </a:endParaRPr>
          </a:p>
        </p:txBody>
      </p:sp>
      <p:sp>
        <p:nvSpPr>
          <p:cNvPr id="5" name="TextBox 4"/>
          <p:cNvSpPr txBox="1"/>
          <p:nvPr/>
        </p:nvSpPr>
        <p:spPr>
          <a:xfrm>
            <a:off x="3203847" y="2575294"/>
            <a:ext cx="5940153" cy="707886"/>
          </a:xfrm>
          <a:prstGeom prst="rect">
            <a:avLst/>
          </a:prstGeom>
          <a:noFill/>
        </p:spPr>
        <p:txBody>
          <a:bodyPr wrap="square" rtlCol="0">
            <a:spAutoFit/>
          </a:bodyPr>
          <a:lstStyle/>
          <a:p>
            <a:r>
              <a:rPr lang="en-GB" sz="2000" dirty="0" smtClean="0">
                <a:latin typeface="Comic Sans MS" panose="030F0702030302020204" pitchFamily="66" charset="0"/>
              </a:rPr>
              <a:t>He would join in listening to teachings in the temple and would sometimes teach others.</a:t>
            </a:r>
            <a:endParaRPr lang="en-GB" sz="2000" dirty="0">
              <a:latin typeface="Comic Sans MS" panose="030F0702030302020204" pitchFamily="66" charset="0"/>
            </a:endParaRPr>
          </a:p>
        </p:txBody>
      </p:sp>
      <p:sp>
        <p:nvSpPr>
          <p:cNvPr id="6" name="TextBox 5"/>
          <p:cNvSpPr txBox="1"/>
          <p:nvPr/>
        </p:nvSpPr>
        <p:spPr>
          <a:xfrm>
            <a:off x="-17008" y="4004185"/>
            <a:ext cx="9161008" cy="707886"/>
          </a:xfrm>
          <a:prstGeom prst="rect">
            <a:avLst/>
          </a:prstGeom>
          <a:noFill/>
        </p:spPr>
        <p:txBody>
          <a:bodyPr wrap="square" rtlCol="0">
            <a:spAutoFit/>
          </a:bodyPr>
          <a:lstStyle/>
          <a:p>
            <a:r>
              <a:rPr lang="en-GB" sz="2000" dirty="0" smtClean="0">
                <a:latin typeface="Comic Sans MS" panose="030F0702030302020204" pitchFamily="66" charset="0"/>
              </a:rPr>
              <a:t>For a while the Pharisees and Jewish leaders listened but then Jesus began to criticise their actions and they became angry. </a:t>
            </a:r>
            <a:endParaRPr lang="en-GB" sz="2000" dirty="0">
              <a:latin typeface="Comic Sans MS" panose="030F0702030302020204" pitchFamily="66" charset="0"/>
            </a:endParaRPr>
          </a:p>
        </p:txBody>
      </p:sp>
      <p:sp>
        <p:nvSpPr>
          <p:cNvPr id="7" name="Rectangle 6"/>
          <p:cNvSpPr/>
          <p:nvPr/>
        </p:nvSpPr>
        <p:spPr>
          <a:xfrm>
            <a:off x="0" y="4754164"/>
            <a:ext cx="9144000" cy="707886"/>
          </a:xfrm>
          <a:prstGeom prst="rect">
            <a:avLst/>
          </a:prstGeom>
        </p:spPr>
        <p:txBody>
          <a:bodyPr wrap="square">
            <a:spAutoFit/>
          </a:bodyPr>
          <a:lstStyle/>
          <a:p>
            <a:pPr algn="ctr"/>
            <a:r>
              <a:rPr lang="en-GB" sz="2000" i="1" dirty="0">
                <a:solidFill>
                  <a:srgbClr val="252525"/>
                </a:solidFill>
                <a:latin typeface="Comic Sans MS" panose="030F0702030302020204" pitchFamily="66" charset="0"/>
                <a:cs typeface="Angsana New" panose="02020603050405020304" pitchFamily="18" charset="-34"/>
              </a:rPr>
              <a:t>They taught about God but did not love God — they did not enter the </a:t>
            </a:r>
            <a:r>
              <a:rPr lang="en-GB" sz="2000" i="1" dirty="0">
                <a:latin typeface="Comic Sans MS" panose="030F0702030302020204" pitchFamily="66" charset="0"/>
                <a:cs typeface="Angsana New" panose="02020603050405020304" pitchFamily="18" charset="-34"/>
              </a:rPr>
              <a:t>kingdom of heaven</a:t>
            </a:r>
            <a:r>
              <a:rPr lang="en-GB" sz="2000" i="1" dirty="0">
                <a:solidFill>
                  <a:srgbClr val="252525"/>
                </a:solidFill>
                <a:latin typeface="Comic Sans MS" panose="030F0702030302020204" pitchFamily="66" charset="0"/>
                <a:cs typeface="Angsana New" panose="02020603050405020304" pitchFamily="18" charset="-34"/>
              </a:rPr>
              <a:t> themselves, nor did they let others enter. </a:t>
            </a:r>
            <a:endParaRPr lang="en-GB" sz="2000" i="1" dirty="0">
              <a:latin typeface="Comic Sans MS" panose="030F0702030302020204" pitchFamily="66" charset="0"/>
              <a:cs typeface="Angsana New" panose="02020603050405020304" pitchFamily="18" charset="-34"/>
            </a:endParaRPr>
          </a:p>
        </p:txBody>
      </p:sp>
      <p:sp>
        <p:nvSpPr>
          <p:cNvPr id="8" name="TextBox 7"/>
          <p:cNvSpPr txBox="1"/>
          <p:nvPr/>
        </p:nvSpPr>
        <p:spPr>
          <a:xfrm>
            <a:off x="-35465" y="5877272"/>
            <a:ext cx="9179466" cy="1015663"/>
          </a:xfrm>
          <a:prstGeom prst="rect">
            <a:avLst/>
          </a:prstGeom>
          <a:noFill/>
        </p:spPr>
        <p:txBody>
          <a:bodyPr wrap="square" rtlCol="0">
            <a:spAutoFit/>
          </a:bodyPr>
          <a:lstStyle/>
          <a:p>
            <a:r>
              <a:rPr lang="en-GB" sz="2000" dirty="0" smtClean="0">
                <a:latin typeface="Comic Sans MS" panose="030F0702030302020204" pitchFamily="66" charset="0"/>
              </a:rPr>
              <a:t>The leaders decided to do something about this revolutionary, they had him trialled before the Sanhedrin, sent to the Roman Court and sentenced to death!!! </a:t>
            </a:r>
            <a:endParaRPr lang="en-GB" sz="2000" dirty="0">
              <a:latin typeface="Comic Sans MS" panose="030F0702030302020204" pitchFamily="66" charset="0"/>
            </a:endParaRPr>
          </a:p>
        </p:txBody>
      </p:sp>
      <p:pic>
        <p:nvPicPr>
          <p:cNvPr id="1028" name="Picture 4" descr="http://firstlutheranalbany.org/wp-content/uploads/2014/02/jesus-christ-crucifi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382" y="1523999"/>
            <a:ext cx="609600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3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224136"/>
          </a:xfrm>
        </p:spPr>
        <p:txBody>
          <a:bodyPr>
            <a:normAutofit fontScale="90000"/>
          </a:bodyPr>
          <a:lstStyle/>
          <a:p>
            <a:r>
              <a:rPr lang="en-GB" sz="3100" u="sng" dirty="0" smtClean="0">
                <a:latin typeface="Comic Sans MS" panose="030F0702030302020204" pitchFamily="66" charset="0"/>
              </a:rPr>
              <a:t>Matthew 26:57-68 </a:t>
            </a:r>
            <a:br>
              <a:rPr lang="en-GB" sz="3100" u="sng" dirty="0" smtClean="0">
                <a:latin typeface="Comic Sans MS" panose="030F0702030302020204" pitchFamily="66" charset="0"/>
              </a:rPr>
            </a:br>
            <a:r>
              <a:rPr lang="en-GB" sz="3100" u="sng" dirty="0" smtClean="0">
                <a:latin typeface="Comic Sans MS" panose="030F0702030302020204" pitchFamily="66" charset="0"/>
              </a:rPr>
              <a:t>Jesus </a:t>
            </a:r>
            <a:r>
              <a:rPr lang="en-GB" sz="3100" u="sng" dirty="0">
                <a:latin typeface="Comic Sans MS" panose="030F0702030302020204" pitchFamily="66" charset="0"/>
              </a:rPr>
              <a:t>Is Questioned by the Council</a:t>
            </a:r>
            <a:r>
              <a:rPr lang="en-GB" u="sng" dirty="0">
                <a:latin typeface="Comic Sans MS" panose="030F0702030302020204" pitchFamily="66" charset="0"/>
              </a:rPr>
              <a:t/>
            </a:r>
            <a:br>
              <a:rPr lang="en-GB" u="sng" dirty="0">
                <a:latin typeface="Comic Sans MS" panose="030F0702030302020204" pitchFamily="66" charset="0"/>
              </a:rPr>
            </a:br>
            <a:endParaRPr lang="en-GB" u="sng" dirty="0">
              <a:latin typeface="Comic Sans MS" panose="030F0702030302020204" pitchFamily="66" charset="0"/>
            </a:endParaRPr>
          </a:p>
        </p:txBody>
      </p:sp>
      <p:sp>
        <p:nvSpPr>
          <p:cNvPr id="3" name="Content Placeholder 2"/>
          <p:cNvSpPr>
            <a:spLocks noGrp="1"/>
          </p:cNvSpPr>
          <p:nvPr>
            <p:ph idx="1"/>
          </p:nvPr>
        </p:nvSpPr>
        <p:spPr>
          <a:xfrm>
            <a:off x="15280" y="836712"/>
            <a:ext cx="9128720" cy="6021288"/>
          </a:xfrm>
        </p:spPr>
        <p:txBody>
          <a:bodyPr>
            <a:noAutofit/>
          </a:bodyPr>
          <a:lstStyle/>
          <a:p>
            <a:r>
              <a:rPr lang="en-GB" sz="1500" b="1" baseline="30000" dirty="0" smtClean="0">
                <a:latin typeface="Comic Sans MS" panose="030F0702030302020204" pitchFamily="66" charset="0"/>
              </a:rPr>
              <a:t>57</a:t>
            </a:r>
            <a:r>
              <a:rPr lang="en-GB" sz="1500" b="1" baseline="30000" dirty="0">
                <a:latin typeface="Comic Sans MS" panose="030F0702030302020204" pitchFamily="66" charset="0"/>
              </a:rPr>
              <a:t> </a:t>
            </a:r>
            <a:r>
              <a:rPr lang="en-GB" sz="1500" dirty="0">
                <a:latin typeface="Comic Sans MS" panose="030F0702030302020204" pitchFamily="66" charset="0"/>
              </a:rPr>
              <a:t>After Jesus had been arrested, he was led off to the house of Caiaphas the high priest. The nation’s leaders and the teachers of the Law of Moses were meeting there. </a:t>
            </a:r>
            <a:r>
              <a:rPr lang="en-GB" sz="1500" b="1" baseline="30000" dirty="0">
                <a:latin typeface="Comic Sans MS" panose="030F0702030302020204" pitchFamily="66" charset="0"/>
              </a:rPr>
              <a:t>58 </a:t>
            </a:r>
            <a:r>
              <a:rPr lang="en-GB" sz="1500" dirty="0">
                <a:latin typeface="Comic Sans MS" panose="030F0702030302020204" pitchFamily="66" charset="0"/>
              </a:rPr>
              <a:t>But Peter followed along at a distance and came to the courtyard of the high priest’s palace. He went in and sat down with the guards to see what was going to happen.</a:t>
            </a:r>
          </a:p>
          <a:p>
            <a:r>
              <a:rPr lang="en-GB" sz="1500" b="1" baseline="30000" dirty="0">
                <a:latin typeface="Comic Sans MS" panose="030F0702030302020204" pitchFamily="66" charset="0"/>
              </a:rPr>
              <a:t>59 </a:t>
            </a:r>
            <a:r>
              <a:rPr lang="en-GB" sz="1500" dirty="0">
                <a:latin typeface="Comic Sans MS" panose="030F0702030302020204" pitchFamily="66" charset="0"/>
              </a:rPr>
              <a:t>The chief priests and the whole council wanted to put Jesus to death. So they tried to find some people who would tell lies about him in court.</a:t>
            </a:r>
            <a:r>
              <a:rPr lang="en-GB" sz="1500" baseline="30000" dirty="0">
                <a:latin typeface="Comic Sans MS" panose="030F0702030302020204" pitchFamily="66" charset="0"/>
              </a:rPr>
              <a:t>[</a:t>
            </a:r>
            <a:r>
              <a:rPr lang="en-GB" sz="1500" baseline="30000" dirty="0">
                <a:latin typeface="Comic Sans MS" panose="030F0702030302020204" pitchFamily="66" charset="0"/>
                <a:hlinkClick r:id="rId2" tooltip="See footnote a"/>
              </a:rPr>
              <a:t>a</a:t>
            </a:r>
            <a:r>
              <a:rPr lang="en-GB" sz="1500" baseline="30000" dirty="0">
                <a:latin typeface="Comic Sans MS" panose="030F0702030302020204" pitchFamily="66" charset="0"/>
              </a:rPr>
              <a:t>]</a:t>
            </a:r>
            <a:r>
              <a:rPr lang="en-GB" sz="1500" dirty="0">
                <a:latin typeface="Comic Sans MS" panose="030F0702030302020204" pitchFamily="66" charset="0"/>
              </a:rPr>
              <a:t> </a:t>
            </a:r>
            <a:r>
              <a:rPr lang="en-GB" sz="1500" b="1" baseline="30000" dirty="0">
                <a:latin typeface="Comic Sans MS" panose="030F0702030302020204" pitchFamily="66" charset="0"/>
              </a:rPr>
              <a:t>60 </a:t>
            </a:r>
            <a:r>
              <a:rPr lang="en-GB" sz="1500" dirty="0">
                <a:latin typeface="Comic Sans MS" panose="030F0702030302020204" pitchFamily="66" charset="0"/>
              </a:rPr>
              <a:t>But they could not find any, even though many did come and tell lies. At last, two men came forward </a:t>
            </a:r>
            <a:r>
              <a:rPr lang="en-GB" sz="1500" b="1" baseline="30000" dirty="0">
                <a:latin typeface="Comic Sans MS" panose="030F0702030302020204" pitchFamily="66" charset="0"/>
              </a:rPr>
              <a:t>61 </a:t>
            </a:r>
            <a:r>
              <a:rPr lang="en-GB" sz="1500" dirty="0">
                <a:latin typeface="Comic Sans MS" panose="030F0702030302020204" pitchFamily="66" charset="0"/>
              </a:rPr>
              <a:t>and said, “This man claimed that he would tear down God’s temple and build it again in three days.”</a:t>
            </a:r>
          </a:p>
          <a:p>
            <a:r>
              <a:rPr lang="en-GB" sz="1500" b="1" baseline="30000" dirty="0">
                <a:latin typeface="Comic Sans MS" panose="030F0702030302020204" pitchFamily="66" charset="0"/>
              </a:rPr>
              <a:t>62 </a:t>
            </a:r>
            <a:r>
              <a:rPr lang="en-GB" sz="1500" dirty="0">
                <a:latin typeface="Comic Sans MS" panose="030F0702030302020204" pitchFamily="66" charset="0"/>
              </a:rPr>
              <a:t>The high priest stood up and asked Jesus, “Why don’t you say something in your own </a:t>
            </a:r>
            <a:r>
              <a:rPr lang="en-GB" sz="1500" dirty="0" err="1">
                <a:latin typeface="Comic Sans MS" panose="030F0702030302020204" pitchFamily="66" charset="0"/>
              </a:rPr>
              <a:t>defense</a:t>
            </a:r>
            <a:r>
              <a:rPr lang="en-GB" sz="1500" dirty="0">
                <a:latin typeface="Comic Sans MS" panose="030F0702030302020204" pitchFamily="66" charset="0"/>
              </a:rPr>
              <a:t>? Don’t you hear the charges they are making against you?”</a:t>
            </a:r>
            <a:r>
              <a:rPr lang="en-GB" sz="1500" b="1" baseline="30000" dirty="0">
                <a:latin typeface="Comic Sans MS" panose="030F0702030302020204" pitchFamily="66" charset="0"/>
              </a:rPr>
              <a:t>63 </a:t>
            </a:r>
            <a:r>
              <a:rPr lang="en-GB" sz="1500" dirty="0">
                <a:latin typeface="Comic Sans MS" panose="030F0702030302020204" pitchFamily="66" charset="0"/>
              </a:rPr>
              <a:t>But Jesus did not answer. So the high priest said, “With the living God looking on, you must tell the truth. Tell us, are you the Messiah, the Son of God?”</a:t>
            </a:r>
            <a:r>
              <a:rPr lang="en-GB" sz="1500" baseline="30000" dirty="0">
                <a:latin typeface="Comic Sans MS" panose="030F0702030302020204" pitchFamily="66" charset="0"/>
              </a:rPr>
              <a:t>[</a:t>
            </a:r>
            <a:r>
              <a:rPr lang="en-GB" sz="1500" baseline="30000" dirty="0">
                <a:latin typeface="Comic Sans MS" panose="030F0702030302020204" pitchFamily="66" charset="0"/>
                <a:hlinkClick r:id="rId3" tooltip="See footnote b"/>
              </a:rPr>
              <a:t>b</a:t>
            </a:r>
            <a:r>
              <a:rPr lang="en-GB" sz="1500" baseline="30000" dirty="0">
                <a:latin typeface="Comic Sans MS" panose="030F0702030302020204" pitchFamily="66" charset="0"/>
              </a:rPr>
              <a:t>]</a:t>
            </a:r>
            <a:endParaRPr lang="en-GB" sz="1500" dirty="0">
              <a:latin typeface="Comic Sans MS" panose="030F0702030302020204" pitchFamily="66" charset="0"/>
            </a:endParaRPr>
          </a:p>
          <a:p>
            <a:r>
              <a:rPr lang="en-GB" sz="1500" b="1" baseline="30000" dirty="0">
                <a:latin typeface="Comic Sans MS" panose="030F0702030302020204" pitchFamily="66" charset="0"/>
              </a:rPr>
              <a:t>64 </a:t>
            </a:r>
            <a:r>
              <a:rPr lang="en-GB" sz="1500" dirty="0">
                <a:latin typeface="Comic Sans MS" panose="030F0702030302020204" pitchFamily="66" charset="0"/>
              </a:rPr>
              <a:t>“That is what you say!” Jesus answered. “But I tell all of you,</a:t>
            </a:r>
          </a:p>
          <a:p>
            <a:r>
              <a:rPr lang="en-GB" sz="1500" dirty="0">
                <a:latin typeface="Comic Sans MS" panose="030F0702030302020204" pitchFamily="66" charset="0"/>
              </a:rPr>
              <a:t>‘Soon you will see</a:t>
            </a:r>
            <a:br>
              <a:rPr lang="en-GB" sz="1500" dirty="0">
                <a:latin typeface="Comic Sans MS" panose="030F0702030302020204" pitchFamily="66" charset="0"/>
              </a:rPr>
            </a:br>
            <a:r>
              <a:rPr lang="en-GB" sz="1500" dirty="0">
                <a:latin typeface="Comic Sans MS" panose="030F0702030302020204" pitchFamily="66" charset="0"/>
              </a:rPr>
              <a:t>    the Son of Man</a:t>
            </a:r>
            <a:br>
              <a:rPr lang="en-GB" sz="1500" dirty="0">
                <a:latin typeface="Comic Sans MS" panose="030F0702030302020204" pitchFamily="66" charset="0"/>
              </a:rPr>
            </a:br>
            <a:r>
              <a:rPr lang="en-GB" sz="1500" dirty="0">
                <a:latin typeface="Comic Sans MS" panose="030F0702030302020204" pitchFamily="66" charset="0"/>
              </a:rPr>
              <a:t>sitting at the right side</a:t>
            </a:r>
            <a:r>
              <a:rPr lang="en-GB" sz="1500" baseline="30000" dirty="0">
                <a:latin typeface="Comic Sans MS" panose="030F0702030302020204" pitchFamily="66" charset="0"/>
              </a:rPr>
              <a:t>[</a:t>
            </a:r>
            <a:r>
              <a:rPr lang="en-GB" sz="1500" baseline="30000" dirty="0">
                <a:latin typeface="Comic Sans MS" panose="030F0702030302020204" pitchFamily="66" charset="0"/>
                <a:hlinkClick r:id="rId4" tooltip="See footnote c"/>
              </a:rPr>
              <a:t>c</a:t>
            </a:r>
            <a:r>
              <a:rPr lang="en-GB" sz="1500" baseline="30000" dirty="0">
                <a:latin typeface="Comic Sans MS" panose="030F0702030302020204" pitchFamily="66" charset="0"/>
              </a:rPr>
              <a:t>]</a:t>
            </a:r>
            <a:r>
              <a:rPr lang="en-GB" sz="1500" dirty="0">
                <a:latin typeface="Comic Sans MS" panose="030F0702030302020204" pitchFamily="66" charset="0"/>
              </a:rPr>
              <a:t/>
            </a:r>
            <a:br>
              <a:rPr lang="en-GB" sz="1500" dirty="0">
                <a:latin typeface="Comic Sans MS" panose="030F0702030302020204" pitchFamily="66" charset="0"/>
              </a:rPr>
            </a:br>
            <a:r>
              <a:rPr lang="en-GB" sz="1500" dirty="0">
                <a:latin typeface="Comic Sans MS" panose="030F0702030302020204" pitchFamily="66" charset="0"/>
              </a:rPr>
              <a:t>    of God All-Powerful</a:t>
            </a:r>
            <a:br>
              <a:rPr lang="en-GB" sz="1500" dirty="0">
                <a:latin typeface="Comic Sans MS" panose="030F0702030302020204" pitchFamily="66" charset="0"/>
              </a:rPr>
            </a:br>
            <a:r>
              <a:rPr lang="en-GB" sz="1500" dirty="0">
                <a:latin typeface="Comic Sans MS" panose="030F0702030302020204" pitchFamily="66" charset="0"/>
              </a:rPr>
              <a:t>and coming on the clouds</a:t>
            </a:r>
            <a:br>
              <a:rPr lang="en-GB" sz="1500" dirty="0">
                <a:latin typeface="Comic Sans MS" panose="030F0702030302020204" pitchFamily="66" charset="0"/>
              </a:rPr>
            </a:br>
            <a:r>
              <a:rPr lang="en-GB" sz="1500" dirty="0">
                <a:latin typeface="Comic Sans MS" panose="030F0702030302020204" pitchFamily="66" charset="0"/>
              </a:rPr>
              <a:t>    of heaven.’”</a:t>
            </a:r>
          </a:p>
          <a:p>
            <a:r>
              <a:rPr lang="en-GB" sz="1500" b="1" baseline="30000" dirty="0">
                <a:latin typeface="Comic Sans MS" panose="030F0702030302020204" pitchFamily="66" charset="0"/>
              </a:rPr>
              <a:t>65 </a:t>
            </a:r>
            <a:r>
              <a:rPr lang="en-GB" sz="1500" dirty="0">
                <a:latin typeface="Comic Sans MS" panose="030F0702030302020204" pitchFamily="66" charset="0"/>
              </a:rPr>
              <a:t>The high priest then tore his robe and said, “This man claims to be God! We don’t need any more witnesses! You have heard what he said. </a:t>
            </a:r>
            <a:r>
              <a:rPr lang="en-GB" sz="1500" b="1" baseline="30000" dirty="0">
                <a:latin typeface="Comic Sans MS" panose="030F0702030302020204" pitchFamily="66" charset="0"/>
              </a:rPr>
              <a:t>66 </a:t>
            </a:r>
            <a:r>
              <a:rPr lang="en-GB" sz="1500" dirty="0">
                <a:latin typeface="Comic Sans MS" panose="030F0702030302020204" pitchFamily="66" charset="0"/>
              </a:rPr>
              <a:t>What do you think?”</a:t>
            </a:r>
          </a:p>
          <a:p>
            <a:r>
              <a:rPr lang="en-GB" sz="1500" dirty="0">
                <a:latin typeface="Comic Sans MS" panose="030F0702030302020204" pitchFamily="66" charset="0"/>
              </a:rPr>
              <a:t>They answered, “He is guilty and deserves to die!” </a:t>
            </a:r>
            <a:r>
              <a:rPr lang="en-GB" sz="1500" b="1" baseline="30000" dirty="0">
                <a:latin typeface="Comic Sans MS" panose="030F0702030302020204" pitchFamily="66" charset="0"/>
              </a:rPr>
              <a:t>67 </a:t>
            </a:r>
            <a:r>
              <a:rPr lang="en-GB" sz="1500" dirty="0">
                <a:latin typeface="Comic Sans MS" panose="030F0702030302020204" pitchFamily="66" charset="0"/>
              </a:rPr>
              <a:t>Then they spit in his face and hit him with their fists. Others slapped him </a:t>
            </a:r>
            <a:r>
              <a:rPr lang="en-GB" sz="1500" b="1" baseline="30000" dirty="0">
                <a:latin typeface="Comic Sans MS" panose="030F0702030302020204" pitchFamily="66" charset="0"/>
              </a:rPr>
              <a:t>68 </a:t>
            </a:r>
            <a:r>
              <a:rPr lang="en-GB" sz="1500" dirty="0">
                <a:latin typeface="Comic Sans MS" panose="030F0702030302020204" pitchFamily="66" charset="0"/>
              </a:rPr>
              <a:t>and said, “You think you are the Messiah! So tell us who hit you</a:t>
            </a:r>
            <a:r>
              <a:rPr lang="en-GB" sz="1500" dirty="0" smtClean="0">
                <a:latin typeface="Comic Sans MS" panose="030F0702030302020204" pitchFamily="66" charset="0"/>
              </a:rPr>
              <a:t>!”</a:t>
            </a:r>
            <a:endParaRPr lang="en-GB" sz="1500" dirty="0"/>
          </a:p>
        </p:txBody>
      </p:sp>
    </p:spTree>
    <p:extLst>
      <p:ext uri="{BB962C8B-B14F-4D97-AF65-F5344CB8AC3E}">
        <p14:creationId xmlns:p14="http://schemas.microsoft.com/office/powerpoint/2010/main" val="135736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fontScale="90000"/>
          </a:bodyPr>
          <a:lstStyle/>
          <a:p>
            <a:r>
              <a:rPr lang="en-GB" sz="2700" u="sng" dirty="0" smtClean="0">
                <a:latin typeface="Comic Sans MS" panose="030F0702030302020204" pitchFamily="66" charset="0"/>
              </a:rPr>
              <a:t>Luke 23:1-12 </a:t>
            </a:r>
            <a:br>
              <a:rPr lang="en-GB" sz="2700" u="sng" dirty="0" smtClean="0">
                <a:latin typeface="Comic Sans MS" panose="030F0702030302020204" pitchFamily="66" charset="0"/>
              </a:rPr>
            </a:br>
            <a:r>
              <a:rPr lang="en-GB" sz="2700" u="sng" dirty="0" smtClean="0">
                <a:latin typeface="Comic Sans MS" panose="030F0702030302020204" pitchFamily="66" charset="0"/>
              </a:rPr>
              <a:t>Pilate </a:t>
            </a:r>
            <a:r>
              <a:rPr lang="en-GB" sz="2700" u="sng" dirty="0">
                <a:latin typeface="Comic Sans MS" panose="030F0702030302020204" pitchFamily="66" charset="0"/>
              </a:rPr>
              <a:t>Questions Jesus</a:t>
            </a:r>
            <a:r>
              <a:rPr lang="en-GB" dirty="0"/>
              <a:t/>
            </a:r>
            <a:br>
              <a:rPr lang="en-GB" dirty="0"/>
            </a:br>
            <a:endParaRPr lang="en-GB" dirty="0"/>
          </a:p>
        </p:txBody>
      </p:sp>
      <p:sp>
        <p:nvSpPr>
          <p:cNvPr id="3" name="Content Placeholder 2"/>
          <p:cNvSpPr>
            <a:spLocks noGrp="1"/>
          </p:cNvSpPr>
          <p:nvPr>
            <p:ph idx="1"/>
          </p:nvPr>
        </p:nvSpPr>
        <p:spPr>
          <a:xfrm>
            <a:off x="0" y="908720"/>
            <a:ext cx="9144000" cy="5949280"/>
          </a:xfrm>
        </p:spPr>
        <p:txBody>
          <a:bodyPr>
            <a:normAutofit fontScale="62500" lnSpcReduction="20000"/>
          </a:bodyPr>
          <a:lstStyle/>
          <a:p>
            <a:pPr marL="0" indent="0">
              <a:buNone/>
            </a:pPr>
            <a:r>
              <a:rPr lang="en-GB" sz="2400" b="1" baseline="30000" dirty="0" smtClean="0">
                <a:latin typeface="Comic Sans MS" panose="030F0702030302020204" pitchFamily="66" charset="0"/>
              </a:rPr>
              <a:t>11</a:t>
            </a:r>
            <a:r>
              <a:rPr lang="en-GB" sz="2400" b="1" baseline="30000" dirty="0">
                <a:latin typeface="Comic Sans MS" panose="030F0702030302020204" pitchFamily="66" charset="0"/>
              </a:rPr>
              <a:t> </a:t>
            </a:r>
            <a:r>
              <a:rPr lang="en-GB" sz="2400" dirty="0">
                <a:latin typeface="Comic Sans MS" panose="030F0702030302020204" pitchFamily="66" charset="0"/>
              </a:rPr>
              <a:t>Jesus was brought before Pilate the governor, who asked him, “Are you the king of the Jews?”</a:t>
            </a:r>
          </a:p>
          <a:p>
            <a:pPr marL="0" indent="0">
              <a:buNone/>
            </a:pPr>
            <a:r>
              <a:rPr lang="en-GB" sz="2400" dirty="0">
                <a:latin typeface="Comic Sans MS" panose="030F0702030302020204" pitchFamily="66" charset="0"/>
              </a:rPr>
              <a:t>“Those are your words!” Jesus answered. </a:t>
            </a:r>
            <a:r>
              <a:rPr lang="en-GB" sz="2400" b="1" baseline="30000" dirty="0">
                <a:latin typeface="Comic Sans MS" panose="030F0702030302020204" pitchFamily="66" charset="0"/>
              </a:rPr>
              <a:t>12 </a:t>
            </a:r>
            <a:r>
              <a:rPr lang="en-GB" sz="2400" dirty="0">
                <a:latin typeface="Comic Sans MS" panose="030F0702030302020204" pitchFamily="66" charset="0"/>
              </a:rPr>
              <a:t>And when the chief priests and leaders brought their charges against him, he did not say a thing.</a:t>
            </a:r>
          </a:p>
          <a:p>
            <a:pPr marL="0" indent="0">
              <a:buNone/>
            </a:pPr>
            <a:r>
              <a:rPr lang="en-GB" sz="2400" b="1" baseline="30000" dirty="0">
                <a:latin typeface="Comic Sans MS" panose="030F0702030302020204" pitchFamily="66" charset="0"/>
              </a:rPr>
              <a:t>13 </a:t>
            </a:r>
            <a:r>
              <a:rPr lang="en-GB" sz="2400" dirty="0">
                <a:latin typeface="Comic Sans MS" panose="030F0702030302020204" pitchFamily="66" charset="0"/>
              </a:rPr>
              <a:t>Pilate asked him, “Don’t you hear what crimes they say you have done?”</a:t>
            </a:r>
            <a:r>
              <a:rPr lang="en-GB" sz="2400" b="1" baseline="30000" dirty="0">
                <a:latin typeface="Comic Sans MS" panose="030F0702030302020204" pitchFamily="66" charset="0"/>
              </a:rPr>
              <a:t>14 </a:t>
            </a:r>
            <a:r>
              <a:rPr lang="en-GB" sz="2400" dirty="0">
                <a:latin typeface="Comic Sans MS" panose="030F0702030302020204" pitchFamily="66" charset="0"/>
              </a:rPr>
              <a:t>But Jesus did not say anything, and the governor was greatly amazed.</a:t>
            </a:r>
          </a:p>
          <a:p>
            <a:pPr marL="0" indent="0" algn="ctr">
              <a:buNone/>
            </a:pPr>
            <a:r>
              <a:rPr lang="en-GB" u="sng" dirty="0">
                <a:latin typeface="Comic Sans MS" panose="030F0702030302020204" pitchFamily="66" charset="0"/>
              </a:rPr>
              <a:t>The Death Sentence</a:t>
            </a:r>
          </a:p>
          <a:p>
            <a:pPr marL="0" indent="0">
              <a:buNone/>
            </a:pPr>
            <a:r>
              <a:rPr lang="en-GB" sz="2400" b="1" baseline="30000" dirty="0">
                <a:latin typeface="Comic Sans MS" panose="030F0702030302020204" pitchFamily="66" charset="0"/>
              </a:rPr>
              <a:t>15 </a:t>
            </a:r>
            <a:r>
              <a:rPr lang="en-GB" sz="2400" dirty="0">
                <a:latin typeface="Comic Sans MS" panose="030F0702030302020204" pitchFamily="66" charset="0"/>
              </a:rPr>
              <a:t>During Passover the governor always freed a prisoner chosen by the people.</a:t>
            </a:r>
            <a:r>
              <a:rPr lang="en-GB" sz="2400" b="1" baseline="30000" dirty="0">
                <a:latin typeface="Comic Sans MS" panose="030F0702030302020204" pitchFamily="66" charset="0"/>
              </a:rPr>
              <a:t>16 </a:t>
            </a:r>
            <a:r>
              <a:rPr lang="en-GB" sz="2400" dirty="0">
                <a:latin typeface="Comic Sans MS" panose="030F0702030302020204" pitchFamily="66" charset="0"/>
              </a:rPr>
              <a:t>At that time a well-known terrorist named Jesus Barabbas</a:t>
            </a:r>
            <a:r>
              <a:rPr lang="en-GB" sz="2400" baseline="30000" dirty="0">
                <a:latin typeface="Comic Sans MS" panose="030F0702030302020204" pitchFamily="66" charset="0"/>
              </a:rPr>
              <a:t>[</a:t>
            </a:r>
            <a:r>
              <a:rPr lang="en-GB" sz="2400" baseline="30000" dirty="0">
                <a:latin typeface="Comic Sans MS" panose="030F0702030302020204" pitchFamily="66" charset="0"/>
                <a:hlinkClick r:id="rId2" tooltip="See footnote a"/>
              </a:rPr>
              <a:t>a</a:t>
            </a:r>
            <a:r>
              <a:rPr lang="en-GB" sz="2400" baseline="30000" dirty="0">
                <a:latin typeface="Comic Sans MS" panose="030F0702030302020204" pitchFamily="66" charset="0"/>
              </a:rPr>
              <a:t>]</a:t>
            </a:r>
            <a:r>
              <a:rPr lang="en-GB" sz="2400" dirty="0">
                <a:latin typeface="Comic Sans MS" panose="030F0702030302020204" pitchFamily="66" charset="0"/>
              </a:rPr>
              <a:t> was in jail. </a:t>
            </a:r>
            <a:r>
              <a:rPr lang="en-GB" sz="2400" b="1" baseline="30000" dirty="0">
                <a:latin typeface="Comic Sans MS" panose="030F0702030302020204" pitchFamily="66" charset="0"/>
              </a:rPr>
              <a:t>17 </a:t>
            </a:r>
            <a:r>
              <a:rPr lang="en-GB" sz="2400" dirty="0">
                <a:latin typeface="Comic Sans MS" panose="030F0702030302020204" pitchFamily="66" charset="0"/>
              </a:rPr>
              <a:t>So when the crowd came together, Pilate asked them, “Which prisoner do you want me to set free? Do you want Jesus Barabbas or Jesus who is called the Messiah?” </a:t>
            </a:r>
            <a:r>
              <a:rPr lang="en-GB" sz="2400" b="1" baseline="30000" dirty="0">
                <a:latin typeface="Comic Sans MS" panose="030F0702030302020204" pitchFamily="66" charset="0"/>
              </a:rPr>
              <a:t>18 </a:t>
            </a:r>
            <a:r>
              <a:rPr lang="en-GB" sz="2400" dirty="0">
                <a:latin typeface="Comic Sans MS" panose="030F0702030302020204" pitchFamily="66" charset="0"/>
              </a:rPr>
              <a:t>Pilate knew that the leaders had brought Jesus to him because they were jealous.</a:t>
            </a:r>
          </a:p>
          <a:p>
            <a:pPr marL="0" indent="0">
              <a:buNone/>
            </a:pPr>
            <a:r>
              <a:rPr lang="en-GB" sz="2400" b="1" baseline="30000" dirty="0">
                <a:latin typeface="Comic Sans MS" panose="030F0702030302020204" pitchFamily="66" charset="0"/>
              </a:rPr>
              <a:t>19 </a:t>
            </a:r>
            <a:r>
              <a:rPr lang="en-GB" sz="2400" dirty="0">
                <a:latin typeface="Comic Sans MS" panose="030F0702030302020204" pitchFamily="66" charset="0"/>
              </a:rPr>
              <a:t>While Pilate was judging the case, his wife sent him a message. It said, “Don’t have anything to do with that innocent man. I have had nightmares because of him.”</a:t>
            </a:r>
          </a:p>
          <a:p>
            <a:pPr marL="0" indent="0">
              <a:buNone/>
            </a:pPr>
            <a:r>
              <a:rPr lang="en-GB" sz="2400" b="1" baseline="30000" dirty="0">
                <a:latin typeface="Comic Sans MS" panose="030F0702030302020204" pitchFamily="66" charset="0"/>
              </a:rPr>
              <a:t>20 </a:t>
            </a:r>
            <a:r>
              <a:rPr lang="en-GB" sz="2400" dirty="0">
                <a:latin typeface="Comic Sans MS" panose="030F0702030302020204" pitchFamily="66" charset="0"/>
              </a:rPr>
              <a:t>But the chief priests and the leaders convinced the crowds to ask for Barabbas to be set free and for Jesus to be killed. </a:t>
            </a:r>
            <a:r>
              <a:rPr lang="en-GB" sz="2400" b="1" baseline="30000" dirty="0">
                <a:latin typeface="Comic Sans MS" panose="030F0702030302020204" pitchFamily="66" charset="0"/>
              </a:rPr>
              <a:t>21 </a:t>
            </a:r>
            <a:r>
              <a:rPr lang="en-GB" sz="2400" dirty="0">
                <a:latin typeface="Comic Sans MS" panose="030F0702030302020204" pitchFamily="66" charset="0"/>
              </a:rPr>
              <a:t>Pilate asked the crowd again, “Which of these two men do you want me to set free?”</a:t>
            </a:r>
          </a:p>
          <a:p>
            <a:pPr marL="0" indent="0">
              <a:buNone/>
            </a:pPr>
            <a:r>
              <a:rPr lang="en-GB" sz="2400" dirty="0">
                <a:latin typeface="Comic Sans MS" panose="030F0702030302020204" pitchFamily="66" charset="0"/>
              </a:rPr>
              <a:t>“Barabbas!” they replied.</a:t>
            </a:r>
          </a:p>
          <a:p>
            <a:pPr marL="0" indent="0">
              <a:buNone/>
            </a:pPr>
            <a:r>
              <a:rPr lang="en-GB" sz="2400" b="1" baseline="30000" dirty="0">
                <a:latin typeface="Comic Sans MS" panose="030F0702030302020204" pitchFamily="66" charset="0"/>
              </a:rPr>
              <a:t>22 </a:t>
            </a:r>
            <a:r>
              <a:rPr lang="en-GB" sz="2400" dirty="0">
                <a:latin typeface="Comic Sans MS" panose="030F0702030302020204" pitchFamily="66" charset="0"/>
              </a:rPr>
              <a:t>Pilate asked them, “What am I to do with Jesus, who is called the Messiah?”</a:t>
            </a:r>
          </a:p>
          <a:p>
            <a:pPr marL="0" indent="0">
              <a:buNone/>
            </a:pPr>
            <a:r>
              <a:rPr lang="en-GB" sz="2400" dirty="0">
                <a:latin typeface="Comic Sans MS" panose="030F0702030302020204" pitchFamily="66" charset="0"/>
              </a:rPr>
              <a:t>They all yelled, “Nail him to a cross!”</a:t>
            </a:r>
          </a:p>
          <a:p>
            <a:pPr marL="0" indent="0">
              <a:buNone/>
            </a:pPr>
            <a:r>
              <a:rPr lang="en-GB" sz="2400" b="1" baseline="30000" dirty="0">
                <a:latin typeface="Comic Sans MS" panose="030F0702030302020204" pitchFamily="66" charset="0"/>
              </a:rPr>
              <a:t>23 </a:t>
            </a:r>
            <a:r>
              <a:rPr lang="en-GB" sz="2400" dirty="0">
                <a:latin typeface="Comic Sans MS" panose="030F0702030302020204" pitchFamily="66" charset="0"/>
              </a:rPr>
              <a:t>Pilate answered, “But what crime has he done?”</a:t>
            </a:r>
          </a:p>
          <a:p>
            <a:pPr marL="0" indent="0">
              <a:buNone/>
            </a:pPr>
            <a:r>
              <a:rPr lang="en-GB" sz="2400" dirty="0">
                <a:latin typeface="Comic Sans MS" panose="030F0702030302020204" pitchFamily="66" charset="0"/>
              </a:rPr>
              <a:t>“Nail him to a cross!” they yelled even louder.</a:t>
            </a:r>
          </a:p>
          <a:p>
            <a:pPr marL="0" indent="0">
              <a:buNone/>
            </a:pPr>
            <a:r>
              <a:rPr lang="en-GB" sz="2400" b="1" baseline="30000" dirty="0">
                <a:latin typeface="Comic Sans MS" panose="030F0702030302020204" pitchFamily="66" charset="0"/>
              </a:rPr>
              <a:t>24 </a:t>
            </a:r>
            <a:r>
              <a:rPr lang="en-GB" sz="2400" dirty="0">
                <a:latin typeface="Comic Sans MS" panose="030F0702030302020204" pitchFamily="66" charset="0"/>
              </a:rPr>
              <a:t>Pilate saw that there was nothing he could do and that the people were starting to riot. So he took some water and washed his hands</a:t>
            </a:r>
            <a:r>
              <a:rPr lang="en-GB" sz="2400" baseline="30000" dirty="0">
                <a:latin typeface="Comic Sans MS" panose="030F0702030302020204" pitchFamily="66" charset="0"/>
              </a:rPr>
              <a:t>[</a:t>
            </a:r>
            <a:r>
              <a:rPr lang="en-GB" sz="2400" baseline="30000" dirty="0">
                <a:latin typeface="Comic Sans MS" panose="030F0702030302020204" pitchFamily="66" charset="0"/>
                <a:hlinkClick r:id="rId3" tooltip="See footnote b"/>
              </a:rPr>
              <a:t>b</a:t>
            </a:r>
            <a:r>
              <a:rPr lang="en-GB" sz="2400" baseline="30000" dirty="0">
                <a:latin typeface="Comic Sans MS" panose="030F0702030302020204" pitchFamily="66" charset="0"/>
              </a:rPr>
              <a:t>]</a:t>
            </a:r>
            <a:r>
              <a:rPr lang="en-GB" sz="2400" dirty="0">
                <a:latin typeface="Comic Sans MS" panose="030F0702030302020204" pitchFamily="66" charset="0"/>
              </a:rPr>
              <a:t> in front of them and said, “I won’t have anything to do with killing this man. You are the ones doing it!”</a:t>
            </a:r>
          </a:p>
          <a:p>
            <a:pPr marL="0" indent="0">
              <a:buNone/>
            </a:pPr>
            <a:r>
              <a:rPr lang="en-GB" sz="2400" b="1" baseline="30000" dirty="0">
                <a:latin typeface="Comic Sans MS" panose="030F0702030302020204" pitchFamily="66" charset="0"/>
              </a:rPr>
              <a:t>25 </a:t>
            </a:r>
            <a:r>
              <a:rPr lang="en-GB" sz="2400" dirty="0">
                <a:latin typeface="Comic Sans MS" panose="030F0702030302020204" pitchFamily="66" charset="0"/>
              </a:rPr>
              <a:t>Everyone answered, “We and our own families will take the blame for his death!”</a:t>
            </a:r>
          </a:p>
          <a:p>
            <a:pPr marL="0" indent="0">
              <a:buNone/>
            </a:pPr>
            <a:r>
              <a:rPr lang="en-GB" sz="2400" b="1" baseline="30000" dirty="0">
                <a:latin typeface="Comic Sans MS" panose="030F0702030302020204" pitchFamily="66" charset="0"/>
              </a:rPr>
              <a:t>26 </a:t>
            </a:r>
            <a:r>
              <a:rPr lang="en-GB" sz="2400" dirty="0">
                <a:latin typeface="Comic Sans MS" panose="030F0702030302020204" pitchFamily="66" charset="0"/>
              </a:rPr>
              <a:t>Pilate set Barabbas free. Then he ordered his soldiers to beat Jesus with a whip and nail him to a cross.</a:t>
            </a:r>
          </a:p>
          <a:p>
            <a:pPr marL="0" indent="0">
              <a:buNone/>
            </a:pPr>
            <a:endParaRPr lang="en-GB" dirty="0"/>
          </a:p>
        </p:txBody>
      </p:sp>
    </p:spTree>
    <p:extLst>
      <p:ext uri="{BB962C8B-B14F-4D97-AF65-F5344CB8AC3E}">
        <p14:creationId xmlns:p14="http://schemas.microsoft.com/office/powerpoint/2010/main" val="4283128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959373" y="3074158"/>
            <a:ext cx="6858000" cy="709685"/>
          </a:xfrm>
        </p:spPr>
        <p:txBody>
          <a:bodyPr>
            <a:normAutofit fontScale="90000"/>
          </a:bodyPr>
          <a:lstStyle/>
          <a:p>
            <a:r>
              <a:rPr lang="en-GB" sz="3600" u="sng" dirty="0" smtClean="0">
                <a:latin typeface="Comic Sans MS" panose="030F0702030302020204" pitchFamily="66" charset="0"/>
              </a:rPr>
              <a:t>The scribes notebook</a:t>
            </a:r>
            <a:br>
              <a:rPr lang="en-GB" sz="3600" u="sng" dirty="0" smtClean="0">
                <a:latin typeface="Comic Sans MS" panose="030F0702030302020204" pitchFamily="66" charset="0"/>
              </a:rPr>
            </a:br>
            <a:r>
              <a:rPr lang="en-GB" sz="3600" u="sng" dirty="0" smtClean="0">
                <a:latin typeface="Comic Sans MS" panose="030F0702030302020204" pitchFamily="66" charset="0"/>
              </a:rPr>
              <a:t> </a:t>
            </a:r>
            <a:r>
              <a:rPr lang="en-GB" sz="3100" u="sng" dirty="0" smtClean="0">
                <a:latin typeface="Comic Sans MS" panose="030F0702030302020204" pitchFamily="66" charset="0"/>
              </a:rPr>
              <a:t>drawing information from the Gospels. </a:t>
            </a:r>
            <a:endParaRPr lang="en-GB" sz="3100" u="sng" dirty="0">
              <a:latin typeface="Comic Sans MS" panose="030F0702030302020204" pitchFamily="66"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169" r="5783" b="2203"/>
          <a:stretch/>
        </p:blipFill>
        <p:spPr bwMode="auto">
          <a:xfrm rot="16200000">
            <a:off x="1628801" y="-657200"/>
            <a:ext cx="6857999" cy="81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662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18776" cy="1340768"/>
          </a:xfrm>
        </p:spPr>
        <p:txBody>
          <a:bodyPr>
            <a:normAutofit fontScale="92500" lnSpcReduction="20000"/>
          </a:bodyPr>
          <a:lstStyle/>
          <a:p>
            <a:pPr marL="0" indent="0" algn="ctr">
              <a:buNone/>
            </a:pPr>
            <a:r>
              <a:rPr lang="en-GB" sz="3400" u="sng" dirty="0" smtClean="0">
                <a:latin typeface="Comic Sans MS" panose="030F0702030302020204" pitchFamily="66" charset="0"/>
              </a:rPr>
              <a:t>Under the title ‘Who does he think he is?’ write a newspaper article for the Jerusalem Journal all about the trial and </a:t>
            </a:r>
            <a:r>
              <a:rPr lang="en-GB" sz="3400" u="sng" dirty="0" smtClean="0">
                <a:latin typeface="Comic Sans MS" panose="030F0702030302020204" pitchFamily="66" charset="0"/>
              </a:rPr>
              <a:t>crucifixion of </a:t>
            </a:r>
            <a:r>
              <a:rPr lang="en-GB" sz="3400" u="sng" dirty="0">
                <a:latin typeface="Comic Sans MS" panose="030F0702030302020204" pitchFamily="66" charset="0"/>
              </a:rPr>
              <a:t>J</a:t>
            </a:r>
            <a:r>
              <a:rPr lang="en-GB" sz="3400" u="sng" dirty="0" smtClean="0">
                <a:latin typeface="Comic Sans MS" panose="030F0702030302020204" pitchFamily="66" charset="0"/>
              </a:rPr>
              <a:t>esus</a:t>
            </a:r>
            <a:r>
              <a:rPr lang="en-GB" sz="2400" u="sng" dirty="0" smtClean="0">
                <a:latin typeface="Comic Sans MS" panose="030F0702030302020204" pitchFamily="66" charset="0"/>
              </a:rPr>
              <a:t>. </a:t>
            </a:r>
            <a:endParaRPr lang="en-GB" sz="2400" u="sng" dirty="0">
              <a:latin typeface="Comic Sans MS" panose="030F0702030302020204" pitchFamily="66" charset="0"/>
            </a:endParaRPr>
          </a:p>
        </p:txBody>
      </p:sp>
      <p:sp>
        <p:nvSpPr>
          <p:cNvPr id="4" name="TextBox 3"/>
          <p:cNvSpPr txBox="1"/>
          <p:nvPr/>
        </p:nvSpPr>
        <p:spPr>
          <a:xfrm>
            <a:off x="0" y="1196752"/>
            <a:ext cx="6444207" cy="4124206"/>
          </a:xfrm>
          <a:prstGeom prst="rect">
            <a:avLst/>
          </a:prstGeom>
          <a:solidFill>
            <a:srgbClr val="92D050"/>
          </a:solidFill>
        </p:spPr>
        <p:txBody>
          <a:bodyPr wrap="square" rtlCol="0">
            <a:spAutoFit/>
          </a:bodyPr>
          <a:lstStyle/>
          <a:p>
            <a:r>
              <a:rPr lang="en-GB" sz="2800" u="sng" dirty="0" smtClean="0">
                <a:latin typeface="Comic Sans MS" panose="030F0702030302020204" pitchFamily="66" charset="0"/>
              </a:rPr>
              <a:t>Things to include: </a:t>
            </a:r>
          </a:p>
          <a:p>
            <a:endParaRPr lang="en-GB" sz="2400" dirty="0" smtClean="0">
              <a:latin typeface="Comic Sans MS" panose="030F0702030302020204" pitchFamily="66" charset="0"/>
            </a:endParaRPr>
          </a:p>
          <a:p>
            <a:pPr marL="285750" indent="-285750">
              <a:buFont typeface="Arial" panose="020B0604020202020204" pitchFamily="34" charset="0"/>
              <a:buChar char="•"/>
            </a:pPr>
            <a:r>
              <a:rPr lang="en-GB" sz="2100" dirty="0" smtClean="0">
                <a:latin typeface="Comic Sans MS" panose="030F0702030302020204" pitchFamily="66" charset="0"/>
              </a:rPr>
              <a:t>Brief description of what happened at the trials.</a:t>
            </a:r>
          </a:p>
          <a:p>
            <a:pPr marL="285750" indent="-285750">
              <a:buFont typeface="Arial" panose="020B0604020202020204" pitchFamily="34" charset="0"/>
              <a:buChar char="•"/>
            </a:pPr>
            <a:r>
              <a:rPr lang="en-GB" sz="2100" dirty="0" smtClean="0">
                <a:latin typeface="Comic Sans MS" panose="030F0702030302020204" pitchFamily="66" charset="0"/>
              </a:rPr>
              <a:t>Different witnesses opinion about Jesus and whether he deserves to be sentenced to death.</a:t>
            </a:r>
          </a:p>
          <a:p>
            <a:pPr marL="285750" indent="-285750">
              <a:buFont typeface="Arial" panose="020B0604020202020204" pitchFamily="34" charset="0"/>
              <a:buChar char="•"/>
            </a:pPr>
            <a:r>
              <a:rPr lang="en-GB" sz="2100" dirty="0" smtClean="0">
                <a:latin typeface="Comic Sans MS" panose="030F0702030302020204" pitchFamily="66" charset="0"/>
              </a:rPr>
              <a:t>Your opinion about Jesus &amp; whether he deserved to be sentenced to death.</a:t>
            </a:r>
          </a:p>
          <a:p>
            <a:pPr marL="285750" indent="-285750">
              <a:buFont typeface="Arial" panose="020B0604020202020204" pitchFamily="34" charset="0"/>
              <a:buChar char="•"/>
            </a:pPr>
            <a:r>
              <a:rPr lang="en-GB" sz="2100" dirty="0" smtClean="0">
                <a:latin typeface="Comic Sans MS" panose="030F0702030302020204" pitchFamily="66" charset="0"/>
              </a:rPr>
              <a:t>Who was with Jesus? </a:t>
            </a:r>
          </a:p>
          <a:p>
            <a:pPr marL="285750" indent="-285750">
              <a:buFont typeface="Arial" panose="020B0604020202020204" pitchFamily="34" charset="0"/>
              <a:buChar char="•"/>
            </a:pPr>
            <a:r>
              <a:rPr lang="en-GB" sz="2100" dirty="0" smtClean="0">
                <a:latin typeface="Comic Sans MS" panose="030F0702030302020204" pitchFamily="66" charset="0"/>
              </a:rPr>
              <a:t>Who decided Jesus should be killed?</a:t>
            </a:r>
          </a:p>
          <a:p>
            <a:pPr marL="285750" indent="-285750">
              <a:buFont typeface="Arial" panose="020B0604020202020204" pitchFamily="34" charset="0"/>
              <a:buChar char="•"/>
            </a:pPr>
            <a:r>
              <a:rPr lang="en-GB" sz="2100" dirty="0" smtClean="0">
                <a:latin typeface="Comic Sans MS" panose="030F0702030302020204" pitchFamily="66" charset="0"/>
              </a:rPr>
              <a:t>What Jesus said and did.</a:t>
            </a:r>
          </a:p>
          <a:p>
            <a:pPr marL="285750" indent="-285750">
              <a:buFont typeface="Arial" panose="020B0604020202020204" pitchFamily="34" charset="0"/>
              <a:buChar char="•"/>
            </a:pPr>
            <a:endParaRPr lang="en-GB" sz="2100" dirty="0"/>
          </a:p>
        </p:txBody>
      </p:sp>
      <p:sp>
        <p:nvSpPr>
          <p:cNvPr id="6" name="TextBox 5"/>
          <p:cNvSpPr txBox="1"/>
          <p:nvPr/>
        </p:nvSpPr>
        <p:spPr>
          <a:xfrm>
            <a:off x="6444206" y="1196752"/>
            <a:ext cx="2680285" cy="5693866"/>
          </a:xfrm>
          <a:prstGeom prst="rect">
            <a:avLst/>
          </a:prstGeom>
          <a:solidFill>
            <a:schemeClr val="accent2">
              <a:lumMod val="40000"/>
              <a:lumOff val="60000"/>
            </a:schemeClr>
          </a:solidFill>
        </p:spPr>
        <p:txBody>
          <a:bodyPr wrap="square" rtlCol="0">
            <a:spAutoFit/>
          </a:bodyPr>
          <a:lstStyle/>
          <a:p>
            <a:r>
              <a:rPr lang="en-GB" sz="2800" u="sng" dirty="0" smtClean="0">
                <a:solidFill>
                  <a:prstClr val="black"/>
                </a:solidFill>
              </a:rPr>
              <a:t>Key Words</a:t>
            </a:r>
          </a:p>
          <a:p>
            <a:endParaRPr lang="en-GB" sz="2800" dirty="0">
              <a:solidFill>
                <a:prstClr val="black"/>
              </a:solidFill>
            </a:endParaRPr>
          </a:p>
          <a:p>
            <a:r>
              <a:rPr lang="en-GB" sz="2800" dirty="0" smtClean="0">
                <a:solidFill>
                  <a:prstClr val="black"/>
                </a:solidFill>
              </a:rPr>
              <a:t>Disciple</a:t>
            </a:r>
          </a:p>
          <a:p>
            <a:r>
              <a:rPr lang="en-GB" sz="2800" dirty="0" smtClean="0">
                <a:solidFill>
                  <a:prstClr val="black"/>
                </a:solidFill>
              </a:rPr>
              <a:t>Sanhedrin</a:t>
            </a:r>
          </a:p>
          <a:p>
            <a:r>
              <a:rPr lang="en-GB" sz="2800" dirty="0" smtClean="0">
                <a:solidFill>
                  <a:prstClr val="black"/>
                </a:solidFill>
              </a:rPr>
              <a:t>Holy Week</a:t>
            </a:r>
          </a:p>
          <a:p>
            <a:r>
              <a:rPr lang="en-GB" sz="2800" dirty="0" smtClean="0">
                <a:solidFill>
                  <a:prstClr val="black"/>
                </a:solidFill>
              </a:rPr>
              <a:t>Passion</a:t>
            </a:r>
          </a:p>
          <a:p>
            <a:r>
              <a:rPr lang="en-GB" sz="2800" dirty="0" smtClean="0">
                <a:solidFill>
                  <a:prstClr val="black"/>
                </a:solidFill>
              </a:rPr>
              <a:t>Pharisees</a:t>
            </a:r>
          </a:p>
          <a:p>
            <a:r>
              <a:rPr lang="en-GB" sz="2800" dirty="0" smtClean="0">
                <a:solidFill>
                  <a:prstClr val="black"/>
                </a:solidFill>
              </a:rPr>
              <a:t>Calvary</a:t>
            </a:r>
          </a:p>
          <a:p>
            <a:r>
              <a:rPr lang="en-GB" sz="2800" dirty="0" smtClean="0">
                <a:solidFill>
                  <a:prstClr val="black"/>
                </a:solidFill>
              </a:rPr>
              <a:t>Peter’s Denial</a:t>
            </a:r>
          </a:p>
          <a:p>
            <a:r>
              <a:rPr lang="en-GB" sz="2800" dirty="0" smtClean="0">
                <a:solidFill>
                  <a:prstClr val="black"/>
                </a:solidFill>
              </a:rPr>
              <a:t>Pontius Pilate</a:t>
            </a:r>
          </a:p>
          <a:p>
            <a:r>
              <a:rPr lang="en-GB" sz="2800" dirty="0" smtClean="0">
                <a:solidFill>
                  <a:prstClr val="black"/>
                </a:solidFill>
              </a:rPr>
              <a:t>Resurrection</a:t>
            </a:r>
          </a:p>
          <a:p>
            <a:r>
              <a:rPr lang="en-GB" sz="2800" dirty="0" smtClean="0">
                <a:solidFill>
                  <a:prstClr val="black"/>
                </a:solidFill>
              </a:rPr>
              <a:t>Crucifixion</a:t>
            </a:r>
          </a:p>
          <a:p>
            <a:r>
              <a:rPr lang="en-GB" sz="2800" dirty="0" smtClean="0">
                <a:solidFill>
                  <a:prstClr val="black"/>
                </a:solidFill>
              </a:rPr>
              <a:t>Covenant</a:t>
            </a:r>
            <a:endParaRPr lang="en-GB" sz="2800" dirty="0">
              <a:solidFill>
                <a:prstClr val="black"/>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30" y="5176715"/>
            <a:ext cx="667424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977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465</Words>
  <Application>Microsoft Office PowerPoint</Application>
  <PresentationFormat>On-screen Show (4:3)</PresentationFormat>
  <Paragraphs>76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Trial of Jesus</vt:lpstr>
      <vt:lpstr>Learning Objectives</vt:lpstr>
      <vt:lpstr>PowerPoint Presentation</vt:lpstr>
      <vt:lpstr>PowerPoint Presentation</vt:lpstr>
      <vt:lpstr>That story is very much like the story of Jesus. </vt:lpstr>
      <vt:lpstr>Matthew 26:57-68  Jesus Is Questioned by the Council </vt:lpstr>
      <vt:lpstr>Luke 23:1-12  Pilate Questions Jesus </vt:lpstr>
      <vt:lpstr>The scribes notebook  drawing information from the Gospels. </vt:lpstr>
      <vt:lpstr>PowerPoint Presentation</vt:lpstr>
      <vt:lpstr>What have we learnt today? </vt:lpstr>
    </vt:vector>
  </TitlesOfParts>
  <Company>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trial before the Sanhedrin and Pilate.</dc:title>
  <dc:creator>Amy Grattadge</dc:creator>
  <cp:lastModifiedBy>User</cp:lastModifiedBy>
  <cp:revision>19</cp:revision>
  <dcterms:created xsi:type="dcterms:W3CDTF">2015-03-16T10:47:53Z</dcterms:created>
  <dcterms:modified xsi:type="dcterms:W3CDTF">2015-03-16T16:51:28Z</dcterms:modified>
</cp:coreProperties>
</file>