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87" r:id="rId4"/>
    <p:sldId id="265" r:id="rId5"/>
    <p:sldId id="267" r:id="rId6"/>
    <p:sldId id="282" r:id="rId7"/>
    <p:sldId id="285" r:id="rId8"/>
    <p:sldId id="284" r:id="rId9"/>
    <p:sldId id="280" r:id="rId10"/>
    <p:sldId id="279" r:id="rId11"/>
    <p:sldId id="259" r:id="rId12"/>
    <p:sldId id="283" r:id="rId13"/>
    <p:sldId id="260" r:id="rId14"/>
    <p:sldId id="261" r:id="rId15"/>
    <p:sldId id="262" r:id="rId16"/>
    <p:sldId id="290" r:id="rId17"/>
    <p:sldId id="263" r:id="rId18"/>
    <p:sldId id="272" r:id="rId19"/>
    <p:sldId id="271" r:id="rId20"/>
    <p:sldId id="278" r:id="rId21"/>
    <p:sldId id="275" r:id="rId22"/>
    <p:sldId id="289" r:id="rId23"/>
    <p:sldId id="264" r:id="rId24"/>
    <p:sldId id="269" r:id="rId25"/>
    <p:sldId id="277" r:id="rId26"/>
    <p:sldId id="266" r:id="rId27"/>
    <p:sldId id="286" r:id="rId28"/>
    <p:sldId id="28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4758"/>
    <a:srgbClr val="68FAE9"/>
    <a:srgbClr val="66FF33"/>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804"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3A79CF5-3A8D-4627-896B-A080D1C7D844}" type="datetimeFigureOut">
              <a:rPr lang="en-GB" smtClean="0"/>
              <a:t>28/03/2017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11" name="Slide Number Placeholder 10"/>
          <p:cNvSpPr>
            <a:spLocks noGrp="1"/>
          </p:cNvSpPr>
          <p:nvPr>
            <p:ph type="sldNum" sz="quarter" idx="12"/>
          </p:nvPr>
        </p:nvSpPr>
        <p:spPr/>
        <p:txBody>
          <a:bodyPr/>
          <a:lstStyle>
            <a:extLst/>
          </a:lstStyle>
          <a:p>
            <a:fld id="{6F7103FA-8F3F-45D1-862C-B05930B5B74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A79CF5-3A8D-4627-896B-A080D1C7D844}" type="datetimeFigureOut">
              <a:rPr lang="en-GB" smtClean="0"/>
              <a:t>28/03/2017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F7103FA-8F3F-45D1-862C-B05930B5B74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A79CF5-3A8D-4627-896B-A080D1C7D844}" type="datetimeFigureOut">
              <a:rPr lang="en-GB" smtClean="0"/>
              <a:t>28/03/2017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F7103FA-8F3F-45D1-862C-B05930B5B74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A79CF5-3A8D-4627-896B-A080D1C7D844}" type="datetimeFigureOut">
              <a:rPr lang="en-GB" smtClean="0"/>
              <a:t>28/03/2017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F7103FA-8F3F-45D1-862C-B05930B5B74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A79CF5-3A8D-4627-896B-A080D1C7D844}" type="datetimeFigureOut">
              <a:rPr lang="en-GB" smtClean="0"/>
              <a:t>28/03/2017</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F7103FA-8F3F-45D1-862C-B05930B5B74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A79CF5-3A8D-4627-896B-A080D1C7D844}" type="datetimeFigureOut">
              <a:rPr lang="en-GB" smtClean="0"/>
              <a:t>28/03/2017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F7103FA-8F3F-45D1-862C-B05930B5B74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A79CF5-3A8D-4627-896B-A080D1C7D844}" type="datetimeFigureOut">
              <a:rPr lang="en-GB" smtClean="0"/>
              <a:t>28/03/2017</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6F7103FA-8F3F-45D1-862C-B05930B5B74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3A79CF5-3A8D-4627-896B-A080D1C7D844}" type="datetimeFigureOut">
              <a:rPr lang="en-GB" smtClean="0"/>
              <a:t>28/03/2017</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6F7103FA-8F3F-45D1-862C-B05930B5B74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3A79CF5-3A8D-4627-896B-A080D1C7D844}" type="datetimeFigureOut">
              <a:rPr lang="en-GB" smtClean="0"/>
              <a:t>28/03/2017</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6F7103FA-8F3F-45D1-862C-B05930B5B74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A79CF5-3A8D-4627-896B-A080D1C7D844}" type="datetimeFigureOut">
              <a:rPr lang="en-GB" smtClean="0"/>
              <a:t>28/03/2017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F7103FA-8F3F-45D1-862C-B05930B5B74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A79CF5-3A8D-4627-896B-A080D1C7D844}" type="datetimeFigureOut">
              <a:rPr lang="en-GB" smtClean="0"/>
              <a:t>28/03/2017</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F7103FA-8F3F-45D1-862C-B05930B5B74C}" type="slidenum">
              <a:rPr lang="en-GB" smtClean="0"/>
              <a:t>‹#›</a:t>
            </a:fld>
            <a:endParaRPr lang="en-GB"/>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3A79CF5-3A8D-4627-896B-A080D1C7D844}" type="datetimeFigureOut">
              <a:rPr lang="en-GB" smtClean="0"/>
              <a:t>28/03/2017</a:t>
            </a:fld>
            <a:endParaRPr lang="en-GB"/>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GB"/>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F7103FA-8F3F-45D1-862C-B05930B5B74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bbc.co.uk/education/clips/zmyjxnb" TargetMode="External"/><Relationship Id="rId2" Type="http://schemas.openxmlformats.org/officeDocument/2006/relationships/hyperlink" Target="https://www.youtube.com/watch?v=LWJWyUy1vKc&amp;list=PLFA_2Z1L-3tpgeisLhzHd6a2fKGFuhnf0" TargetMode="External"/><Relationship Id="rId1" Type="http://schemas.openxmlformats.org/officeDocument/2006/relationships/slideLayout" Target="../slideLayouts/slideLayout1.xml"/><Relationship Id="rId4" Type="http://schemas.openxmlformats.org/officeDocument/2006/relationships/hyperlink" Target="https://www.youtube.com/watch?v=9qtXUr2C6aI"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uk/url?sa=i&amp;rct=j&amp;q=&amp;esrc=s&amp;frm=1&amp;source=images&amp;cd=&amp;cad=rja&amp;docid=XKvUKGFuAy_rwM&amp;tbnid=DWibxFnOC2LFAM:&amp;ved=0CAUQjRw&amp;url=http://lerevdr.wordpress.com/tag/deep-fried-mars-bar/&amp;ei=nBqWUeaNHoaZ0AXO44GwCw&amp;bvm=bv.46471029,d.d2k&amp;psig=AFQjCNE2j0NCUM9Kd9QJv6e3DGBaH18OfQ&amp;ust=1368877980109597"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www.youtube.com/watch?v=OKT5iLOU4ek" TargetMode="External"/><Relationship Id="rId3" Type="http://schemas.openxmlformats.org/officeDocument/2006/relationships/hyperlink" Target="http://cafod.org.uk/Education/Secondary-schools/Laudato-Si-animation" TargetMode="External"/><Relationship Id="rId7" Type="http://schemas.openxmlformats.org/officeDocument/2006/relationships/hyperlink" Target="https://www.youtube.com/watch?v=8G5YX2CACfE" TargetMode="External"/><Relationship Id="rId2" Type="http://schemas.openxmlformats.org/officeDocument/2006/relationships/hyperlink" Target="https://www.youtube.com/watch?v=8zhtPDXRthM&amp;feature=youtu.be" TargetMode="External"/><Relationship Id="rId1" Type="http://schemas.openxmlformats.org/officeDocument/2006/relationships/slideLayout" Target="../slideLayouts/slideLayout1.xml"/><Relationship Id="rId6" Type="http://schemas.openxmlformats.org/officeDocument/2006/relationships/hyperlink" Target="https://www.youtube.com/watch?v=XNcBCPVbYDU" TargetMode="External"/><Relationship Id="rId5" Type="http://schemas.openxmlformats.org/officeDocument/2006/relationships/hyperlink" Target="https://www.youtube.com/watch?v=b1YrmZgStLQ" TargetMode="External"/><Relationship Id="rId4" Type="http://schemas.openxmlformats.org/officeDocument/2006/relationships/hyperlink" Target="https://www.youtube.com/watch?v=LgboErSxni8" TargetMode="External"/><Relationship Id="rId9" Type="http://schemas.openxmlformats.org/officeDocument/2006/relationships/hyperlink" Target="https://www.youtube.com/watch?v=TIN1U746ZG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903893"/>
            <a:ext cx="9144000" cy="954107"/>
          </a:xfrm>
          <a:prstGeom prst="rect">
            <a:avLst/>
          </a:prstGeom>
          <a:solidFill>
            <a:srgbClr val="FFFF00"/>
          </a:solidFill>
        </p:spPr>
        <p:txBody>
          <a:bodyPr wrap="square" rtlCol="0">
            <a:spAutoFit/>
          </a:bodyPr>
          <a:lstStyle/>
          <a:p>
            <a:pPr algn="ctr"/>
            <a:r>
              <a:rPr lang="en-GB" sz="2800" dirty="0" smtClean="0">
                <a:latin typeface="Comic Sans MS" panose="030F0702030302020204" pitchFamily="66" charset="0"/>
              </a:rPr>
              <a:t>How do these images reflect our mission as teachers of Religious Education?</a:t>
            </a:r>
            <a:endParaRPr lang="en-GB" sz="2800" dirty="0">
              <a:latin typeface="Comic Sans MS" panose="030F0702030302020204" pitchFamily="66"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908" y="404663"/>
            <a:ext cx="4372108" cy="549922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404663"/>
            <a:ext cx="4176464" cy="5499229"/>
          </a:xfrm>
          <a:prstGeom prst="rect">
            <a:avLst/>
          </a:prstGeom>
        </p:spPr>
      </p:pic>
    </p:spTree>
    <p:extLst>
      <p:ext uri="{BB962C8B-B14F-4D97-AF65-F5344CB8AC3E}">
        <p14:creationId xmlns:p14="http://schemas.microsoft.com/office/powerpoint/2010/main" val="1950221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620688"/>
            <a:ext cx="7811208" cy="936104"/>
          </a:xfrm>
        </p:spPr>
        <p:txBody>
          <a:bodyPr>
            <a:noAutofit/>
          </a:bodyPr>
          <a:lstStyle/>
          <a:p>
            <a:r>
              <a:rPr lang="en-GB" sz="6000" dirty="0" smtClean="0"/>
              <a:t>Clips</a:t>
            </a:r>
            <a:endParaRPr lang="en-GB" sz="6000" dirty="0"/>
          </a:p>
        </p:txBody>
      </p:sp>
      <p:sp>
        <p:nvSpPr>
          <p:cNvPr id="5" name="Subtitle 4"/>
          <p:cNvSpPr>
            <a:spLocks noGrp="1"/>
          </p:cNvSpPr>
          <p:nvPr>
            <p:ph type="subTitle" idx="1"/>
          </p:nvPr>
        </p:nvSpPr>
        <p:spPr>
          <a:xfrm>
            <a:off x="611560" y="1700808"/>
            <a:ext cx="7883216" cy="4536504"/>
          </a:xfrm>
        </p:spPr>
        <p:txBody>
          <a:bodyPr>
            <a:normAutofit/>
          </a:bodyPr>
          <a:lstStyle/>
          <a:p>
            <a:pPr marL="379476" indent="-342900">
              <a:buFont typeface="Arial" panose="020B0604020202020204" pitchFamily="34" charset="0"/>
              <a:buChar char="•"/>
            </a:pPr>
            <a:r>
              <a:rPr lang="en-GB" dirty="0">
                <a:hlinkClick r:id="rId2"/>
              </a:rPr>
              <a:t>https://www.youtube.com/watch?v=LWJWyUy1vKc&amp;list=PLFA_2Z1L-3tpgeisLhzHd6a2fKGFuhnf0</a:t>
            </a:r>
            <a:endParaRPr lang="en-GB" dirty="0" smtClean="0"/>
          </a:p>
          <a:p>
            <a:r>
              <a:rPr lang="en-GB" dirty="0" smtClean="0"/>
              <a:t>Jesuit </a:t>
            </a:r>
            <a:r>
              <a:rPr lang="en-GB" dirty="0"/>
              <a:t>priest (Fr. Jim Martin) who leads a pilgrimage to Israel and a daily diary over the 7 days, along with interviews with pilgrims from 27 Feb </a:t>
            </a:r>
            <a:r>
              <a:rPr lang="en-GB" dirty="0" smtClean="0"/>
              <a:t>2017</a:t>
            </a:r>
          </a:p>
          <a:p>
            <a:pPr marL="379476" indent="-342900">
              <a:buFont typeface="Arial" panose="020B0604020202020204" pitchFamily="34" charset="0"/>
              <a:buChar char="•"/>
            </a:pPr>
            <a:r>
              <a:rPr lang="en-GB" dirty="0">
                <a:hlinkClick r:id="rId3"/>
              </a:rPr>
              <a:t>http://www.bbc.co.uk/education/clips/zmyjxnb</a:t>
            </a:r>
            <a:endParaRPr lang="en-GB" dirty="0"/>
          </a:p>
          <a:p>
            <a:r>
              <a:rPr lang="en-GB" sz="1400" dirty="0"/>
              <a:t>A creationist arrives at an age for the universe from Biblical records. He links the fossil record with 'Noah's flood' and asserts there is no conflict between scientific evidence and Biblical creation. He doesn't believe it possible to accept scientific evidence as neutral and mentions Isaac Newton and Richard Dawkins as examples of scientists whom he thinks interpret facts differently, on the basis of their prior beliefs. This creationist argues he doesn't need evidence for faith - the Bible is truth</a:t>
            </a:r>
            <a:r>
              <a:rPr lang="en-GB" sz="1400" dirty="0" smtClean="0"/>
              <a:t>.</a:t>
            </a:r>
          </a:p>
          <a:p>
            <a:pPr marL="322326" indent="-285750">
              <a:buFont typeface="Arial" panose="020B0604020202020204" pitchFamily="34" charset="0"/>
              <a:buChar char="•"/>
            </a:pPr>
            <a:r>
              <a:rPr lang="en-GB" sz="1400" dirty="0">
                <a:hlinkClick r:id="rId4"/>
              </a:rPr>
              <a:t>https://</a:t>
            </a:r>
            <a:r>
              <a:rPr lang="en-GB" sz="1400" dirty="0" smtClean="0">
                <a:hlinkClick r:id="rId4"/>
              </a:rPr>
              <a:t>www.youtube.com/watch?v=9qtXUr2C6aI</a:t>
            </a:r>
            <a:endParaRPr lang="en-GB" sz="1400" dirty="0" smtClean="0"/>
          </a:p>
          <a:p>
            <a:pPr marL="322326" indent="-285750">
              <a:buFont typeface="Arial" panose="020B0604020202020204" pitchFamily="34" charset="0"/>
              <a:buChar char="•"/>
            </a:pPr>
            <a:r>
              <a:rPr lang="en-GB" sz="1400" dirty="0" smtClean="0"/>
              <a:t>My faith, my religion - Christianity.</a:t>
            </a:r>
          </a:p>
          <a:p>
            <a:endParaRPr lang="en-GB" sz="1400" dirty="0"/>
          </a:p>
          <a:p>
            <a:endParaRPr lang="en-GB" dirty="0"/>
          </a:p>
        </p:txBody>
      </p:sp>
    </p:spTree>
    <p:extLst>
      <p:ext uri="{BB962C8B-B14F-4D97-AF65-F5344CB8AC3E}">
        <p14:creationId xmlns:p14="http://schemas.microsoft.com/office/powerpoint/2010/main" val="2201695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p:spPr>
        <p:txBody>
          <a:bodyPr>
            <a:normAutofit/>
          </a:bodyPr>
          <a:lstStyle/>
          <a:p>
            <a:r>
              <a:rPr lang="en-GB" dirty="0" smtClean="0">
                <a:solidFill>
                  <a:srgbClr val="FF0000"/>
                </a:solidFill>
                <a:latin typeface="Comic Sans MS" panose="030F0702030302020204" pitchFamily="66" charset="0"/>
              </a:rPr>
              <a:t>Key Words…</a:t>
            </a:r>
            <a:endParaRPr lang="en-GB"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467544" y="3212976"/>
            <a:ext cx="8183880" cy="2603776"/>
          </a:xfrm>
        </p:spPr>
        <p:txBody>
          <a:bodyPr>
            <a:normAutofit/>
          </a:bodyPr>
          <a:lstStyle/>
          <a:p>
            <a:pPr marL="0" indent="0">
              <a:buNone/>
            </a:pPr>
            <a:r>
              <a:rPr lang="en-GB" sz="2400" b="1" dirty="0" smtClean="0">
                <a:effectLst>
                  <a:outerShdw blurRad="38100" dist="38100" dir="2700000" algn="tl">
                    <a:srgbClr val="000000">
                      <a:alpha val="43137"/>
                    </a:srgbClr>
                  </a:outerShdw>
                </a:effectLst>
                <a:latin typeface="Comic Sans MS" panose="030F0702030302020204" pitchFamily="66" charset="0"/>
              </a:rPr>
              <a:t>Bingo!</a:t>
            </a:r>
          </a:p>
          <a:p>
            <a:pPr marL="0" indent="0">
              <a:buNone/>
            </a:pPr>
            <a:r>
              <a:rPr lang="en-GB" sz="2400" b="1" dirty="0" smtClean="0">
                <a:effectLst>
                  <a:outerShdw blurRad="38100" dist="38100" dir="2700000" algn="tl">
                    <a:srgbClr val="000000">
                      <a:alpha val="43137"/>
                    </a:srgbClr>
                  </a:outerShdw>
                </a:effectLst>
                <a:latin typeface="Comic Sans MS" panose="030F0702030302020204" pitchFamily="66" charset="0"/>
              </a:rPr>
              <a:t>Splat!</a:t>
            </a:r>
          </a:p>
          <a:p>
            <a:pPr marL="0" indent="0">
              <a:buNone/>
            </a:pPr>
            <a:r>
              <a:rPr lang="en-GB" sz="2400" b="1" dirty="0" smtClean="0">
                <a:effectLst>
                  <a:outerShdw blurRad="38100" dist="38100" dir="2700000" algn="tl">
                    <a:srgbClr val="000000">
                      <a:alpha val="43137"/>
                    </a:srgbClr>
                  </a:outerShdw>
                </a:effectLst>
                <a:latin typeface="Comic Sans MS" panose="030F0702030302020204" pitchFamily="66" charset="0"/>
              </a:rPr>
              <a:t>Key words card games – match up/Fan N Pick</a:t>
            </a:r>
          </a:p>
          <a:p>
            <a:pPr marL="0" indent="0">
              <a:buNone/>
            </a:pPr>
            <a:endParaRPr lang="en-GB" sz="2400" dirty="0" smtClean="0">
              <a:latin typeface="Comic Sans MS" panose="030F0702030302020204" pitchFamily="66" charset="0"/>
            </a:endParaRPr>
          </a:p>
        </p:txBody>
      </p:sp>
      <p:sp>
        <p:nvSpPr>
          <p:cNvPr id="6" name="TextBox 5"/>
          <p:cNvSpPr txBox="1"/>
          <p:nvPr/>
        </p:nvSpPr>
        <p:spPr>
          <a:xfrm>
            <a:off x="180020" y="5157192"/>
            <a:ext cx="9144000" cy="1015663"/>
          </a:xfrm>
          <a:prstGeom prst="rect">
            <a:avLst/>
          </a:prstGeom>
          <a:solidFill>
            <a:srgbClr val="00B0F0"/>
          </a:solidFill>
        </p:spPr>
        <p:txBody>
          <a:bodyPr wrap="square" rtlCol="0">
            <a:spAutoFit/>
          </a:bodyPr>
          <a:lstStyle/>
          <a:p>
            <a:r>
              <a:rPr lang="en-GB" sz="2000" b="1" dirty="0" smtClean="0">
                <a:latin typeface="Comic Sans MS" panose="030F0702030302020204" pitchFamily="66" charset="0"/>
              </a:rPr>
              <a:t>Regular Testing! Spelling tests, identify the words when you see the meanings (with or without access to the words), identify the meanings when you see the words…</a:t>
            </a:r>
          </a:p>
        </p:txBody>
      </p:sp>
      <p:sp>
        <p:nvSpPr>
          <p:cNvPr id="7" name="TextBox 6"/>
          <p:cNvSpPr txBox="1"/>
          <p:nvPr/>
        </p:nvSpPr>
        <p:spPr>
          <a:xfrm>
            <a:off x="1043608" y="1700808"/>
            <a:ext cx="1656184" cy="461665"/>
          </a:xfrm>
          <a:prstGeom prst="rect">
            <a:avLst/>
          </a:prstGeom>
          <a:solidFill>
            <a:srgbClr val="7030A0"/>
          </a:solidFill>
        </p:spPr>
        <p:txBody>
          <a:bodyPr wrap="square" rtlCol="0">
            <a:spAutoFit/>
          </a:bodyPr>
          <a:lstStyle/>
          <a:p>
            <a:r>
              <a:rPr lang="en-GB" sz="2400" dirty="0" smtClean="0">
                <a:latin typeface="Comic Sans MS" panose="030F0702030302020204" pitchFamily="66" charset="0"/>
              </a:rPr>
              <a:t>Creation</a:t>
            </a:r>
            <a:endParaRPr lang="en-GB" dirty="0">
              <a:latin typeface="Comic Sans MS" panose="030F0702030302020204" pitchFamily="66" charset="0"/>
            </a:endParaRPr>
          </a:p>
        </p:txBody>
      </p:sp>
      <p:sp>
        <p:nvSpPr>
          <p:cNvPr id="8" name="TextBox 7"/>
          <p:cNvSpPr txBox="1"/>
          <p:nvPr/>
        </p:nvSpPr>
        <p:spPr>
          <a:xfrm>
            <a:off x="2555776" y="2492896"/>
            <a:ext cx="2196244" cy="461665"/>
          </a:xfrm>
          <a:prstGeom prst="rect">
            <a:avLst/>
          </a:prstGeom>
          <a:solidFill>
            <a:srgbClr val="FD4758"/>
          </a:solidFill>
        </p:spPr>
        <p:txBody>
          <a:bodyPr wrap="square" rtlCol="0">
            <a:spAutoFit/>
          </a:bodyPr>
          <a:lstStyle/>
          <a:p>
            <a:r>
              <a:rPr lang="en-GB" sz="2400" dirty="0" smtClean="0">
                <a:latin typeface="Comic Sans MS" panose="030F0702030302020204" pitchFamily="66" charset="0"/>
              </a:rPr>
              <a:t>Stewardship </a:t>
            </a:r>
            <a:endParaRPr lang="en-GB" dirty="0">
              <a:latin typeface="Comic Sans MS" panose="030F0702030302020204" pitchFamily="66" charset="0"/>
            </a:endParaRPr>
          </a:p>
        </p:txBody>
      </p:sp>
      <p:sp>
        <p:nvSpPr>
          <p:cNvPr id="9" name="TextBox 8"/>
          <p:cNvSpPr txBox="1"/>
          <p:nvPr/>
        </p:nvSpPr>
        <p:spPr>
          <a:xfrm>
            <a:off x="3707904" y="1700808"/>
            <a:ext cx="2088232" cy="461665"/>
          </a:xfrm>
          <a:prstGeom prst="rect">
            <a:avLst/>
          </a:prstGeom>
          <a:solidFill>
            <a:srgbClr val="68FAE9"/>
          </a:solidFill>
        </p:spPr>
        <p:txBody>
          <a:bodyPr wrap="square" rtlCol="0">
            <a:spAutoFit/>
          </a:bodyPr>
          <a:lstStyle/>
          <a:p>
            <a:r>
              <a:rPr lang="en-GB" sz="2400" dirty="0" smtClean="0">
                <a:latin typeface="Comic Sans MS" panose="030F0702030302020204" pitchFamily="66" charset="0"/>
              </a:rPr>
              <a:t>Omnipotence</a:t>
            </a:r>
            <a:endParaRPr lang="en-GB" dirty="0">
              <a:latin typeface="Comic Sans MS" panose="030F0702030302020204" pitchFamily="66" charset="0"/>
            </a:endParaRPr>
          </a:p>
        </p:txBody>
      </p:sp>
      <p:sp>
        <p:nvSpPr>
          <p:cNvPr id="10" name="TextBox 9"/>
          <p:cNvSpPr txBox="1"/>
          <p:nvPr/>
        </p:nvSpPr>
        <p:spPr>
          <a:xfrm>
            <a:off x="5220072" y="2492896"/>
            <a:ext cx="2232248" cy="369332"/>
          </a:xfrm>
          <a:prstGeom prst="rect">
            <a:avLst/>
          </a:prstGeom>
          <a:solidFill>
            <a:srgbClr val="FF33CC"/>
          </a:solidFill>
        </p:spPr>
        <p:txBody>
          <a:bodyPr wrap="square" rtlCol="0">
            <a:spAutoFit/>
          </a:bodyPr>
          <a:lstStyle/>
          <a:p>
            <a:r>
              <a:rPr lang="en-GB" dirty="0" smtClean="0">
                <a:latin typeface="Comic Sans MS" panose="030F0702030302020204" pitchFamily="66" charset="0"/>
              </a:rPr>
              <a:t>Transcendence</a:t>
            </a:r>
            <a:endParaRPr lang="en-GB" dirty="0">
              <a:latin typeface="Comic Sans MS" panose="030F0702030302020204" pitchFamily="66" charset="0"/>
            </a:endParaRPr>
          </a:p>
        </p:txBody>
      </p:sp>
      <p:sp>
        <p:nvSpPr>
          <p:cNvPr id="11" name="TextBox 10"/>
          <p:cNvSpPr txBox="1"/>
          <p:nvPr/>
        </p:nvSpPr>
        <p:spPr>
          <a:xfrm>
            <a:off x="6300192" y="1700808"/>
            <a:ext cx="1800200" cy="461665"/>
          </a:xfrm>
          <a:prstGeom prst="rect">
            <a:avLst/>
          </a:prstGeom>
          <a:solidFill>
            <a:srgbClr val="66FF33"/>
          </a:solidFill>
        </p:spPr>
        <p:txBody>
          <a:bodyPr wrap="square" rtlCol="0">
            <a:spAutoFit/>
          </a:bodyPr>
          <a:lstStyle/>
          <a:p>
            <a:r>
              <a:rPr lang="en-GB" sz="2400" dirty="0" smtClean="0">
                <a:latin typeface="Comic Sans MS" panose="030F0702030302020204" pitchFamily="66" charset="0"/>
              </a:rPr>
              <a:t>Revelation</a:t>
            </a:r>
            <a:endParaRPr lang="en-GB" dirty="0">
              <a:latin typeface="Comic Sans MS" panose="030F0702030302020204" pitchFamily="66" charset="0"/>
            </a:endParaRPr>
          </a:p>
        </p:txBody>
      </p:sp>
    </p:spTree>
    <p:extLst>
      <p:ext uri="{BB962C8B-B14F-4D97-AF65-F5344CB8AC3E}">
        <p14:creationId xmlns:p14="http://schemas.microsoft.com/office/powerpoint/2010/main" val="197626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692696"/>
            <a:ext cx="7811208" cy="864096"/>
          </a:xfrm>
        </p:spPr>
        <p:txBody>
          <a:bodyPr>
            <a:normAutofit/>
          </a:bodyPr>
          <a:lstStyle/>
          <a:p>
            <a:r>
              <a:rPr lang="en-GB" sz="4000" dirty="0" smtClean="0"/>
              <a:t>Power point presentations</a:t>
            </a:r>
            <a:endParaRPr lang="en-GB" sz="4000" dirty="0"/>
          </a:p>
        </p:txBody>
      </p:sp>
      <p:sp>
        <p:nvSpPr>
          <p:cNvPr id="5" name="Subtitle 4"/>
          <p:cNvSpPr>
            <a:spLocks noGrp="1"/>
          </p:cNvSpPr>
          <p:nvPr>
            <p:ph type="subTitle" idx="1"/>
          </p:nvPr>
        </p:nvSpPr>
        <p:spPr>
          <a:xfrm>
            <a:off x="611560" y="1844824"/>
            <a:ext cx="7883216" cy="4392488"/>
          </a:xfrm>
        </p:spPr>
        <p:txBody>
          <a:bodyPr/>
          <a:lstStyle/>
          <a:p>
            <a:r>
              <a:rPr lang="en-GB" dirty="0" smtClean="0">
                <a:solidFill>
                  <a:srgbClr val="C00000"/>
                </a:solidFill>
              </a:rPr>
              <a:t>PPPs from KS3 topics/TES etc. amended to suit the demands of the GCSE course:</a:t>
            </a:r>
          </a:p>
          <a:p>
            <a:endParaRPr lang="en-GB" dirty="0" smtClean="0">
              <a:solidFill>
                <a:srgbClr val="C00000"/>
              </a:solidFill>
            </a:endParaRPr>
          </a:p>
          <a:p>
            <a:pPr marL="379476" indent="-342900">
              <a:buFont typeface="Arial" panose="020B0604020202020204" pitchFamily="34" charset="0"/>
              <a:buChar char="•"/>
            </a:pPr>
            <a:r>
              <a:rPr lang="en-GB" dirty="0" smtClean="0">
                <a:solidFill>
                  <a:srgbClr val="7030A0"/>
                </a:solidFill>
              </a:rPr>
              <a:t>Stations of the Cross</a:t>
            </a:r>
          </a:p>
          <a:p>
            <a:pPr marL="379476" indent="-342900">
              <a:buFont typeface="Arial" panose="020B0604020202020204" pitchFamily="34" charset="0"/>
              <a:buChar char="•"/>
            </a:pPr>
            <a:r>
              <a:rPr lang="en-GB" dirty="0" smtClean="0">
                <a:solidFill>
                  <a:srgbClr val="7030A0"/>
                </a:solidFill>
              </a:rPr>
              <a:t>The Lord’s Prayer</a:t>
            </a:r>
          </a:p>
          <a:p>
            <a:pPr marL="379476" indent="-342900">
              <a:buFont typeface="Arial" panose="020B0604020202020204" pitchFamily="34" charset="0"/>
              <a:buChar char="•"/>
            </a:pPr>
            <a:r>
              <a:rPr lang="en-GB" dirty="0" smtClean="0">
                <a:solidFill>
                  <a:srgbClr val="7030A0"/>
                </a:solidFill>
              </a:rPr>
              <a:t>Pilgrimage to Lourdes</a:t>
            </a:r>
          </a:p>
          <a:p>
            <a:pPr marL="379476" indent="-342900">
              <a:buFont typeface="Arial" panose="020B0604020202020204" pitchFamily="34" charset="0"/>
              <a:buChar char="•"/>
            </a:pPr>
            <a:r>
              <a:rPr lang="en-GB" dirty="0" smtClean="0">
                <a:solidFill>
                  <a:srgbClr val="7030A0"/>
                </a:solidFill>
              </a:rPr>
              <a:t>Pilgrimage to Knock</a:t>
            </a:r>
          </a:p>
          <a:p>
            <a:pPr marL="379476" indent="-342900">
              <a:buFont typeface="Arial" panose="020B0604020202020204" pitchFamily="34" charset="0"/>
              <a:buChar char="•"/>
            </a:pPr>
            <a:r>
              <a:rPr lang="en-GB" dirty="0" smtClean="0">
                <a:solidFill>
                  <a:srgbClr val="7030A0"/>
                </a:solidFill>
              </a:rPr>
              <a:t>Pilgrimage to Fatima</a:t>
            </a:r>
          </a:p>
          <a:p>
            <a:pPr marL="379476" indent="-342900">
              <a:buFont typeface="Arial" panose="020B0604020202020204" pitchFamily="34" charset="0"/>
              <a:buChar char="•"/>
            </a:pPr>
            <a:r>
              <a:rPr lang="en-GB" dirty="0" smtClean="0">
                <a:solidFill>
                  <a:srgbClr val="7030A0"/>
                </a:solidFill>
              </a:rPr>
              <a:t>Christian prayer</a:t>
            </a:r>
          </a:p>
          <a:p>
            <a:pPr marL="379476" indent="-342900">
              <a:buFont typeface="Arial" panose="020B0604020202020204" pitchFamily="34" charset="0"/>
              <a:buChar char="•"/>
            </a:pPr>
            <a:r>
              <a:rPr lang="en-GB" dirty="0" smtClean="0">
                <a:solidFill>
                  <a:srgbClr val="7030A0"/>
                </a:solidFill>
              </a:rPr>
              <a:t>CAFOD</a:t>
            </a:r>
          </a:p>
          <a:p>
            <a:pPr marL="379476" indent="-342900">
              <a:buFont typeface="Arial" panose="020B0604020202020204" pitchFamily="34" charset="0"/>
              <a:buChar char="•"/>
            </a:pPr>
            <a:r>
              <a:rPr lang="en-GB" dirty="0" err="1" smtClean="0">
                <a:solidFill>
                  <a:srgbClr val="7030A0"/>
                </a:solidFill>
              </a:rPr>
              <a:t>Pax</a:t>
            </a:r>
            <a:r>
              <a:rPr lang="en-GB" dirty="0" smtClean="0">
                <a:solidFill>
                  <a:srgbClr val="7030A0"/>
                </a:solidFill>
              </a:rPr>
              <a:t> Christi</a:t>
            </a:r>
          </a:p>
        </p:txBody>
      </p:sp>
    </p:spTree>
    <p:extLst>
      <p:ext uri="{BB962C8B-B14F-4D97-AF65-F5344CB8AC3E}">
        <p14:creationId xmlns:p14="http://schemas.microsoft.com/office/powerpoint/2010/main" val="2766526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a:solidFill>
            <a:srgbClr val="00B0F0"/>
          </a:solidFill>
        </p:spPr>
        <p:txBody>
          <a:bodyPr/>
          <a:lstStyle/>
          <a:p>
            <a:r>
              <a:rPr lang="en-GB" dirty="0" smtClean="0">
                <a:solidFill>
                  <a:schemeClr val="tx1"/>
                </a:solidFill>
                <a:latin typeface="Comic Sans MS" panose="030F0702030302020204" pitchFamily="66" charset="0"/>
              </a:rPr>
              <a:t>Exit Pass Exam Questions!</a:t>
            </a:r>
            <a:endParaRPr lang="en-GB" dirty="0">
              <a:solidFill>
                <a:schemeClr val="tx1"/>
              </a:solidFill>
              <a:latin typeface="Comic Sans MS" panose="030F0702030302020204" pitchFamily="66" charset="0"/>
            </a:endParaRPr>
          </a:p>
        </p:txBody>
      </p:sp>
      <p:sp>
        <p:nvSpPr>
          <p:cNvPr id="3" name="Content Placeholder 2"/>
          <p:cNvSpPr>
            <a:spLocks noGrp="1"/>
          </p:cNvSpPr>
          <p:nvPr>
            <p:ph idx="1"/>
          </p:nvPr>
        </p:nvSpPr>
        <p:spPr>
          <a:xfrm>
            <a:off x="467544" y="1628800"/>
            <a:ext cx="8183880" cy="4187952"/>
          </a:xfrm>
        </p:spPr>
        <p:txBody>
          <a:bodyPr>
            <a:normAutofit fontScale="77500" lnSpcReduction="20000"/>
          </a:bodyPr>
          <a:lstStyle/>
          <a:p>
            <a:pPr marL="0" indent="0">
              <a:buNone/>
            </a:pPr>
            <a:r>
              <a:rPr lang="en-GB" dirty="0" smtClean="0"/>
              <a:t>Give </a:t>
            </a:r>
            <a:r>
              <a:rPr lang="en-GB" dirty="0"/>
              <a:t>two beliefs about the meaning of baptism.</a:t>
            </a:r>
          </a:p>
          <a:p>
            <a:pPr marL="0" indent="0">
              <a:buNone/>
            </a:pPr>
            <a:r>
              <a:rPr lang="en-GB" dirty="0"/>
              <a:t>________________________________________________________________________________________________________________________________________________________________________________</a:t>
            </a:r>
          </a:p>
          <a:p>
            <a:endParaRPr lang="en-GB" dirty="0"/>
          </a:p>
          <a:p>
            <a:pPr marL="0" indent="0">
              <a:buNone/>
            </a:pPr>
            <a:r>
              <a:rPr lang="en-GB" dirty="0"/>
              <a:t>Explain two ways in which confirmation affects the lives of Catholics.</a:t>
            </a:r>
          </a:p>
          <a:p>
            <a:pPr marL="0" indent="0">
              <a:buNone/>
            </a:pPr>
            <a:r>
              <a:rPr lang="en-GB" dirty="0"/>
              <a:t>________________________________________________________________________________________________________________________________________________________________________________</a:t>
            </a:r>
          </a:p>
          <a:p>
            <a:pPr marL="0" indent="0">
              <a:buNone/>
            </a:pPr>
            <a:endParaRPr lang="en-GB" dirty="0"/>
          </a:p>
        </p:txBody>
      </p:sp>
      <p:sp>
        <p:nvSpPr>
          <p:cNvPr id="4" name="TextBox 3"/>
          <p:cNvSpPr txBox="1"/>
          <p:nvPr/>
        </p:nvSpPr>
        <p:spPr>
          <a:xfrm>
            <a:off x="395536" y="5373217"/>
            <a:ext cx="8748464" cy="830997"/>
          </a:xfrm>
          <a:prstGeom prst="rect">
            <a:avLst/>
          </a:prstGeom>
          <a:solidFill>
            <a:srgbClr val="FFFF00"/>
          </a:solidFill>
        </p:spPr>
        <p:txBody>
          <a:bodyPr wrap="square" rtlCol="0">
            <a:spAutoFit/>
          </a:bodyPr>
          <a:lstStyle/>
          <a:p>
            <a:r>
              <a:rPr lang="en-GB" sz="2400" dirty="0" smtClean="0">
                <a:latin typeface="Comic Sans MS" panose="030F0702030302020204" pitchFamily="66" charset="0"/>
              </a:rPr>
              <a:t>Support/Challenge? Sentence starter/Key Terminology/Connectives etc.</a:t>
            </a:r>
            <a:endParaRPr lang="en-GB" sz="2400" dirty="0">
              <a:latin typeface="Comic Sans MS" panose="030F0702030302020204" pitchFamily="66" charset="0"/>
            </a:endParaRPr>
          </a:p>
        </p:txBody>
      </p:sp>
    </p:spTree>
    <p:extLst>
      <p:ext uri="{BB962C8B-B14F-4D97-AF65-F5344CB8AC3E}">
        <p14:creationId xmlns:p14="http://schemas.microsoft.com/office/powerpoint/2010/main" val="30564765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554121"/>
            <a:ext cx="3163888" cy="600682"/>
          </a:xfrm>
        </p:spPr>
        <p:txBody>
          <a:bodyPr>
            <a:normAutofit fontScale="90000"/>
          </a:bodyPr>
          <a:lstStyle/>
          <a:p>
            <a:r>
              <a:rPr lang="en-GB" dirty="0" smtClean="0">
                <a:solidFill>
                  <a:srgbClr val="FF0000"/>
                </a:solidFill>
                <a:latin typeface="Comic Sans MS" panose="030F0702030302020204" pitchFamily="66" charset="0"/>
              </a:rPr>
              <a:t>Hot Potato!</a:t>
            </a:r>
            <a:endParaRPr lang="en-GB" dirty="0">
              <a:solidFill>
                <a:srgbClr val="FF0000"/>
              </a:solidFill>
              <a:latin typeface="Comic Sans MS" panose="030F0702030302020204" pitchFamily="66" charset="0"/>
            </a:endParaRPr>
          </a:p>
        </p:txBody>
      </p:sp>
      <p:sp>
        <p:nvSpPr>
          <p:cNvPr id="3" name="Subtitle 2"/>
          <p:cNvSpPr>
            <a:spLocks noGrp="1"/>
          </p:cNvSpPr>
          <p:nvPr>
            <p:ph type="subTitle" idx="1"/>
          </p:nvPr>
        </p:nvSpPr>
        <p:spPr>
          <a:xfrm>
            <a:off x="611560" y="908720"/>
            <a:ext cx="7632848" cy="2722242"/>
          </a:xfrm>
        </p:spPr>
        <p:txBody>
          <a:bodyPr>
            <a:normAutofit lnSpcReduction="10000"/>
          </a:bodyPr>
          <a:lstStyle/>
          <a:p>
            <a:pPr algn="l"/>
            <a:endParaRPr lang="en-GB" dirty="0" smtClean="0">
              <a:solidFill>
                <a:schemeClr val="tx1"/>
              </a:solidFill>
              <a:latin typeface="Comic Sans MS" panose="030F0702030302020204" pitchFamily="66" charset="0"/>
            </a:endParaRPr>
          </a:p>
          <a:p>
            <a:pPr algn="l"/>
            <a:r>
              <a:rPr lang="en-GB" dirty="0" smtClean="0">
                <a:solidFill>
                  <a:schemeClr val="tx1"/>
                </a:solidFill>
                <a:latin typeface="Comic Sans MS" panose="030F0702030302020204" pitchFamily="66" charset="0"/>
              </a:rPr>
              <a:t>A good activity/ energiser to pick up pace in a lesson.</a:t>
            </a:r>
          </a:p>
          <a:p>
            <a:pPr algn="l"/>
            <a:endParaRPr lang="en-GB" dirty="0">
              <a:solidFill>
                <a:schemeClr val="tx1"/>
              </a:solidFill>
              <a:latin typeface="Comic Sans MS" panose="030F0702030302020204" pitchFamily="66" charset="0"/>
            </a:endParaRPr>
          </a:p>
          <a:p>
            <a:pPr algn="l"/>
            <a:r>
              <a:rPr lang="en-GB" dirty="0" smtClean="0">
                <a:solidFill>
                  <a:schemeClr val="tx1"/>
                </a:solidFill>
                <a:latin typeface="Comic Sans MS" panose="030F0702030302020204" pitchFamily="66" charset="0"/>
              </a:rPr>
              <a:t>Assign a theme (preferably related to what is being studied), for example </a:t>
            </a:r>
            <a:r>
              <a:rPr lang="en-GB" b="1" dirty="0" smtClean="0">
                <a:solidFill>
                  <a:schemeClr val="tx1"/>
                </a:solidFill>
                <a:latin typeface="Comic Sans MS" panose="030F0702030302020204" pitchFamily="66" charset="0"/>
              </a:rPr>
              <a:t>the sacraments of initiation. </a:t>
            </a:r>
            <a:r>
              <a:rPr lang="en-GB" dirty="0" smtClean="0">
                <a:solidFill>
                  <a:schemeClr val="tx1"/>
                </a:solidFill>
                <a:latin typeface="Comic Sans MS" panose="030F0702030302020204" pitchFamily="66" charset="0"/>
              </a:rPr>
              <a:t>Use a ball that students throw to one another as the ‘hot potato’, they must say a word which is related to the sacraments of initiation which has not already been said e.g. baptism. Use a timer to encourage quick pace and engagement.</a:t>
            </a:r>
          </a:p>
          <a:p>
            <a:endParaRPr lang="en-GB" sz="2400" dirty="0">
              <a:solidFill>
                <a:schemeClr val="tx1"/>
              </a:solidFill>
              <a:latin typeface="Comic Sans MS" panose="030F0702030302020204" pitchFamily="66" charset="0"/>
            </a:endParaRPr>
          </a:p>
          <a:p>
            <a:endParaRPr lang="en-GB" sz="2400" dirty="0">
              <a:solidFill>
                <a:schemeClr val="tx1"/>
              </a:solidFill>
              <a:latin typeface="Comic Sans MS" panose="030F0702030302020204" pitchFamily="66"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789040"/>
            <a:ext cx="2410554" cy="23302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987824" y="3789040"/>
            <a:ext cx="5688632" cy="2246769"/>
          </a:xfrm>
          <a:prstGeom prst="rect">
            <a:avLst/>
          </a:prstGeom>
          <a:solidFill>
            <a:srgbClr val="00B0F0"/>
          </a:solidFill>
        </p:spPr>
        <p:txBody>
          <a:bodyPr wrap="square" rtlCol="0">
            <a:spAutoFit/>
          </a:bodyPr>
          <a:lstStyle/>
          <a:p>
            <a:r>
              <a:rPr lang="en-GB" sz="2000" dirty="0" smtClean="0">
                <a:latin typeface="Comic Sans MS" panose="030F0702030302020204" pitchFamily="66" charset="0"/>
              </a:rPr>
              <a:t>Out before the count?</a:t>
            </a:r>
          </a:p>
          <a:p>
            <a:endParaRPr lang="en-GB" sz="2000" dirty="0">
              <a:latin typeface="Comic Sans MS" panose="030F0702030302020204" pitchFamily="66" charset="0"/>
            </a:endParaRPr>
          </a:p>
          <a:p>
            <a:r>
              <a:rPr lang="en-GB" sz="2000" dirty="0" smtClean="0">
                <a:latin typeface="Comic Sans MS" panose="030F0702030302020204" pitchFamily="66" charset="0"/>
              </a:rPr>
              <a:t>Create up to three sentences that describe baptism. You must use as many words from the hot potato task as possible! </a:t>
            </a:r>
          </a:p>
          <a:p>
            <a:endParaRPr lang="en-GB" sz="2000" dirty="0">
              <a:latin typeface="Comic Sans MS" panose="030F0702030302020204" pitchFamily="66" charset="0"/>
            </a:endParaRPr>
          </a:p>
          <a:p>
            <a:r>
              <a:rPr lang="en-GB" sz="2000" dirty="0" smtClean="0">
                <a:latin typeface="Comic Sans MS" panose="030F0702030302020204" pitchFamily="66" charset="0"/>
              </a:rPr>
              <a:t>Merits available for each completed sentence.</a:t>
            </a:r>
            <a:endParaRPr lang="en-GB" sz="2000" dirty="0">
              <a:latin typeface="Comic Sans MS" panose="030F0702030302020204" pitchFamily="66" charset="0"/>
            </a:endParaRPr>
          </a:p>
        </p:txBody>
      </p:sp>
    </p:spTree>
    <p:extLst>
      <p:ext uri="{BB962C8B-B14F-4D97-AF65-F5344CB8AC3E}">
        <p14:creationId xmlns:p14="http://schemas.microsoft.com/office/powerpoint/2010/main" val="1946252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720080"/>
          </a:xfrm>
        </p:spPr>
        <p:txBody>
          <a:bodyPr/>
          <a:lstStyle/>
          <a:p>
            <a:r>
              <a:rPr lang="en-GB" dirty="0" smtClean="0">
                <a:solidFill>
                  <a:srgbClr val="FF0000"/>
                </a:solidFill>
                <a:latin typeface="Comic Sans MS" panose="030F0702030302020204" pitchFamily="66" charset="0"/>
              </a:rPr>
              <a:t>Knowledge Organisers</a:t>
            </a:r>
            <a:endParaRPr lang="en-GB" dirty="0">
              <a:solidFill>
                <a:srgbClr val="FF0000"/>
              </a:solidFill>
              <a:latin typeface="Comic Sans MS" panose="030F0702030302020204" pitchFamily="66"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55634457"/>
              </p:ext>
            </p:extLst>
          </p:nvPr>
        </p:nvGraphicFramePr>
        <p:xfrm>
          <a:off x="755576" y="1196494"/>
          <a:ext cx="7638103" cy="5069914"/>
        </p:xfrm>
        <a:graphic>
          <a:graphicData uri="http://schemas.openxmlformats.org/drawingml/2006/table">
            <a:tbl>
              <a:tblPr firstRow="1" firstCol="1" bandRow="1">
                <a:tableStyleId>{5C22544A-7EE6-4342-B048-85BDC9FD1C3A}</a:tableStyleId>
              </a:tblPr>
              <a:tblGrid>
                <a:gridCol w="2526329"/>
                <a:gridCol w="2555887"/>
                <a:gridCol w="2555887"/>
              </a:tblGrid>
              <a:tr h="162634">
                <a:tc>
                  <a:txBody>
                    <a:bodyPr/>
                    <a:lstStyle/>
                    <a:p>
                      <a:pPr algn="ctr">
                        <a:lnSpc>
                          <a:spcPct val="115000"/>
                        </a:lnSpc>
                        <a:spcAft>
                          <a:spcPts val="0"/>
                        </a:spcAft>
                      </a:pPr>
                      <a:r>
                        <a:rPr lang="en-GB" sz="800" dirty="0">
                          <a:effectLst/>
                        </a:rPr>
                        <a:t>God as One</a:t>
                      </a:r>
                      <a:endParaRPr lang="en-GB" sz="800" dirty="0">
                        <a:effectLst/>
                        <a:latin typeface="Calibri"/>
                        <a:ea typeface="Calibri"/>
                        <a:cs typeface="Times New Roman"/>
                      </a:endParaRPr>
                    </a:p>
                  </a:txBody>
                  <a:tcPr marL="53033" marR="53033" marT="0" marB="0"/>
                </a:tc>
                <a:tc>
                  <a:txBody>
                    <a:bodyPr/>
                    <a:lstStyle/>
                    <a:p>
                      <a:pPr algn="ctr">
                        <a:lnSpc>
                          <a:spcPct val="115000"/>
                        </a:lnSpc>
                        <a:spcAft>
                          <a:spcPts val="0"/>
                        </a:spcAft>
                      </a:pPr>
                      <a:r>
                        <a:rPr lang="en-GB" sz="900">
                          <a:effectLst/>
                        </a:rPr>
                        <a:t>God as creator</a:t>
                      </a:r>
                      <a:endParaRPr lang="en-GB" sz="900">
                        <a:effectLst/>
                        <a:latin typeface="Calibri"/>
                        <a:ea typeface="Calibri"/>
                        <a:cs typeface="Times New Roman"/>
                      </a:endParaRPr>
                    </a:p>
                  </a:txBody>
                  <a:tcPr marL="53033" marR="53033" marT="0" marB="0"/>
                </a:tc>
                <a:tc>
                  <a:txBody>
                    <a:bodyPr/>
                    <a:lstStyle/>
                    <a:p>
                      <a:pPr algn="ctr">
                        <a:lnSpc>
                          <a:spcPct val="115000"/>
                        </a:lnSpc>
                        <a:spcAft>
                          <a:spcPts val="0"/>
                        </a:spcAft>
                      </a:pPr>
                      <a:r>
                        <a:rPr lang="en-GB" sz="900">
                          <a:effectLst/>
                        </a:rPr>
                        <a:t>God as lawgiver and judge</a:t>
                      </a:r>
                      <a:endParaRPr lang="en-GB" sz="900">
                        <a:effectLst/>
                        <a:latin typeface="Calibri"/>
                        <a:ea typeface="Calibri"/>
                        <a:cs typeface="Times New Roman"/>
                      </a:endParaRPr>
                    </a:p>
                  </a:txBody>
                  <a:tcPr marL="53033" marR="53033" marT="0" marB="0"/>
                </a:tc>
              </a:tr>
              <a:tr h="4025191">
                <a:tc>
                  <a:txBody>
                    <a:bodyPr/>
                    <a:lstStyle/>
                    <a:p>
                      <a:pPr algn="ctr">
                        <a:lnSpc>
                          <a:spcPct val="115000"/>
                        </a:lnSpc>
                        <a:spcAft>
                          <a:spcPts val="0"/>
                        </a:spcAft>
                      </a:pPr>
                      <a:r>
                        <a:rPr lang="en-GB" sz="800" dirty="0">
                          <a:effectLst/>
                        </a:rPr>
                        <a:t>‘Hear, O Israel! The Lord is our God, the Lord alone.’</a:t>
                      </a:r>
                    </a:p>
                    <a:p>
                      <a:pPr algn="ctr">
                        <a:lnSpc>
                          <a:spcPct val="115000"/>
                        </a:lnSpc>
                        <a:spcAft>
                          <a:spcPts val="0"/>
                        </a:spcAft>
                      </a:pPr>
                      <a:r>
                        <a:rPr lang="en-GB" sz="800" dirty="0">
                          <a:effectLst/>
                        </a:rPr>
                        <a:t>(Deuteronomy 6: 4-5</a:t>
                      </a:r>
                    </a:p>
                    <a:p>
                      <a:pPr marL="342900" lvl="0" indent="-342900">
                        <a:lnSpc>
                          <a:spcPct val="115000"/>
                        </a:lnSpc>
                        <a:spcAft>
                          <a:spcPts val="0"/>
                        </a:spcAft>
                        <a:buFont typeface="Symbol"/>
                        <a:buChar char=""/>
                      </a:pPr>
                      <a:r>
                        <a:rPr lang="en-GB" sz="800" dirty="0">
                          <a:effectLst/>
                        </a:rPr>
                        <a:t>Belief in one God – most basic principle in Judaism (monotheistic).</a:t>
                      </a:r>
                    </a:p>
                    <a:p>
                      <a:pPr marL="342900" lvl="0" indent="-342900">
                        <a:lnSpc>
                          <a:spcPct val="115000"/>
                        </a:lnSpc>
                        <a:spcAft>
                          <a:spcPts val="0"/>
                        </a:spcAft>
                        <a:buFont typeface="Symbol"/>
                        <a:buChar char=""/>
                      </a:pPr>
                      <a:r>
                        <a:rPr lang="en-GB" sz="800" dirty="0">
                          <a:effectLst/>
                        </a:rPr>
                        <a:t>Monotheism is not just the belief there is only one God – it is a way of viewing the world and all the contents of the world that they believe God created.</a:t>
                      </a:r>
                    </a:p>
                    <a:p>
                      <a:pPr marL="342900" lvl="0" indent="-342900">
                        <a:lnSpc>
                          <a:spcPct val="115000"/>
                        </a:lnSpc>
                        <a:spcAft>
                          <a:spcPts val="0"/>
                        </a:spcAft>
                        <a:buFont typeface="Symbol"/>
                        <a:buChar char=""/>
                      </a:pPr>
                      <a:r>
                        <a:rPr lang="en-GB" sz="800" dirty="0">
                          <a:effectLst/>
                        </a:rPr>
                        <a:t>It is God who is ever present in people’s lives – every sight they see, sound they hear, and experience they are aware of is regarded as a meeting with God.</a:t>
                      </a:r>
                    </a:p>
                    <a:p>
                      <a:pPr marL="342900" lvl="0" indent="-342900">
                        <a:lnSpc>
                          <a:spcPct val="115000"/>
                        </a:lnSpc>
                        <a:spcAft>
                          <a:spcPts val="0"/>
                        </a:spcAft>
                        <a:buFont typeface="Symbol"/>
                        <a:buChar char=""/>
                      </a:pPr>
                      <a:r>
                        <a:rPr lang="en-GB" sz="800" dirty="0">
                          <a:effectLst/>
                        </a:rPr>
                        <a:t>Shema – begins with an expression of the unity of God and the way humankind should respond to this belief – ‘You shall love the Lord your God with all your heart and with all your soul and with all your might.’</a:t>
                      </a:r>
                    </a:p>
                    <a:p>
                      <a:pPr marL="342900" lvl="0" indent="-342900">
                        <a:lnSpc>
                          <a:spcPct val="115000"/>
                        </a:lnSpc>
                        <a:spcAft>
                          <a:spcPts val="0"/>
                        </a:spcAft>
                        <a:buFont typeface="Symbol"/>
                        <a:buChar char=""/>
                      </a:pPr>
                      <a:r>
                        <a:rPr lang="en-GB" sz="800" dirty="0">
                          <a:effectLst/>
                        </a:rPr>
                        <a:t>‘Loving God’ – God requires total loyalty, just like loyalty is needed in a full loving relationship.</a:t>
                      </a:r>
                    </a:p>
                    <a:p>
                      <a:pPr marL="342900" lvl="0" indent="-342900">
                        <a:lnSpc>
                          <a:spcPct val="115000"/>
                        </a:lnSpc>
                        <a:spcAft>
                          <a:spcPts val="0"/>
                        </a:spcAft>
                        <a:buFont typeface="Symbol"/>
                        <a:buChar char=""/>
                      </a:pPr>
                      <a:r>
                        <a:rPr lang="en-GB" sz="800" dirty="0">
                          <a:effectLst/>
                        </a:rPr>
                        <a:t>‘Soul’ – Jews need to have a spiritual dedication to one God.</a:t>
                      </a:r>
                    </a:p>
                    <a:p>
                      <a:pPr marL="342900" lvl="0" indent="-342900">
                        <a:lnSpc>
                          <a:spcPct val="115000"/>
                        </a:lnSpc>
                        <a:spcAft>
                          <a:spcPts val="0"/>
                        </a:spcAft>
                        <a:buFont typeface="Symbol"/>
                        <a:buChar char=""/>
                      </a:pPr>
                      <a:r>
                        <a:rPr lang="en-GB" sz="800" dirty="0">
                          <a:effectLst/>
                        </a:rPr>
                        <a:t>For Jews, God is a single, whole, indivisible entity who cannot be divided.</a:t>
                      </a:r>
                    </a:p>
                    <a:p>
                      <a:pPr marL="342900" lvl="0" indent="-342900">
                        <a:lnSpc>
                          <a:spcPct val="115000"/>
                        </a:lnSpc>
                        <a:spcAft>
                          <a:spcPts val="0"/>
                        </a:spcAft>
                        <a:buFont typeface="Symbol"/>
                        <a:buChar char=""/>
                      </a:pPr>
                      <a:r>
                        <a:rPr lang="en-GB" sz="800" dirty="0">
                          <a:effectLst/>
                        </a:rPr>
                        <a:t>He is infinite and eternal, beyond the full understanding of humankind.  This makes him the only being who should be praised.</a:t>
                      </a:r>
                      <a:endParaRPr lang="en-GB" sz="800" dirty="0">
                        <a:effectLst/>
                        <a:latin typeface="Calibri"/>
                        <a:ea typeface="Calibri"/>
                        <a:cs typeface="Times New Roman"/>
                      </a:endParaRPr>
                    </a:p>
                  </a:txBody>
                  <a:tcPr marL="53033" marR="53033" marT="0" marB="0"/>
                </a:tc>
                <a:tc>
                  <a:txBody>
                    <a:bodyPr/>
                    <a:lstStyle/>
                    <a:p>
                      <a:pPr algn="ctr">
                        <a:lnSpc>
                          <a:spcPct val="115000"/>
                        </a:lnSpc>
                        <a:spcAft>
                          <a:spcPts val="0"/>
                        </a:spcAft>
                      </a:pPr>
                      <a:r>
                        <a:rPr lang="en-GB" sz="800">
                          <a:effectLst/>
                        </a:rPr>
                        <a:t>‘When God began to create heaven and earth…’</a:t>
                      </a:r>
                    </a:p>
                    <a:p>
                      <a:pPr algn="ctr">
                        <a:lnSpc>
                          <a:spcPct val="115000"/>
                        </a:lnSpc>
                        <a:spcAft>
                          <a:spcPts val="0"/>
                        </a:spcAft>
                      </a:pPr>
                      <a:r>
                        <a:rPr lang="en-GB" sz="800">
                          <a:effectLst/>
                        </a:rPr>
                        <a:t>(Genesis 1:1)</a:t>
                      </a:r>
                    </a:p>
                    <a:p>
                      <a:pPr marL="342900" lvl="0" indent="-342900">
                        <a:lnSpc>
                          <a:spcPct val="115000"/>
                        </a:lnSpc>
                        <a:spcAft>
                          <a:spcPts val="0"/>
                        </a:spcAft>
                        <a:buFont typeface="Symbol"/>
                        <a:buChar char=""/>
                      </a:pPr>
                      <a:r>
                        <a:rPr lang="en-GB" sz="800">
                          <a:effectLst/>
                        </a:rPr>
                        <a:t>God created the universe out of nothing, exactly how he wanted it to be.</a:t>
                      </a:r>
                    </a:p>
                    <a:p>
                      <a:pPr marL="342900" lvl="0" indent="-342900">
                        <a:lnSpc>
                          <a:spcPct val="115000"/>
                        </a:lnSpc>
                        <a:spcAft>
                          <a:spcPts val="0"/>
                        </a:spcAft>
                        <a:buFont typeface="Symbol"/>
                        <a:buChar char=""/>
                      </a:pPr>
                      <a:r>
                        <a:rPr lang="en-GB" sz="800">
                          <a:effectLst/>
                        </a:rPr>
                        <a:t>Genesis – God took 6 days to create the universe.</a:t>
                      </a:r>
                    </a:p>
                    <a:p>
                      <a:pPr marL="342900" lvl="0" indent="-342900">
                        <a:lnSpc>
                          <a:spcPct val="115000"/>
                        </a:lnSpc>
                        <a:spcAft>
                          <a:spcPts val="0"/>
                        </a:spcAft>
                        <a:buFont typeface="Symbol"/>
                        <a:buChar char=""/>
                      </a:pPr>
                      <a:r>
                        <a:rPr lang="en-GB" sz="800">
                          <a:effectLst/>
                        </a:rPr>
                        <a:t>Many Orthodox/ultra-Orthodox Jews believe this is a literal truth (6000 years ago). Reject scientific theories of evolution.</a:t>
                      </a:r>
                    </a:p>
                    <a:p>
                      <a:pPr marL="342900" lvl="0" indent="-342900">
                        <a:lnSpc>
                          <a:spcPct val="115000"/>
                        </a:lnSpc>
                        <a:spcAft>
                          <a:spcPts val="0"/>
                        </a:spcAft>
                        <a:buFont typeface="Symbol"/>
                        <a:buChar char=""/>
                      </a:pPr>
                      <a:r>
                        <a:rPr lang="en-GB" sz="800">
                          <a:effectLst/>
                        </a:rPr>
                        <a:t>Other Jews – not lliteral (God is still the creator).  Accept evolutionary theory may be correct and that the universe is much older.</a:t>
                      </a:r>
                    </a:p>
                    <a:p>
                      <a:pPr marL="342900" lvl="0" indent="-342900">
                        <a:lnSpc>
                          <a:spcPct val="115000"/>
                        </a:lnSpc>
                        <a:spcAft>
                          <a:spcPts val="0"/>
                        </a:spcAft>
                        <a:buFont typeface="Symbol"/>
                        <a:buChar char=""/>
                      </a:pPr>
                      <a:r>
                        <a:rPr lang="en-GB" sz="800">
                          <a:effectLst/>
                        </a:rPr>
                        <a:t>7</a:t>
                      </a:r>
                      <a:r>
                        <a:rPr lang="en-GB" sz="800" baseline="30000">
                          <a:effectLst/>
                        </a:rPr>
                        <a:t>th</a:t>
                      </a:r>
                      <a:r>
                        <a:rPr lang="en-GB" sz="800">
                          <a:effectLst/>
                        </a:rPr>
                        <a:t> day God rested – Jews remember this each week at Shabbat.  </a:t>
                      </a:r>
                    </a:p>
                    <a:p>
                      <a:pPr marL="342900" lvl="0" indent="-342900">
                        <a:lnSpc>
                          <a:spcPct val="115000"/>
                        </a:lnSpc>
                        <a:spcAft>
                          <a:spcPts val="0"/>
                        </a:spcAft>
                        <a:buFont typeface="Symbol"/>
                        <a:buChar char=""/>
                      </a:pPr>
                      <a:r>
                        <a:rPr lang="en-GB" sz="800">
                          <a:effectLst/>
                        </a:rPr>
                        <a:t>Jews believe that in order for God to have the ability and power to create the universe he is omnipotent, omniscient and omnipresent.</a:t>
                      </a:r>
                    </a:p>
                    <a:p>
                      <a:pPr marL="342900" lvl="0" indent="-342900">
                        <a:lnSpc>
                          <a:spcPct val="115000"/>
                        </a:lnSpc>
                        <a:spcAft>
                          <a:spcPts val="0"/>
                        </a:spcAft>
                        <a:buFont typeface="Symbol"/>
                        <a:buChar char=""/>
                      </a:pPr>
                      <a:r>
                        <a:rPr lang="en-GB" sz="800">
                          <a:effectLst/>
                        </a:rPr>
                        <a:t>God is the creator of everything – including evil. He gave people free will to choose what they know is right, and to reject evil as being completely against God.</a:t>
                      </a:r>
                    </a:p>
                    <a:p>
                      <a:pPr marL="342900" lvl="0" indent="-342900">
                        <a:lnSpc>
                          <a:spcPct val="115000"/>
                        </a:lnSpc>
                        <a:spcAft>
                          <a:spcPts val="0"/>
                        </a:spcAft>
                        <a:buFont typeface="Symbol"/>
                        <a:buChar char=""/>
                      </a:pPr>
                      <a:r>
                        <a:rPr lang="en-GB" sz="800">
                          <a:effectLst/>
                        </a:rPr>
                        <a:t>Some Jews – evil needs to exist to enable people to have free will and choosing good makes the act of doing good more significant.</a:t>
                      </a:r>
                    </a:p>
                    <a:p>
                      <a:pPr marL="342900" lvl="0" indent="-342900">
                        <a:lnSpc>
                          <a:spcPct val="115000"/>
                        </a:lnSpc>
                        <a:spcAft>
                          <a:spcPts val="0"/>
                        </a:spcAft>
                        <a:buFont typeface="Symbol"/>
                        <a:buChar char=""/>
                      </a:pPr>
                      <a:r>
                        <a:rPr lang="en-GB" sz="800">
                          <a:effectLst/>
                        </a:rPr>
                        <a:t>Some Jews – difficult to accept that God created the potential for evil – e.g. Holocaust –</a:t>
                      </a:r>
                    </a:p>
                    <a:p>
                      <a:pPr marL="457200">
                        <a:lnSpc>
                          <a:spcPct val="115000"/>
                        </a:lnSpc>
                        <a:spcAft>
                          <a:spcPts val="0"/>
                        </a:spcAft>
                      </a:pPr>
                      <a:r>
                        <a:rPr lang="en-GB" sz="800">
                          <a:effectLst/>
                        </a:rPr>
                        <a:t> necessary consequence of free will.</a:t>
                      </a:r>
                    </a:p>
                    <a:p>
                      <a:pPr marL="342900" lvl="0" indent="-342900">
                        <a:lnSpc>
                          <a:spcPct val="115000"/>
                        </a:lnSpc>
                        <a:spcAft>
                          <a:spcPts val="0"/>
                        </a:spcAft>
                        <a:buFont typeface="Symbol"/>
                        <a:buChar char=""/>
                      </a:pPr>
                      <a:r>
                        <a:rPr lang="en-GB" sz="800">
                          <a:effectLst/>
                        </a:rPr>
                        <a:t>God sustains the universe – Jews must help.</a:t>
                      </a:r>
                      <a:endParaRPr lang="en-GB" sz="800">
                        <a:effectLst/>
                        <a:latin typeface="Calibri"/>
                        <a:ea typeface="Calibri"/>
                        <a:cs typeface="Times New Roman"/>
                      </a:endParaRPr>
                    </a:p>
                  </a:txBody>
                  <a:tcPr marL="53033" marR="53033" marT="0" marB="0"/>
                </a:tc>
                <a:tc>
                  <a:txBody>
                    <a:bodyPr/>
                    <a:lstStyle/>
                    <a:p>
                      <a:pPr algn="ctr">
                        <a:lnSpc>
                          <a:spcPct val="115000"/>
                        </a:lnSpc>
                        <a:spcAft>
                          <a:spcPts val="0"/>
                        </a:spcAft>
                      </a:pPr>
                      <a:r>
                        <a:rPr lang="en-GB" sz="800" dirty="0">
                          <a:effectLst/>
                        </a:rPr>
                        <a:t>‘I beheld my Lord seated on a high and lofty throne’</a:t>
                      </a:r>
                    </a:p>
                    <a:p>
                      <a:pPr algn="ctr">
                        <a:lnSpc>
                          <a:spcPct val="115000"/>
                        </a:lnSpc>
                        <a:spcAft>
                          <a:spcPts val="0"/>
                        </a:spcAft>
                      </a:pPr>
                      <a:r>
                        <a:rPr lang="en-GB" sz="800" dirty="0">
                          <a:effectLst/>
                        </a:rPr>
                        <a:t>(Isaiah 6: 1)</a:t>
                      </a:r>
                    </a:p>
                    <a:p>
                      <a:pPr marL="342900" lvl="0" indent="-342900">
                        <a:lnSpc>
                          <a:spcPct val="115000"/>
                        </a:lnSpc>
                        <a:spcAft>
                          <a:spcPts val="0"/>
                        </a:spcAft>
                        <a:buFont typeface="Symbol"/>
                        <a:buChar char=""/>
                      </a:pPr>
                      <a:r>
                        <a:rPr lang="en-GB" sz="800" dirty="0">
                          <a:effectLst/>
                        </a:rPr>
                        <a:t>God gave Jews laws to help them exercise their free will.</a:t>
                      </a:r>
                    </a:p>
                    <a:p>
                      <a:pPr marL="342900" lvl="0" indent="-342900">
                        <a:lnSpc>
                          <a:spcPct val="115000"/>
                        </a:lnSpc>
                        <a:spcAft>
                          <a:spcPts val="0"/>
                        </a:spcAft>
                        <a:buFont typeface="Symbol"/>
                        <a:buChar char=""/>
                      </a:pPr>
                      <a:r>
                        <a:rPr lang="en-GB" sz="800" dirty="0">
                          <a:effectLst/>
                        </a:rPr>
                        <a:t>Foundation of laws – ten commandments – given by God to Moses to set the basis of his relationship with his people..</a:t>
                      </a:r>
                    </a:p>
                    <a:p>
                      <a:pPr marL="342900" lvl="0" indent="-342900">
                        <a:lnSpc>
                          <a:spcPct val="115000"/>
                        </a:lnSpc>
                        <a:spcAft>
                          <a:spcPts val="0"/>
                        </a:spcAft>
                        <a:buFont typeface="Symbol"/>
                        <a:buChar char=""/>
                      </a:pPr>
                      <a:r>
                        <a:rPr lang="en-GB" sz="800" dirty="0">
                          <a:effectLst/>
                        </a:rPr>
                        <a:t>Torah – 613 laws (mitzvoth) – basis of the </a:t>
                      </a:r>
                      <a:r>
                        <a:rPr lang="en-GB" sz="800" dirty="0" err="1">
                          <a:effectLst/>
                        </a:rPr>
                        <a:t>Halakhah</a:t>
                      </a:r>
                      <a:r>
                        <a:rPr lang="en-GB" sz="800" dirty="0">
                          <a:effectLst/>
                        </a:rPr>
                        <a:t> – accepted code of conduct for Jewish life – doing what God expects of them.</a:t>
                      </a:r>
                    </a:p>
                    <a:p>
                      <a:pPr marL="342900" lvl="0" indent="-342900">
                        <a:lnSpc>
                          <a:spcPct val="115000"/>
                        </a:lnSpc>
                        <a:spcAft>
                          <a:spcPts val="0"/>
                        </a:spcAft>
                        <a:buFont typeface="Symbol"/>
                        <a:buChar char=""/>
                      </a:pPr>
                      <a:r>
                        <a:rPr lang="en-GB" sz="800" dirty="0">
                          <a:effectLst/>
                        </a:rPr>
                        <a:t>Go d judges everyone based on their behaviour and beliefs fairly, lovingly,, mercifully and justly.</a:t>
                      </a:r>
                    </a:p>
                    <a:p>
                      <a:pPr marL="342900" lvl="0" indent="-342900">
                        <a:lnSpc>
                          <a:spcPct val="115000"/>
                        </a:lnSpc>
                        <a:spcAft>
                          <a:spcPts val="0"/>
                        </a:spcAft>
                        <a:buFont typeface="Symbol"/>
                        <a:buChar char=""/>
                      </a:pPr>
                      <a:r>
                        <a:rPr lang="en-GB" sz="800" dirty="0">
                          <a:effectLst/>
                        </a:rPr>
                        <a:t>Rosh Hashanah – Jewish New Year – God judges people for their actions over the past year.  Jews reflect, repent and pray.</a:t>
                      </a:r>
                    </a:p>
                    <a:p>
                      <a:pPr marL="342900" lvl="0" indent="-342900">
                        <a:lnSpc>
                          <a:spcPct val="115000"/>
                        </a:lnSpc>
                        <a:spcAft>
                          <a:spcPts val="0"/>
                        </a:spcAft>
                        <a:buFont typeface="Symbol"/>
                        <a:buChar char=""/>
                      </a:pPr>
                      <a:r>
                        <a:rPr lang="en-GB" sz="800" dirty="0">
                          <a:effectLst/>
                        </a:rPr>
                        <a:t>Many Jews believe they will be judged after death, when God determines where they will spend their afterlife.</a:t>
                      </a:r>
                    </a:p>
                    <a:p>
                      <a:pPr marL="342900" lvl="0" indent="-342900">
                        <a:lnSpc>
                          <a:spcPct val="115000"/>
                        </a:lnSpc>
                        <a:spcAft>
                          <a:spcPts val="0"/>
                        </a:spcAft>
                        <a:buFont typeface="Symbol"/>
                        <a:buChar char=""/>
                      </a:pPr>
                      <a:r>
                        <a:rPr lang="en-GB" sz="800" dirty="0">
                          <a:effectLst/>
                        </a:rPr>
                        <a:t>Many Jewish writings refer to the Tabernacle – as being the early dwelling place for the divine presence of God (carried by Jews during Exodus).</a:t>
                      </a:r>
                    </a:p>
                    <a:p>
                      <a:pPr marL="342900" lvl="0" indent="-342900">
                        <a:lnSpc>
                          <a:spcPct val="115000"/>
                        </a:lnSpc>
                        <a:spcAft>
                          <a:spcPts val="0"/>
                        </a:spcAft>
                        <a:buFont typeface="Symbol"/>
                        <a:buChar char=""/>
                      </a:pPr>
                      <a:r>
                        <a:rPr lang="en-GB" sz="800" dirty="0" err="1">
                          <a:effectLst/>
                        </a:rPr>
                        <a:t>Shekhinah</a:t>
                      </a:r>
                      <a:r>
                        <a:rPr lang="en-GB" sz="800" dirty="0">
                          <a:effectLst/>
                        </a:rPr>
                        <a:t> – associated with God’s presence among his people and their experience of the Spirit of God.</a:t>
                      </a:r>
                    </a:p>
                    <a:p>
                      <a:pPr marL="342900" lvl="0" indent="-342900">
                        <a:lnSpc>
                          <a:spcPct val="115000"/>
                        </a:lnSpc>
                        <a:spcAft>
                          <a:spcPts val="0"/>
                        </a:spcAft>
                        <a:buFont typeface="Symbol"/>
                        <a:buChar char=""/>
                      </a:pPr>
                      <a:r>
                        <a:rPr lang="en-GB" sz="800" dirty="0">
                          <a:effectLst/>
                        </a:rPr>
                        <a:t>The Tabernacle was replaced with Solomon’s Temple in Jerusalem.</a:t>
                      </a:r>
                      <a:endParaRPr lang="en-GB" sz="800" dirty="0">
                        <a:effectLst/>
                        <a:latin typeface="Calibri"/>
                        <a:ea typeface="Calibri"/>
                        <a:cs typeface="Times New Roman"/>
                      </a:endParaRPr>
                    </a:p>
                  </a:txBody>
                  <a:tcPr marL="53033" marR="53033" marT="0" marB="0"/>
                </a:tc>
              </a:tr>
            </a:tbl>
          </a:graphicData>
        </a:graphic>
      </p:graphicFrame>
    </p:spTree>
    <p:extLst>
      <p:ext uri="{BB962C8B-B14F-4D97-AF65-F5344CB8AC3E}">
        <p14:creationId xmlns:p14="http://schemas.microsoft.com/office/powerpoint/2010/main" val="3689006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56792"/>
            <a:ext cx="8219256" cy="4478248"/>
          </a:xfrm>
        </p:spPr>
        <p:txBody>
          <a:bodyPr/>
          <a:lstStyle/>
          <a:p>
            <a:endParaRPr lang="en-GB" dirty="0"/>
          </a:p>
        </p:txBody>
      </p:sp>
      <p:sp>
        <p:nvSpPr>
          <p:cNvPr id="3" name="Content Placeholder 2"/>
          <p:cNvSpPr>
            <a:spLocks noGrp="1"/>
          </p:cNvSpPr>
          <p:nvPr>
            <p:ph idx="1"/>
          </p:nvPr>
        </p:nvSpPr>
        <p:spPr>
          <a:xfrm>
            <a:off x="467544" y="530352"/>
            <a:ext cx="8219256" cy="882424"/>
          </a:xfrm>
        </p:spPr>
        <p:txBody>
          <a:bodyPr/>
          <a:lstStyle/>
          <a:p>
            <a:pPr marL="0" indent="0">
              <a:buNone/>
            </a:pPr>
            <a:r>
              <a:rPr lang="en-GB" dirty="0" smtClean="0">
                <a:solidFill>
                  <a:schemeClr val="accent1"/>
                </a:solidFill>
              </a:rPr>
              <a:t>Support Mats</a:t>
            </a:r>
            <a:endParaRPr lang="en-GB" dirty="0">
              <a:solidFill>
                <a:schemeClr val="accent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442609325"/>
              </p:ext>
            </p:extLst>
          </p:nvPr>
        </p:nvGraphicFramePr>
        <p:xfrm>
          <a:off x="827584" y="1412776"/>
          <a:ext cx="7074542" cy="5012436"/>
        </p:xfrm>
        <a:graphic>
          <a:graphicData uri="http://schemas.openxmlformats.org/drawingml/2006/table">
            <a:tbl>
              <a:tblPr firstRow="1" firstCol="1" bandRow="1">
                <a:tableStyleId>{5C22544A-7EE6-4342-B048-85BDC9FD1C3A}</a:tableStyleId>
              </a:tblPr>
              <a:tblGrid>
                <a:gridCol w="3537271"/>
                <a:gridCol w="3537271"/>
              </a:tblGrid>
              <a:tr h="1087257">
                <a:tc>
                  <a:txBody>
                    <a:bodyPr/>
                    <a:lstStyle/>
                    <a:p>
                      <a:pPr algn="ctr">
                        <a:lnSpc>
                          <a:spcPct val="115000"/>
                        </a:lnSpc>
                        <a:spcAft>
                          <a:spcPts val="0"/>
                        </a:spcAft>
                      </a:pPr>
                      <a:r>
                        <a:rPr lang="en-GB" sz="1300">
                          <a:effectLst/>
                        </a:rPr>
                        <a:t>Question 2 – Recall (2 marks)</a:t>
                      </a:r>
                      <a:endParaRPr lang="en-GB" sz="900">
                        <a:effectLst/>
                      </a:endParaRPr>
                    </a:p>
                    <a:p>
                      <a:pPr algn="ctr">
                        <a:lnSpc>
                          <a:spcPct val="115000"/>
                        </a:lnSpc>
                        <a:spcAft>
                          <a:spcPts val="0"/>
                        </a:spcAft>
                      </a:pPr>
                      <a:r>
                        <a:rPr lang="en-GB" sz="1300">
                          <a:effectLst/>
                        </a:rPr>
                        <a:t> </a:t>
                      </a:r>
                      <a:endParaRPr lang="en-GB" sz="900">
                        <a:effectLst/>
                      </a:endParaRPr>
                    </a:p>
                    <a:p>
                      <a:pPr marL="342900" lvl="0" indent="-342900" algn="ctr">
                        <a:lnSpc>
                          <a:spcPct val="115000"/>
                        </a:lnSpc>
                        <a:spcAft>
                          <a:spcPts val="0"/>
                        </a:spcAft>
                        <a:buFont typeface="Wingdings"/>
                        <a:buChar char=""/>
                      </a:pPr>
                      <a:r>
                        <a:rPr lang="en-GB" sz="1300">
                          <a:effectLst/>
                        </a:rPr>
                        <a:t>Give 2 simple points</a:t>
                      </a:r>
                      <a:endParaRPr lang="en-GB" sz="900">
                        <a:effectLst/>
                      </a:endParaRPr>
                    </a:p>
                    <a:p>
                      <a:pPr marL="342900" lvl="0" indent="-342900" algn="ctr">
                        <a:lnSpc>
                          <a:spcPct val="115000"/>
                        </a:lnSpc>
                        <a:spcAft>
                          <a:spcPts val="0"/>
                        </a:spcAft>
                        <a:buFont typeface="Wingdings"/>
                        <a:buChar char=""/>
                      </a:pPr>
                      <a:r>
                        <a:rPr lang="en-GB" sz="1300">
                          <a:effectLst/>
                        </a:rPr>
                        <a:t>Each simple point should be a short sentence</a:t>
                      </a:r>
                      <a:endParaRPr lang="en-GB" sz="900">
                        <a:effectLst/>
                      </a:endParaRPr>
                    </a:p>
                    <a:p>
                      <a:pPr marL="342900" lvl="0" indent="-342900" algn="ctr">
                        <a:lnSpc>
                          <a:spcPct val="115000"/>
                        </a:lnSpc>
                        <a:spcAft>
                          <a:spcPts val="0"/>
                        </a:spcAft>
                        <a:buFont typeface="Wingdings"/>
                        <a:buChar char=""/>
                      </a:pPr>
                      <a:r>
                        <a:rPr lang="en-GB" sz="1300">
                          <a:effectLst/>
                        </a:rPr>
                        <a:t>No need to give any development</a:t>
                      </a:r>
                      <a:endParaRPr lang="en-GB" sz="900">
                        <a:effectLst/>
                      </a:endParaRPr>
                    </a:p>
                    <a:p>
                      <a:pPr algn="ctr">
                        <a:lnSpc>
                          <a:spcPct val="115000"/>
                        </a:lnSpc>
                        <a:spcAft>
                          <a:spcPts val="0"/>
                        </a:spcAft>
                      </a:pPr>
                      <a:r>
                        <a:rPr lang="en-GB" sz="1300">
                          <a:effectLst/>
                        </a:rPr>
                        <a:t> </a:t>
                      </a:r>
                      <a:endParaRPr lang="en-GB" sz="900">
                        <a:effectLst/>
                        <a:latin typeface="Calibri"/>
                        <a:ea typeface="Calibri"/>
                        <a:cs typeface="Times New Roman"/>
                      </a:endParaRPr>
                    </a:p>
                  </a:txBody>
                  <a:tcPr marL="53905" marR="53905" marT="0" marB="0"/>
                </a:tc>
                <a:tc>
                  <a:txBody>
                    <a:bodyPr/>
                    <a:lstStyle/>
                    <a:p>
                      <a:pPr algn="ctr">
                        <a:lnSpc>
                          <a:spcPct val="115000"/>
                        </a:lnSpc>
                        <a:spcAft>
                          <a:spcPts val="0"/>
                        </a:spcAft>
                      </a:pPr>
                      <a:r>
                        <a:rPr lang="en-GB" sz="1300">
                          <a:effectLst/>
                        </a:rPr>
                        <a:t>Question 3 – Explain (4 marks)</a:t>
                      </a:r>
                      <a:endParaRPr lang="en-GB" sz="900">
                        <a:effectLst/>
                      </a:endParaRPr>
                    </a:p>
                    <a:p>
                      <a:pPr algn="ctr">
                        <a:lnSpc>
                          <a:spcPct val="115000"/>
                        </a:lnSpc>
                        <a:spcAft>
                          <a:spcPts val="0"/>
                        </a:spcAft>
                      </a:pPr>
                      <a:r>
                        <a:rPr lang="en-GB" sz="1300">
                          <a:effectLst/>
                        </a:rPr>
                        <a:t> </a:t>
                      </a:r>
                      <a:endParaRPr lang="en-GB" sz="900">
                        <a:effectLst/>
                      </a:endParaRPr>
                    </a:p>
                    <a:p>
                      <a:pPr marL="342900" lvl="0" indent="-342900" algn="ctr">
                        <a:lnSpc>
                          <a:spcPct val="115000"/>
                        </a:lnSpc>
                        <a:spcAft>
                          <a:spcPts val="0"/>
                        </a:spcAft>
                        <a:buFont typeface="Wingdings"/>
                        <a:buChar char=""/>
                      </a:pPr>
                      <a:r>
                        <a:rPr lang="en-GB" sz="1300">
                          <a:effectLst/>
                        </a:rPr>
                        <a:t>Give 2 developed explanations</a:t>
                      </a:r>
                      <a:endParaRPr lang="en-GB" sz="900">
                        <a:effectLst/>
                      </a:endParaRPr>
                    </a:p>
                    <a:p>
                      <a:pPr marL="342900" lvl="0" indent="-342900" algn="ctr">
                        <a:lnSpc>
                          <a:spcPct val="115000"/>
                        </a:lnSpc>
                        <a:spcAft>
                          <a:spcPts val="0"/>
                        </a:spcAft>
                        <a:buFont typeface="Wingdings"/>
                        <a:buChar char=""/>
                      </a:pPr>
                      <a:r>
                        <a:rPr lang="en-GB" sz="1300">
                          <a:effectLst/>
                        </a:rPr>
                        <a:t>Each should be a paragraph</a:t>
                      </a:r>
                      <a:endParaRPr lang="en-GB" sz="900">
                        <a:effectLst/>
                      </a:endParaRPr>
                    </a:p>
                    <a:p>
                      <a:pPr marL="342900" lvl="0" indent="-342900" algn="ctr">
                        <a:lnSpc>
                          <a:spcPct val="115000"/>
                        </a:lnSpc>
                        <a:spcAft>
                          <a:spcPts val="0"/>
                        </a:spcAft>
                        <a:buFont typeface="Wingdings"/>
                        <a:buChar char=""/>
                      </a:pPr>
                      <a:r>
                        <a:rPr lang="en-GB" sz="1300">
                          <a:effectLst/>
                        </a:rPr>
                        <a:t>Each paragraph should include at least 2 sentences</a:t>
                      </a:r>
                      <a:endParaRPr lang="en-GB" sz="900">
                        <a:effectLst/>
                      </a:endParaRPr>
                    </a:p>
                    <a:p>
                      <a:pPr algn="ctr">
                        <a:lnSpc>
                          <a:spcPct val="115000"/>
                        </a:lnSpc>
                        <a:spcAft>
                          <a:spcPts val="0"/>
                        </a:spcAft>
                      </a:pPr>
                      <a:r>
                        <a:rPr lang="en-GB" sz="1300">
                          <a:effectLst/>
                        </a:rPr>
                        <a:t> </a:t>
                      </a:r>
                      <a:endParaRPr lang="en-GB" sz="900">
                        <a:effectLst/>
                        <a:latin typeface="Calibri"/>
                        <a:ea typeface="Calibri"/>
                        <a:cs typeface="Times New Roman"/>
                      </a:endParaRPr>
                    </a:p>
                  </a:txBody>
                  <a:tcPr marL="53905" marR="53905" marT="0" marB="0"/>
                </a:tc>
              </a:tr>
              <a:tr h="2385960">
                <a:tc>
                  <a:txBody>
                    <a:bodyPr/>
                    <a:lstStyle/>
                    <a:p>
                      <a:pPr algn="ctr">
                        <a:lnSpc>
                          <a:spcPct val="115000"/>
                        </a:lnSpc>
                        <a:spcAft>
                          <a:spcPts val="0"/>
                        </a:spcAft>
                      </a:pPr>
                      <a:r>
                        <a:rPr lang="en-GB" sz="1300">
                          <a:effectLst/>
                        </a:rPr>
                        <a:t>Question 4 – Explain with reference to scripture/sacred writings (5 marks)</a:t>
                      </a:r>
                      <a:endParaRPr lang="en-GB" sz="900">
                        <a:effectLst/>
                      </a:endParaRPr>
                    </a:p>
                    <a:p>
                      <a:pPr algn="ctr">
                        <a:lnSpc>
                          <a:spcPct val="115000"/>
                        </a:lnSpc>
                        <a:spcAft>
                          <a:spcPts val="0"/>
                        </a:spcAft>
                      </a:pPr>
                      <a:r>
                        <a:rPr lang="en-GB" sz="1300">
                          <a:effectLst/>
                        </a:rPr>
                        <a:t> </a:t>
                      </a:r>
                      <a:endParaRPr lang="en-GB" sz="900">
                        <a:effectLst/>
                      </a:endParaRPr>
                    </a:p>
                    <a:p>
                      <a:pPr marL="342900" lvl="0" indent="-342900" algn="ctr">
                        <a:lnSpc>
                          <a:spcPct val="115000"/>
                        </a:lnSpc>
                        <a:spcAft>
                          <a:spcPts val="0"/>
                        </a:spcAft>
                        <a:buFont typeface="Wingdings"/>
                        <a:buChar char=""/>
                      </a:pPr>
                      <a:r>
                        <a:rPr lang="en-GB" sz="1300">
                          <a:effectLst/>
                        </a:rPr>
                        <a:t>Give 2 developed explanations </a:t>
                      </a:r>
                      <a:endParaRPr lang="en-GB" sz="900">
                        <a:effectLst/>
                      </a:endParaRPr>
                    </a:p>
                    <a:p>
                      <a:pPr marL="342900" lvl="0" indent="-342900" algn="ctr">
                        <a:lnSpc>
                          <a:spcPct val="115000"/>
                        </a:lnSpc>
                        <a:spcAft>
                          <a:spcPts val="0"/>
                        </a:spcAft>
                        <a:buFont typeface="Wingdings"/>
                        <a:buChar char=""/>
                      </a:pPr>
                      <a:r>
                        <a:rPr lang="en-GB" sz="1300">
                          <a:effectLst/>
                        </a:rPr>
                        <a:t>Each should be a paragraph</a:t>
                      </a:r>
                      <a:endParaRPr lang="en-GB" sz="900">
                        <a:effectLst/>
                      </a:endParaRPr>
                    </a:p>
                    <a:p>
                      <a:pPr marL="342900" lvl="0" indent="-342900" algn="ctr">
                        <a:lnSpc>
                          <a:spcPct val="115000"/>
                        </a:lnSpc>
                        <a:spcAft>
                          <a:spcPts val="0"/>
                        </a:spcAft>
                        <a:buFont typeface="Wingdings"/>
                        <a:buChar char=""/>
                      </a:pPr>
                      <a:r>
                        <a:rPr lang="en-GB" sz="1300">
                          <a:effectLst/>
                        </a:rPr>
                        <a:t>Each paragraph should include at least 2 sentences</a:t>
                      </a:r>
                      <a:endParaRPr lang="en-GB" sz="900">
                        <a:effectLst/>
                      </a:endParaRPr>
                    </a:p>
                    <a:p>
                      <a:pPr marL="342900" lvl="0" indent="-342900" algn="ctr">
                        <a:lnSpc>
                          <a:spcPct val="115000"/>
                        </a:lnSpc>
                        <a:spcAft>
                          <a:spcPts val="0"/>
                        </a:spcAft>
                        <a:buFont typeface="Wingdings"/>
                        <a:buChar char=""/>
                      </a:pPr>
                      <a:r>
                        <a:rPr lang="en-GB" sz="1300">
                          <a:effectLst/>
                        </a:rPr>
                        <a:t>A bible reference or quote from the Catechism or a papal document must appear somewhere in your answer</a:t>
                      </a:r>
                      <a:endParaRPr lang="en-GB" sz="900">
                        <a:effectLst/>
                      </a:endParaRPr>
                    </a:p>
                    <a:p>
                      <a:pPr algn="ctr">
                        <a:lnSpc>
                          <a:spcPct val="115000"/>
                        </a:lnSpc>
                        <a:spcAft>
                          <a:spcPts val="0"/>
                        </a:spcAft>
                      </a:pPr>
                      <a:r>
                        <a:rPr lang="en-GB" sz="1300">
                          <a:effectLst/>
                        </a:rPr>
                        <a:t> </a:t>
                      </a:r>
                      <a:endParaRPr lang="en-GB" sz="900">
                        <a:effectLst/>
                      </a:endParaRPr>
                    </a:p>
                    <a:p>
                      <a:pPr algn="ctr">
                        <a:lnSpc>
                          <a:spcPct val="115000"/>
                        </a:lnSpc>
                        <a:spcAft>
                          <a:spcPts val="0"/>
                        </a:spcAft>
                      </a:pPr>
                      <a:r>
                        <a:rPr lang="en-GB" sz="1300">
                          <a:effectLst/>
                        </a:rPr>
                        <a:t> </a:t>
                      </a:r>
                      <a:endParaRPr lang="en-GB" sz="900">
                        <a:effectLst/>
                        <a:latin typeface="Calibri"/>
                        <a:ea typeface="Calibri"/>
                        <a:cs typeface="Times New Roman"/>
                      </a:endParaRPr>
                    </a:p>
                  </a:txBody>
                  <a:tcPr marL="53905" marR="53905" marT="0" marB="0"/>
                </a:tc>
                <a:tc>
                  <a:txBody>
                    <a:bodyPr/>
                    <a:lstStyle/>
                    <a:p>
                      <a:pPr algn="ctr">
                        <a:lnSpc>
                          <a:spcPct val="115000"/>
                        </a:lnSpc>
                        <a:spcAft>
                          <a:spcPts val="0"/>
                        </a:spcAft>
                      </a:pPr>
                      <a:r>
                        <a:rPr lang="en-GB" sz="1300" dirty="0">
                          <a:effectLst/>
                        </a:rPr>
                        <a:t>Question 5 – Evaluate a statement (12 marks)</a:t>
                      </a:r>
                      <a:endParaRPr lang="en-GB" sz="900" dirty="0">
                        <a:effectLst/>
                      </a:endParaRPr>
                    </a:p>
                    <a:p>
                      <a:pPr algn="ctr">
                        <a:lnSpc>
                          <a:spcPct val="115000"/>
                        </a:lnSpc>
                        <a:spcAft>
                          <a:spcPts val="0"/>
                        </a:spcAft>
                      </a:pPr>
                      <a:r>
                        <a:rPr lang="en-GB" sz="1300" dirty="0">
                          <a:effectLst/>
                        </a:rPr>
                        <a:t> </a:t>
                      </a:r>
                      <a:endParaRPr lang="en-GB" sz="900" dirty="0">
                        <a:effectLst/>
                      </a:endParaRPr>
                    </a:p>
                    <a:p>
                      <a:pPr marL="342900" lvl="0" indent="-342900" algn="ctr">
                        <a:lnSpc>
                          <a:spcPct val="115000"/>
                        </a:lnSpc>
                        <a:spcAft>
                          <a:spcPts val="0"/>
                        </a:spcAft>
                        <a:buFont typeface="Wingdings"/>
                        <a:buChar char=""/>
                      </a:pPr>
                      <a:r>
                        <a:rPr lang="en-GB" sz="1300" dirty="0">
                          <a:effectLst/>
                        </a:rPr>
                        <a:t>Refer to Christian/Jewish teaching</a:t>
                      </a:r>
                      <a:endParaRPr lang="en-GB" sz="900" dirty="0">
                        <a:effectLst/>
                      </a:endParaRPr>
                    </a:p>
                    <a:p>
                      <a:pPr marL="342900" lvl="0" indent="-342900" algn="ctr">
                        <a:lnSpc>
                          <a:spcPct val="115000"/>
                        </a:lnSpc>
                        <a:spcAft>
                          <a:spcPts val="0"/>
                        </a:spcAft>
                        <a:buFont typeface="Wingdings"/>
                        <a:buChar char=""/>
                      </a:pPr>
                      <a:r>
                        <a:rPr lang="en-GB" sz="1300" dirty="0">
                          <a:effectLst/>
                        </a:rPr>
                        <a:t>Give developed arguments to support the statement</a:t>
                      </a:r>
                      <a:endParaRPr lang="en-GB" sz="900" dirty="0">
                        <a:effectLst/>
                      </a:endParaRPr>
                    </a:p>
                    <a:p>
                      <a:pPr marL="342900" lvl="0" indent="-342900" algn="ctr">
                        <a:lnSpc>
                          <a:spcPct val="115000"/>
                        </a:lnSpc>
                        <a:spcAft>
                          <a:spcPts val="0"/>
                        </a:spcAft>
                        <a:buFont typeface="Wingdings"/>
                        <a:buChar char=""/>
                      </a:pPr>
                      <a:r>
                        <a:rPr lang="en-GB" sz="1300" dirty="0">
                          <a:effectLst/>
                        </a:rPr>
                        <a:t>Give developed arguments to support a different point of view</a:t>
                      </a:r>
                      <a:endParaRPr lang="en-GB" sz="900" dirty="0">
                        <a:effectLst/>
                      </a:endParaRPr>
                    </a:p>
                    <a:p>
                      <a:pPr marL="342900" lvl="0" indent="-342900" algn="ctr">
                        <a:lnSpc>
                          <a:spcPct val="115000"/>
                        </a:lnSpc>
                        <a:spcAft>
                          <a:spcPts val="0"/>
                        </a:spcAft>
                        <a:buFont typeface="Wingdings"/>
                        <a:buChar char=""/>
                      </a:pPr>
                      <a:r>
                        <a:rPr lang="en-GB" sz="1300" dirty="0">
                          <a:effectLst/>
                        </a:rPr>
                        <a:t>Reach a justified conclusion</a:t>
                      </a:r>
                      <a:endParaRPr lang="en-GB" sz="900" dirty="0">
                        <a:effectLst/>
                        <a:latin typeface="Calibri"/>
                        <a:ea typeface="Calibri"/>
                        <a:cs typeface="Times New Roman"/>
                      </a:endParaRPr>
                    </a:p>
                  </a:txBody>
                  <a:tcPr marL="53905" marR="53905" marT="0" marB="0"/>
                </a:tc>
              </a:tr>
            </a:tbl>
          </a:graphicData>
        </a:graphic>
      </p:graphicFrame>
    </p:spTree>
    <p:extLst>
      <p:ext uri="{BB962C8B-B14F-4D97-AF65-F5344CB8AC3E}">
        <p14:creationId xmlns:p14="http://schemas.microsoft.com/office/powerpoint/2010/main" val="711108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276872"/>
            <a:ext cx="7739200" cy="1080120"/>
          </a:xfrm>
        </p:spPr>
        <p:txBody>
          <a:bodyPr>
            <a:normAutofit fontScale="90000"/>
          </a:bodyPr>
          <a:lstStyle/>
          <a:p>
            <a:r>
              <a:rPr lang="en-GB" sz="3600" dirty="0" smtClean="0">
                <a:solidFill>
                  <a:srgbClr val="FF0000"/>
                </a:solidFill>
                <a:latin typeface="Comic Sans MS" panose="030F0702030302020204" pitchFamily="66" charset="0"/>
              </a:rPr>
              <a:t>Every lesson begins with a check on learning from the previous lesson</a:t>
            </a:r>
            <a:endParaRPr lang="en-GB" sz="3600" dirty="0">
              <a:solidFill>
                <a:srgbClr val="FF0000"/>
              </a:solidFill>
              <a:latin typeface="Comic Sans MS" panose="030F0702030302020204" pitchFamily="66" charset="0"/>
            </a:endParaRPr>
          </a:p>
        </p:txBody>
      </p:sp>
      <p:sp>
        <p:nvSpPr>
          <p:cNvPr id="3" name="Subtitle 2"/>
          <p:cNvSpPr>
            <a:spLocks noGrp="1"/>
          </p:cNvSpPr>
          <p:nvPr>
            <p:ph type="subTitle" idx="1"/>
          </p:nvPr>
        </p:nvSpPr>
        <p:spPr>
          <a:xfrm>
            <a:off x="467544" y="3685032"/>
            <a:ext cx="8027232" cy="2192240"/>
          </a:xfrm>
        </p:spPr>
        <p:txBody>
          <a:bodyPr>
            <a:normAutofit/>
          </a:bodyPr>
          <a:lstStyle/>
          <a:p>
            <a:pPr marL="493776" indent="-457200">
              <a:buFont typeface="Wingdings" panose="05000000000000000000" pitchFamily="2" charset="2"/>
              <a:buChar char="ü"/>
            </a:pPr>
            <a:r>
              <a:rPr lang="en-GB" sz="3200" dirty="0" smtClean="0">
                <a:solidFill>
                  <a:schemeClr val="tx1"/>
                </a:solidFill>
                <a:latin typeface="Comic Sans MS" panose="030F0702030302020204" pitchFamily="66" charset="0"/>
              </a:rPr>
              <a:t>True/False statement </a:t>
            </a:r>
          </a:p>
          <a:p>
            <a:pPr marL="493776" indent="-457200">
              <a:buFont typeface="Wingdings" panose="05000000000000000000" pitchFamily="2" charset="2"/>
              <a:buChar char="ü"/>
            </a:pPr>
            <a:r>
              <a:rPr lang="en-GB" sz="3200" dirty="0" smtClean="0">
                <a:solidFill>
                  <a:schemeClr val="tx1"/>
                </a:solidFill>
                <a:latin typeface="Comic Sans MS" panose="030F0702030302020204" pitchFamily="66" charset="0"/>
              </a:rPr>
              <a:t>‘Whiteboards up’(Groups/Pairs/Individual)</a:t>
            </a:r>
          </a:p>
          <a:p>
            <a:pPr marL="493776" indent="-457200">
              <a:buFont typeface="Wingdings" panose="05000000000000000000" pitchFamily="2" charset="2"/>
              <a:buChar char="ü"/>
            </a:pPr>
            <a:r>
              <a:rPr lang="en-GB" sz="3200" dirty="0" smtClean="0">
                <a:solidFill>
                  <a:schemeClr val="tx1"/>
                </a:solidFill>
                <a:latin typeface="Comic Sans MS" panose="030F0702030302020204" pitchFamily="66" charset="0"/>
              </a:rPr>
              <a:t>Fill in the missing words</a:t>
            </a:r>
            <a:endParaRPr lang="en-GB" sz="3200" dirty="0">
              <a:solidFill>
                <a:schemeClr val="tx1"/>
              </a:solidFill>
              <a:latin typeface="Comic Sans MS" panose="030F0702030302020204" pitchFamily="66" charset="0"/>
            </a:endParaRPr>
          </a:p>
        </p:txBody>
      </p:sp>
      <p:sp>
        <p:nvSpPr>
          <p:cNvPr id="4" name="TextBox 3"/>
          <p:cNvSpPr txBox="1"/>
          <p:nvPr/>
        </p:nvSpPr>
        <p:spPr>
          <a:xfrm>
            <a:off x="3419872" y="626056"/>
            <a:ext cx="4464496" cy="523220"/>
          </a:xfrm>
          <a:prstGeom prst="rect">
            <a:avLst/>
          </a:prstGeom>
          <a:solidFill>
            <a:srgbClr val="FFFF00"/>
          </a:solidFill>
        </p:spPr>
        <p:txBody>
          <a:bodyPr wrap="square" rtlCol="0">
            <a:spAutoFit/>
          </a:bodyPr>
          <a:lstStyle/>
          <a:p>
            <a:pPr algn="ctr"/>
            <a:r>
              <a:rPr lang="en-GB" sz="2800" dirty="0" smtClean="0">
                <a:latin typeface="Comic Sans MS" panose="030F0702030302020204" pitchFamily="66" charset="0"/>
              </a:rPr>
              <a:t>Checking Learning!</a:t>
            </a:r>
            <a:endParaRPr lang="en-GB" sz="2800" dirty="0">
              <a:latin typeface="Comic Sans MS" panose="030F0702030302020204" pitchFamily="66" charset="0"/>
            </a:endParaRPr>
          </a:p>
        </p:txBody>
      </p:sp>
      <p:sp>
        <p:nvSpPr>
          <p:cNvPr id="7" name="TextBox 6"/>
          <p:cNvSpPr txBox="1"/>
          <p:nvPr/>
        </p:nvSpPr>
        <p:spPr>
          <a:xfrm>
            <a:off x="611560" y="5877272"/>
            <a:ext cx="7848872" cy="523220"/>
          </a:xfrm>
          <a:prstGeom prst="rect">
            <a:avLst/>
          </a:prstGeom>
          <a:solidFill>
            <a:srgbClr val="FFFF00"/>
          </a:solidFill>
        </p:spPr>
        <p:txBody>
          <a:bodyPr wrap="square" rtlCol="0">
            <a:spAutoFit/>
          </a:bodyPr>
          <a:lstStyle/>
          <a:p>
            <a:pPr algn="ctr"/>
            <a:r>
              <a:rPr lang="en-GB" sz="2800" dirty="0" smtClean="0">
                <a:latin typeface="Comic Sans MS" panose="030F0702030302020204" pitchFamily="66" charset="0"/>
              </a:rPr>
              <a:t>May the odds be ever in your favour…</a:t>
            </a:r>
            <a:endParaRPr lang="en-GB" sz="2800" dirty="0">
              <a:latin typeface="Comic Sans MS" panose="030F0702030302020204" pitchFamily="66"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476672"/>
            <a:ext cx="2190750" cy="1685925"/>
          </a:xfrm>
          <a:prstGeom prst="rect">
            <a:avLst/>
          </a:prstGeom>
        </p:spPr>
      </p:pic>
    </p:spTree>
    <p:extLst>
      <p:ext uri="{BB962C8B-B14F-4D97-AF65-F5344CB8AC3E}">
        <p14:creationId xmlns:p14="http://schemas.microsoft.com/office/powerpoint/2010/main" val="39786526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GB" altLang="en-US" smtClean="0"/>
              <a:t>True or False?</a:t>
            </a:r>
          </a:p>
        </p:txBody>
      </p:sp>
      <p:sp>
        <p:nvSpPr>
          <p:cNvPr id="12291" name="Content Placeholder 2"/>
          <p:cNvSpPr>
            <a:spLocks noGrp="1"/>
          </p:cNvSpPr>
          <p:nvPr>
            <p:ph idx="1"/>
          </p:nvPr>
        </p:nvSpPr>
        <p:spPr/>
        <p:txBody>
          <a:bodyPr/>
          <a:lstStyle/>
          <a:p>
            <a:pPr marL="0" indent="0" algn="ctr" eaLnBrk="1" hangingPunct="1">
              <a:buFontTx/>
              <a:buNone/>
            </a:pPr>
            <a:r>
              <a:rPr lang="en-GB" altLang="en-US" sz="7200" smtClean="0"/>
              <a:t>Jesus was God disguised as a man</a:t>
            </a:r>
          </a:p>
          <a:p>
            <a:pPr marL="0" indent="0" eaLnBrk="1" hangingPunct="1">
              <a:buFontTx/>
              <a:buNone/>
            </a:pPr>
            <a:endParaRPr lang="en-GB" altLang="en-US" smtClean="0"/>
          </a:p>
        </p:txBody>
      </p:sp>
    </p:spTree>
    <p:extLst>
      <p:ext uri="{BB962C8B-B14F-4D97-AF65-F5344CB8AC3E}">
        <p14:creationId xmlns:p14="http://schemas.microsoft.com/office/powerpoint/2010/main" val="30722999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altLang="en-US" smtClean="0"/>
              <a:t>True or False?</a:t>
            </a:r>
          </a:p>
        </p:txBody>
      </p:sp>
      <p:sp>
        <p:nvSpPr>
          <p:cNvPr id="14339" name="Content Placeholder 2"/>
          <p:cNvSpPr>
            <a:spLocks noGrp="1"/>
          </p:cNvSpPr>
          <p:nvPr>
            <p:ph idx="1"/>
          </p:nvPr>
        </p:nvSpPr>
        <p:spPr/>
        <p:txBody>
          <a:bodyPr/>
          <a:lstStyle/>
          <a:p>
            <a:pPr marL="0" indent="0" algn="ctr" eaLnBrk="1" hangingPunct="1">
              <a:buFontTx/>
              <a:buNone/>
            </a:pPr>
            <a:r>
              <a:rPr lang="en-GB" altLang="en-US" sz="8000" smtClean="0"/>
              <a:t>Jesus was </a:t>
            </a:r>
            <a:r>
              <a:rPr lang="en-GB" altLang="en-US" sz="8000" smtClean="0">
                <a:solidFill>
                  <a:schemeClr val="hlink"/>
                </a:solidFill>
              </a:rPr>
              <a:t>fully man</a:t>
            </a:r>
            <a:r>
              <a:rPr lang="en-GB" altLang="en-US" sz="8000" smtClean="0"/>
              <a:t> and </a:t>
            </a:r>
            <a:r>
              <a:rPr lang="en-GB" altLang="en-US" sz="8000" smtClean="0">
                <a:solidFill>
                  <a:schemeClr val="hlink"/>
                </a:solidFill>
              </a:rPr>
              <a:t>fully God</a:t>
            </a:r>
            <a:r>
              <a:rPr lang="en-GB" altLang="en-US" sz="8000" smtClean="0"/>
              <a:t> </a:t>
            </a:r>
          </a:p>
          <a:p>
            <a:pPr marL="0" indent="0" eaLnBrk="1" hangingPunct="1">
              <a:buFontTx/>
              <a:buNone/>
            </a:pPr>
            <a:endParaRPr lang="en-GB" altLang="en-US" smtClean="0"/>
          </a:p>
        </p:txBody>
      </p:sp>
    </p:spTree>
    <p:extLst>
      <p:ext uri="{BB962C8B-B14F-4D97-AF65-F5344CB8AC3E}">
        <p14:creationId xmlns:p14="http://schemas.microsoft.com/office/powerpoint/2010/main" val="3091289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4116" y="6165503"/>
            <a:ext cx="2627784" cy="461665"/>
          </a:xfrm>
          <a:prstGeom prst="rect">
            <a:avLst/>
          </a:prstGeom>
          <a:solidFill>
            <a:srgbClr val="FFFF00"/>
          </a:solidFill>
        </p:spPr>
        <p:txBody>
          <a:bodyPr wrap="square" rtlCol="0">
            <a:spAutoFit/>
          </a:bodyPr>
          <a:lstStyle/>
          <a:p>
            <a:pPr algn="ctr"/>
            <a:r>
              <a:rPr lang="en-GB" sz="1200" dirty="0" smtClean="0">
                <a:latin typeface="Comic Sans MS" panose="030F0702030302020204" pitchFamily="66" charset="0"/>
              </a:rPr>
              <a:t>Deep understanding of the Catholic faith</a:t>
            </a:r>
            <a:endParaRPr lang="en-GB" sz="1200" dirty="0">
              <a:latin typeface="Comic Sans MS" panose="030F0702030302020204" pitchFamily="66" charset="0"/>
            </a:endParaRPr>
          </a:p>
        </p:txBody>
      </p:sp>
      <p:sp>
        <p:nvSpPr>
          <p:cNvPr id="5" name="TextBox 4"/>
          <p:cNvSpPr txBox="1"/>
          <p:nvPr/>
        </p:nvSpPr>
        <p:spPr>
          <a:xfrm>
            <a:off x="5616116" y="6165503"/>
            <a:ext cx="2627784" cy="276999"/>
          </a:xfrm>
          <a:prstGeom prst="rect">
            <a:avLst/>
          </a:prstGeom>
          <a:solidFill>
            <a:srgbClr val="FFFF00"/>
          </a:solidFill>
        </p:spPr>
        <p:txBody>
          <a:bodyPr wrap="square" rtlCol="0">
            <a:spAutoFit/>
          </a:bodyPr>
          <a:lstStyle/>
          <a:p>
            <a:pPr algn="ctr"/>
            <a:r>
              <a:rPr lang="en-GB" sz="1200" dirty="0" smtClean="0">
                <a:latin typeface="Comic Sans MS" panose="030F0702030302020204" pitchFamily="66" charset="0"/>
              </a:rPr>
              <a:t>A love of learning!</a:t>
            </a:r>
            <a:endParaRPr lang="en-GB" sz="1200" dirty="0">
              <a:latin typeface="Comic Sans MS" panose="030F0702030302020204" pitchFamily="66"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7185"/>
            <a:ext cx="4392488" cy="6192688"/>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44624"/>
            <a:ext cx="4104456" cy="6120879"/>
          </a:xfrm>
          <a:prstGeom prst="rect">
            <a:avLst/>
          </a:prstGeom>
        </p:spPr>
      </p:pic>
    </p:spTree>
    <p:extLst>
      <p:ext uri="{BB962C8B-B14F-4D97-AF65-F5344CB8AC3E}">
        <p14:creationId xmlns:p14="http://schemas.microsoft.com/office/powerpoint/2010/main" val="29397284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Which of the following does confirmation not lead to?</a:t>
            </a:r>
            <a:endParaRPr lang="en-GB" b="1" dirty="0"/>
          </a:p>
        </p:txBody>
      </p:sp>
      <p:sp>
        <p:nvSpPr>
          <p:cNvPr id="3" name="Content Placeholder 2"/>
          <p:cNvSpPr>
            <a:spLocks noGrp="1"/>
          </p:cNvSpPr>
          <p:nvPr>
            <p:ph idx="1"/>
          </p:nvPr>
        </p:nvSpPr>
        <p:spPr/>
        <p:txBody>
          <a:bodyPr/>
          <a:lstStyle/>
          <a:p>
            <a:pPr marL="514350" indent="-514350">
              <a:buAutoNum type="alphaLcParenBoth"/>
            </a:pPr>
            <a:r>
              <a:rPr lang="en-GB" dirty="0" smtClean="0"/>
              <a:t>Salvation</a:t>
            </a:r>
          </a:p>
          <a:p>
            <a:pPr marL="514350" indent="-514350">
              <a:buAutoNum type="alphaLcParenBoth"/>
            </a:pPr>
            <a:r>
              <a:rPr lang="en-GB" dirty="0" smtClean="0"/>
              <a:t>Living a Christian life</a:t>
            </a:r>
          </a:p>
          <a:p>
            <a:pPr marL="514350" indent="-514350">
              <a:buAutoNum type="alphaLcParenBoth"/>
            </a:pPr>
            <a:r>
              <a:rPr lang="en-GB" dirty="0" smtClean="0"/>
              <a:t>Growing in faith</a:t>
            </a:r>
          </a:p>
          <a:p>
            <a:pPr marL="514350" indent="-514350">
              <a:buAutoNum type="alphaLcParenBoth"/>
            </a:pPr>
            <a:r>
              <a:rPr lang="en-GB" dirty="0" smtClean="0"/>
              <a:t>Marriage</a:t>
            </a:r>
          </a:p>
          <a:p>
            <a:pPr marL="514350" indent="-514350">
              <a:buAutoNum type="alphaLcParenBoth"/>
            </a:pPr>
            <a:endParaRPr lang="en-GB" dirty="0" smtClean="0"/>
          </a:p>
          <a:p>
            <a:pPr marL="514350" indent="-514350">
              <a:buAutoNum type="alphaLcParenBoth"/>
            </a:pPr>
            <a:endParaRPr lang="en-GB" dirty="0"/>
          </a:p>
        </p:txBody>
      </p:sp>
    </p:spTree>
    <p:extLst>
      <p:ext uri="{BB962C8B-B14F-4D97-AF65-F5344CB8AC3E}">
        <p14:creationId xmlns:p14="http://schemas.microsoft.com/office/powerpoint/2010/main" val="2588313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smtClean="0"/>
              <a:t>Which word is missing?</a:t>
            </a:r>
          </a:p>
        </p:txBody>
      </p:sp>
      <p:sp>
        <p:nvSpPr>
          <p:cNvPr id="5123" name="Content Placeholder 2"/>
          <p:cNvSpPr>
            <a:spLocks noGrp="1"/>
          </p:cNvSpPr>
          <p:nvPr>
            <p:ph idx="1"/>
          </p:nvPr>
        </p:nvSpPr>
        <p:spPr/>
        <p:txBody>
          <a:bodyPr/>
          <a:lstStyle/>
          <a:p>
            <a:pPr marL="0" indent="0" algn="ctr">
              <a:buFontTx/>
              <a:buNone/>
            </a:pPr>
            <a:r>
              <a:rPr lang="en-GB" altLang="en-US" smtClean="0"/>
              <a:t>‘Jesus Christ…who for us men and our _______________ came down from heaven.’</a:t>
            </a:r>
          </a:p>
          <a:p>
            <a:pPr marL="0" indent="0" algn="ctr">
              <a:buFontTx/>
              <a:buNone/>
            </a:pPr>
            <a:r>
              <a:rPr lang="en-GB" altLang="en-US" smtClean="0"/>
              <a:t>(Nicene Creed)</a:t>
            </a:r>
          </a:p>
        </p:txBody>
      </p:sp>
    </p:spTree>
    <p:extLst>
      <p:ext uri="{BB962C8B-B14F-4D97-AF65-F5344CB8AC3E}">
        <p14:creationId xmlns:p14="http://schemas.microsoft.com/office/powerpoint/2010/main" val="16998059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556792"/>
            <a:ext cx="8291264" cy="4478248"/>
          </a:xfrm>
        </p:spPr>
        <p:txBody>
          <a:bodyPr>
            <a:normAutofit fontScale="90000"/>
          </a:bodyPr>
          <a:lstStyle/>
          <a:p>
            <a:r>
              <a:rPr lang="en-GB" sz="1400" dirty="0">
                <a:effectLst/>
              </a:rPr>
              <a:t> </a:t>
            </a:r>
            <a:br>
              <a:rPr lang="en-GB" sz="1400" dirty="0">
                <a:effectLst/>
              </a:rPr>
            </a:br>
            <a:r>
              <a:rPr lang="en-GB" sz="1400" dirty="0">
                <a:effectLst/>
              </a:rPr>
              <a:t>The twelfth principle of Jewish faith is the belief in ____________________ and the ______________________.  Messiah means ‘__________________’ and was originally used in the __________ to refer to the kings of Israel.  The first king of Israel was ________, who lived around the eleventh century BCE. In anticipation </a:t>
            </a:r>
            <a:r>
              <a:rPr lang="en-GB" sz="1400" dirty="0" smtClean="0">
                <a:effectLst/>
              </a:rPr>
              <a:t>of ________ </a:t>
            </a:r>
            <a:r>
              <a:rPr lang="en-GB" sz="1400" dirty="0">
                <a:effectLst/>
              </a:rPr>
              <a:t>being made King, the prophet Samuel anointed him to show that he was chosen by God saying: ___________________________________________________________</a:t>
            </a:r>
            <a:r>
              <a:rPr lang="en-GB" sz="1400" i="1" dirty="0">
                <a:effectLst/>
              </a:rPr>
              <a:t> </a:t>
            </a:r>
            <a:r>
              <a:rPr lang="en-GB" sz="1400" dirty="0">
                <a:effectLst/>
              </a:rPr>
              <a:t/>
            </a:r>
            <a:br>
              <a:rPr lang="en-GB" sz="1400" dirty="0">
                <a:effectLst/>
              </a:rPr>
            </a:br>
            <a:r>
              <a:rPr lang="en-GB" sz="1400" dirty="0">
                <a:effectLst/>
              </a:rPr>
              <a:t>Orthodox Jews believe that ____________________________________</a:t>
            </a:r>
            <a:br>
              <a:rPr lang="en-GB" sz="1400" dirty="0">
                <a:effectLst/>
              </a:rPr>
            </a:br>
            <a:r>
              <a:rPr lang="en-GB" sz="1400" dirty="0">
                <a:effectLst/>
              </a:rPr>
              <a:t>__________________________________________________________</a:t>
            </a:r>
            <a:br>
              <a:rPr lang="en-GB" sz="1400" dirty="0">
                <a:effectLst/>
              </a:rPr>
            </a:br>
            <a:r>
              <a:rPr lang="en-GB" sz="1400" dirty="0" smtClean="0">
                <a:effectLst/>
              </a:rPr>
              <a:t>They believe the </a:t>
            </a:r>
            <a:r>
              <a:rPr lang="en-GB" sz="1400" dirty="0">
                <a:effectLst/>
              </a:rPr>
              <a:t>Messiah will ___________________________________________________________</a:t>
            </a:r>
            <a:br>
              <a:rPr lang="en-GB" sz="1400" dirty="0">
                <a:effectLst/>
              </a:rPr>
            </a:br>
            <a:r>
              <a:rPr lang="en-GB" sz="1400" dirty="0">
                <a:effectLst/>
              </a:rPr>
              <a:t>______________________________________________________________________________________________________________________</a:t>
            </a:r>
            <a:br>
              <a:rPr lang="en-GB" sz="1400" dirty="0">
                <a:effectLst/>
              </a:rPr>
            </a:br>
            <a:r>
              <a:rPr lang="en-GB" sz="1400" dirty="0">
                <a:effectLst/>
              </a:rPr>
              <a:t>Reform Jews  ___________ the idea of a Messiah.  Instead they believe that _________________________________________________________________________________________________________________________________________________________________________________</a:t>
            </a:r>
            <a:r>
              <a:rPr lang="en-GB" dirty="0">
                <a:effectLst/>
              </a:rPr>
              <a:t/>
            </a:r>
            <a:br>
              <a:rPr lang="en-GB" dirty="0">
                <a:effectLst/>
              </a:rPr>
            </a:br>
            <a:endParaRPr lang="en-GB" dirty="0"/>
          </a:p>
        </p:txBody>
      </p:sp>
      <p:sp>
        <p:nvSpPr>
          <p:cNvPr id="3" name="Content Placeholder 2"/>
          <p:cNvSpPr>
            <a:spLocks noGrp="1"/>
          </p:cNvSpPr>
          <p:nvPr>
            <p:ph idx="1"/>
          </p:nvPr>
        </p:nvSpPr>
        <p:spPr>
          <a:xfrm>
            <a:off x="467544" y="530352"/>
            <a:ext cx="8219256" cy="954432"/>
          </a:xfrm>
        </p:spPr>
        <p:txBody>
          <a:bodyPr/>
          <a:lstStyle/>
          <a:p>
            <a:endParaRPr lang="en-GB" dirty="0"/>
          </a:p>
        </p:txBody>
      </p:sp>
    </p:spTree>
    <p:extLst>
      <p:ext uri="{BB962C8B-B14F-4D97-AF65-F5344CB8AC3E}">
        <p14:creationId xmlns:p14="http://schemas.microsoft.com/office/powerpoint/2010/main" val="2134809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523220"/>
            <a:ext cx="7955224" cy="1321604"/>
          </a:xfrm>
        </p:spPr>
        <p:txBody>
          <a:bodyPr>
            <a:normAutofit fontScale="90000"/>
          </a:bodyPr>
          <a:lstStyle/>
          <a:p>
            <a:r>
              <a:rPr lang="en-GB" dirty="0" smtClean="0">
                <a:solidFill>
                  <a:srgbClr val="FF0000"/>
                </a:solidFill>
                <a:latin typeface="Comic Sans MS" panose="030F0702030302020204" pitchFamily="66" charset="0"/>
              </a:rPr>
              <a:t>Support Mats and Marking </a:t>
            </a:r>
            <a:br>
              <a:rPr lang="en-GB" dirty="0" smtClean="0">
                <a:solidFill>
                  <a:srgbClr val="FF0000"/>
                </a:solidFill>
                <a:latin typeface="Comic Sans MS" panose="030F0702030302020204" pitchFamily="66" charset="0"/>
              </a:rPr>
            </a:br>
            <a:r>
              <a:rPr lang="en-GB" dirty="0" smtClean="0">
                <a:solidFill>
                  <a:srgbClr val="FF0000"/>
                </a:solidFill>
                <a:latin typeface="Comic Sans MS" panose="030F0702030302020204" pitchFamily="66" charset="0"/>
              </a:rPr>
              <a:t>Targets</a:t>
            </a:r>
            <a:endParaRPr lang="en-GB" dirty="0">
              <a:solidFill>
                <a:srgbClr val="FF0000"/>
              </a:solidFill>
              <a:latin typeface="Comic Sans MS" panose="030F0702030302020204" pitchFamily="66" charset="0"/>
            </a:endParaRPr>
          </a:p>
        </p:txBody>
      </p:sp>
      <p:sp>
        <p:nvSpPr>
          <p:cNvPr id="3" name="Subtitle 2"/>
          <p:cNvSpPr>
            <a:spLocks noGrp="1"/>
          </p:cNvSpPr>
          <p:nvPr>
            <p:ph type="subTitle" idx="1"/>
          </p:nvPr>
        </p:nvSpPr>
        <p:spPr>
          <a:xfrm>
            <a:off x="611560" y="1844824"/>
            <a:ext cx="7876964" cy="4536504"/>
          </a:xfrm>
        </p:spPr>
        <p:txBody>
          <a:bodyPr>
            <a:normAutofit/>
          </a:bodyPr>
          <a:lstStyle/>
          <a:p>
            <a:pPr algn="l"/>
            <a:endParaRPr lang="en-GB" dirty="0">
              <a:solidFill>
                <a:schemeClr val="tx1"/>
              </a:solidFill>
              <a:latin typeface="Comic Sans MS" panose="030F0702030302020204" pitchFamily="66" charset="0"/>
            </a:endParaRPr>
          </a:p>
        </p:txBody>
      </p:sp>
      <p:sp>
        <p:nvSpPr>
          <p:cNvPr id="4" name="TextBox 3"/>
          <p:cNvSpPr txBox="1"/>
          <p:nvPr/>
        </p:nvSpPr>
        <p:spPr>
          <a:xfrm>
            <a:off x="7812360" y="0"/>
            <a:ext cx="1331640" cy="523220"/>
          </a:xfrm>
          <a:prstGeom prst="rect">
            <a:avLst/>
          </a:prstGeom>
          <a:solidFill>
            <a:srgbClr val="FFFF00"/>
          </a:solidFill>
        </p:spPr>
        <p:txBody>
          <a:bodyPr wrap="square" rtlCol="0">
            <a:spAutoFit/>
          </a:bodyPr>
          <a:lstStyle/>
          <a:p>
            <a:r>
              <a:rPr lang="en-GB" sz="2800" dirty="0" smtClean="0">
                <a:latin typeface="Comic Sans MS" panose="030F0702030302020204" pitchFamily="66" charset="0"/>
              </a:rPr>
              <a:t>5 </a:t>
            </a:r>
            <a:r>
              <a:rPr lang="en-GB" sz="2800" dirty="0" err="1" smtClean="0">
                <a:latin typeface="Comic Sans MS" panose="030F0702030302020204" pitchFamily="66" charset="0"/>
              </a:rPr>
              <a:t>Mins</a:t>
            </a:r>
            <a:endParaRPr lang="en-GB" sz="2800" dirty="0">
              <a:latin typeface="Comic Sans MS" panose="030F0702030302020204"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300351963"/>
              </p:ext>
            </p:extLst>
          </p:nvPr>
        </p:nvGraphicFramePr>
        <p:xfrm>
          <a:off x="1187624" y="1844824"/>
          <a:ext cx="6944666" cy="4784598"/>
        </p:xfrm>
        <a:graphic>
          <a:graphicData uri="http://schemas.openxmlformats.org/drawingml/2006/table">
            <a:tbl>
              <a:tblPr firstRow="1" firstCol="1" bandRow="1">
                <a:tableStyleId>{5C22544A-7EE6-4342-B048-85BDC9FD1C3A}</a:tableStyleId>
              </a:tblPr>
              <a:tblGrid>
                <a:gridCol w="3472333"/>
                <a:gridCol w="3472333"/>
              </a:tblGrid>
              <a:tr h="1202756">
                <a:tc>
                  <a:txBody>
                    <a:bodyPr/>
                    <a:lstStyle/>
                    <a:p>
                      <a:pPr algn="ctr">
                        <a:lnSpc>
                          <a:spcPct val="115000"/>
                        </a:lnSpc>
                        <a:spcAft>
                          <a:spcPts val="0"/>
                        </a:spcAft>
                      </a:pPr>
                      <a:r>
                        <a:rPr lang="en-GB" sz="1300" dirty="0">
                          <a:effectLst/>
                        </a:rPr>
                        <a:t>Question 2 – Recall (2 marks)</a:t>
                      </a:r>
                      <a:endParaRPr lang="en-GB" sz="900" dirty="0">
                        <a:effectLst/>
                      </a:endParaRPr>
                    </a:p>
                    <a:p>
                      <a:pPr algn="ctr">
                        <a:lnSpc>
                          <a:spcPct val="115000"/>
                        </a:lnSpc>
                        <a:spcAft>
                          <a:spcPts val="0"/>
                        </a:spcAft>
                      </a:pPr>
                      <a:r>
                        <a:rPr lang="en-GB" sz="1300" dirty="0">
                          <a:effectLst/>
                        </a:rPr>
                        <a:t> </a:t>
                      </a:r>
                      <a:endParaRPr lang="en-GB" sz="900" dirty="0">
                        <a:effectLst/>
                      </a:endParaRPr>
                    </a:p>
                    <a:p>
                      <a:pPr marL="342900" lvl="0" indent="-342900" algn="ctr">
                        <a:lnSpc>
                          <a:spcPct val="115000"/>
                        </a:lnSpc>
                        <a:spcAft>
                          <a:spcPts val="0"/>
                        </a:spcAft>
                        <a:buFont typeface="Wingdings"/>
                        <a:buChar char=""/>
                      </a:pPr>
                      <a:r>
                        <a:rPr lang="en-GB" sz="1300" dirty="0">
                          <a:effectLst/>
                        </a:rPr>
                        <a:t>Give 2 simple points</a:t>
                      </a:r>
                      <a:endParaRPr lang="en-GB" sz="900" dirty="0">
                        <a:effectLst/>
                      </a:endParaRPr>
                    </a:p>
                    <a:p>
                      <a:pPr marL="342900" lvl="0" indent="-342900" algn="ctr">
                        <a:lnSpc>
                          <a:spcPct val="115000"/>
                        </a:lnSpc>
                        <a:spcAft>
                          <a:spcPts val="0"/>
                        </a:spcAft>
                        <a:buFont typeface="Wingdings"/>
                        <a:buChar char=""/>
                      </a:pPr>
                      <a:r>
                        <a:rPr lang="en-GB" sz="1300" dirty="0">
                          <a:effectLst/>
                        </a:rPr>
                        <a:t>Each simple point should be a short sentence</a:t>
                      </a:r>
                      <a:endParaRPr lang="en-GB" sz="900" dirty="0">
                        <a:effectLst/>
                      </a:endParaRPr>
                    </a:p>
                    <a:p>
                      <a:pPr marL="342900" lvl="0" indent="-342900" algn="ctr">
                        <a:lnSpc>
                          <a:spcPct val="115000"/>
                        </a:lnSpc>
                        <a:spcAft>
                          <a:spcPts val="0"/>
                        </a:spcAft>
                        <a:buFont typeface="Wingdings"/>
                        <a:buChar char=""/>
                      </a:pPr>
                      <a:r>
                        <a:rPr lang="en-GB" sz="1300" dirty="0">
                          <a:effectLst/>
                        </a:rPr>
                        <a:t>No need to give any </a:t>
                      </a:r>
                      <a:r>
                        <a:rPr lang="en-GB" sz="1300" dirty="0" smtClean="0">
                          <a:effectLst/>
                        </a:rPr>
                        <a:t>development</a:t>
                      </a:r>
                      <a:r>
                        <a:rPr lang="en-GB" sz="1300" dirty="0">
                          <a:effectLst/>
                        </a:rPr>
                        <a:t> </a:t>
                      </a:r>
                      <a:endParaRPr lang="en-GB" sz="900" dirty="0">
                        <a:effectLst/>
                        <a:latin typeface="Calibri"/>
                        <a:ea typeface="Calibri"/>
                        <a:cs typeface="Times New Roman"/>
                      </a:endParaRPr>
                    </a:p>
                  </a:txBody>
                  <a:tcPr marL="53905" marR="53905" marT="0" marB="0"/>
                </a:tc>
                <a:tc>
                  <a:txBody>
                    <a:bodyPr/>
                    <a:lstStyle/>
                    <a:p>
                      <a:pPr algn="ctr">
                        <a:lnSpc>
                          <a:spcPct val="115000"/>
                        </a:lnSpc>
                        <a:spcAft>
                          <a:spcPts val="0"/>
                        </a:spcAft>
                      </a:pPr>
                      <a:r>
                        <a:rPr lang="en-GB" sz="1300">
                          <a:effectLst/>
                        </a:rPr>
                        <a:t>Question 3 – Explain (4 marks)</a:t>
                      </a:r>
                      <a:endParaRPr lang="en-GB" sz="900">
                        <a:effectLst/>
                      </a:endParaRPr>
                    </a:p>
                    <a:p>
                      <a:pPr algn="ctr">
                        <a:lnSpc>
                          <a:spcPct val="115000"/>
                        </a:lnSpc>
                        <a:spcAft>
                          <a:spcPts val="0"/>
                        </a:spcAft>
                      </a:pPr>
                      <a:r>
                        <a:rPr lang="en-GB" sz="1300">
                          <a:effectLst/>
                        </a:rPr>
                        <a:t> </a:t>
                      </a:r>
                      <a:endParaRPr lang="en-GB" sz="900">
                        <a:effectLst/>
                      </a:endParaRPr>
                    </a:p>
                    <a:p>
                      <a:pPr marL="342900" lvl="0" indent="-342900" algn="ctr">
                        <a:lnSpc>
                          <a:spcPct val="115000"/>
                        </a:lnSpc>
                        <a:spcAft>
                          <a:spcPts val="0"/>
                        </a:spcAft>
                        <a:buFont typeface="Wingdings"/>
                        <a:buChar char=""/>
                      </a:pPr>
                      <a:r>
                        <a:rPr lang="en-GB" sz="1300">
                          <a:effectLst/>
                        </a:rPr>
                        <a:t>Give 2 developed explanations</a:t>
                      </a:r>
                      <a:endParaRPr lang="en-GB" sz="900">
                        <a:effectLst/>
                      </a:endParaRPr>
                    </a:p>
                    <a:p>
                      <a:pPr marL="342900" lvl="0" indent="-342900" algn="ctr">
                        <a:lnSpc>
                          <a:spcPct val="115000"/>
                        </a:lnSpc>
                        <a:spcAft>
                          <a:spcPts val="0"/>
                        </a:spcAft>
                        <a:buFont typeface="Wingdings"/>
                        <a:buChar char=""/>
                      </a:pPr>
                      <a:r>
                        <a:rPr lang="en-GB" sz="1300">
                          <a:effectLst/>
                        </a:rPr>
                        <a:t>Each should be a paragraph</a:t>
                      </a:r>
                      <a:endParaRPr lang="en-GB" sz="900">
                        <a:effectLst/>
                      </a:endParaRPr>
                    </a:p>
                    <a:p>
                      <a:pPr marL="342900" lvl="0" indent="-342900" algn="ctr">
                        <a:lnSpc>
                          <a:spcPct val="115000"/>
                        </a:lnSpc>
                        <a:spcAft>
                          <a:spcPts val="0"/>
                        </a:spcAft>
                        <a:buFont typeface="Wingdings"/>
                        <a:buChar char=""/>
                      </a:pPr>
                      <a:r>
                        <a:rPr lang="en-GB" sz="1300">
                          <a:effectLst/>
                        </a:rPr>
                        <a:t>Each paragraph should include at least 2 sentences</a:t>
                      </a:r>
                      <a:endParaRPr lang="en-GB" sz="900">
                        <a:effectLst/>
                      </a:endParaRPr>
                    </a:p>
                    <a:p>
                      <a:pPr algn="ctr">
                        <a:lnSpc>
                          <a:spcPct val="115000"/>
                        </a:lnSpc>
                        <a:spcAft>
                          <a:spcPts val="0"/>
                        </a:spcAft>
                      </a:pPr>
                      <a:r>
                        <a:rPr lang="en-GB" sz="1300">
                          <a:effectLst/>
                        </a:rPr>
                        <a:t> </a:t>
                      </a:r>
                      <a:endParaRPr lang="en-GB" sz="900">
                        <a:effectLst/>
                        <a:latin typeface="Calibri"/>
                        <a:ea typeface="Calibri"/>
                        <a:cs typeface="Times New Roman"/>
                      </a:endParaRPr>
                    </a:p>
                  </a:txBody>
                  <a:tcPr marL="53905" marR="53905" marT="0" marB="0"/>
                </a:tc>
              </a:tr>
              <a:tr h="2981141">
                <a:tc>
                  <a:txBody>
                    <a:bodyPr/>
                    <a:lstStyle/>
                    <a:p>
                      <a:pPr algn="ctr">
                        <a:lnSpc>
                          <a:spcPct val="115000"/>
                        </a:lnSpc>
                        <a:spcAft>
                          <a:spcPts val="0"/>
                        </a:spcAft>
                      </a:pPr>
                      <a:r>
                        <a:rPr lang="en-GB" sz="1300" dirty="0">
                          <a:effectLst/>
                        </a:rPr>
                        <a:t>Question 4 – Explain with reference to scripture/sacred writings (5 marks)</a:t>
                      </a:r>
                      <a:endParaRPr lang="en-GB" sz="900" dirty="0">
                        <a:effectLst/>
                      </a:endParaRPr>
                    </a:p>
                    <a:p>
                      <a:pPr algn="ctr">
                        <a:lnSpc>
                          <a:spcPct val="115000"/>
                        </a:lnSpc>
                        <a:spcAft>
                          <a:spcPts val="0"/>
                        </a:spcAft>
                      </a:pPr>
                      <a:r>
                        <a:rPr lang="en-GB" sz="1300" dirty="0">
                          <a:effectLst/>
                        </a:rPr>
                        <a:t> </a:t>
                      </a:r>
                      <a:endParaRPr lang="en-GB" sz="900" dirty="0">
                        <a:effectLst/>
                      </a:endParaRPr>
                    </a:p>
                    <a:p>
                      <a:pPr marL="342900" lvl="0" indent="-342900" algn="ctr">
                        <a:lnSpc>
                          <a:spcPct val="115000"/>
                        </a:lnSpc>
                        <a:spcAft>
                          <a:spcPts val="0"/>
                        </a:spcAft>
                        <a:buFont typeface="Wingdings"/>
                        <a:buChar char=""/>
                      </a:pPr>
                      <a:r>
                        <a:rPr lang="en-GB" sz="1300" dirty="0">
                          <a:effectLst/>
                        </a:rPr>
                        <a:t>Give 2 developed explanations </a:t>
                      </a:r>
                      <a:endParaRPr lang="en-GB" sz="900" dirty="0">
                        <a:effectLst/>
                      </a:endParaRPr>
                    </a:p>
                    <a:p>
                      <a:pPr marL="342900" lvl="0" indent="-342900" algn="ctr">
                        <a:lnSpc>
                          <a:spcPct val="115000"/>
                        </a:lnSpc>
                        <a:spcAft>
                          <a:spcPts val="0"/>
                        </a:spcAft>
                        <a:buFont typeface="Wingdings"/>
                        <a:buChar char=""/>
                      </a:pPr>
                      <a:r>
                        <a:rPr lang="en-GB" sz="1300" dirty="0">
                          <a:effectLst/>
                        </a:rPr>
                        <a:t>Each should be a paragraph</a:t>
                      </a:r>
                      <a:endParaRPr lang="en-GB" sz="900" dirty="0">
                        <a:effectLst/>
                      </a:endParaRPr>
                    </a:p>
                    <a:p>
                      <a:pPr marL="342900" lvl="0" indent="-342900" algn="ctr">
                        <a:lnSpc>
                          <a:spcPct val="115000"/>
                        </a:lnSpc>
                        <a:spcAft>
                          <a:spcPts val="0"/>
                        </a:spcAft>
                        <a:buFont typeface="Wingdings"/>
                        <a:buChar char=""/>
                      </a:pPr>
                      <a:r>
                        <a:rPr lang="en-GB" sz="1300" dirty="0">
                          <a:effectLst/>
                        </a:rPr>
                        <a:t>Each paragraph should include at least 2 sentences</a:t>
                      </a:r>
                      <a:endParaRPr lang="en-GB" sz="900" dirty="0">
                        <a:effectLst/>
                      </a:endParaRPr>
                    </a:p>
                    <a:p>
                      <a:pPr marL="342900" lvl="0" indent="-342900" algn="ctr">
                        <a:lnSpc>
                          <a:spcPct val="115000"/>
                        </a:lnSpc>
                        <a:spcAft>
                          <a:spcPts val="0"/>
                        </a:spcAft>
                        <a:buFont typeface="Wingdings"/>
                        <a:buChar char=""/>
                      </a:pPr>
                      <a:r>
                        <a:rPr lang="en-GB" sz="1300" dirty="0">
                          <a:effectLst/>
                        </a:rPr>
                        <a:t>A bible reference or quote from the Catechism or a papal document must appear somewhere in your answer</a:t>
                      </a:r>
                      <a:endParaRPr lang="en-GB" sz="900" dirty="0">
                        <a:effectLst/>
                      </a:endParaRPr>
                    </a:p>
                    <a:p>
                      <a:pPr algn="ctr">
                        <a:lnSpc>
                          <a:spcPct val="115000"/>
                        </a:lnSpc>
                        <a:spcAft>
                          <a:spcPts val="0"/>
                        </a:spcAft>
                      </a:pPr>
                      <a:r>
                        <a:rPr lang="en-GB" sz="1300" dirty="0">
                          <a:effectLst/>
                        </a:rPr>
                        <a:t> </a:t>
                      </a:r>
                      <a:endParaRPr lang="en-GB" sz="900" dirty="0">
                        <a:effectLst/>
                      </a:endParaRPr>
                    </a:p>
                    <a:p>
                      <a:pPr algn="ctr">
                        <a:lnSpc>
                          <a:spcPct val="115000"/>
                        </a:lnSpc>
                        <a:spcAft>
                          <a:spcPts val="0"/>
                        </a:spcAft>
                      </a:pPr>
                      <a:r>
                        <a:rPr lang="en-GB" sz="1300" dirty="0">
                          <a:effectLst/>
                        </a:rPr>
                        <a:t> </a:t>
                      </a:r>
                      <a:endParaRPr lang="en-GB" sz="900" dirty="0">
                        <a:effectLst/>
                        <a:latin typeface="Calibri"/>
                        <a:ea typeface="Calibri"/>
                        <a:cs typeface="Times New Roman"/>
                      </a:endParaRPr>
                    </a:p>
                  </a:txBody>
                  <a:tcPr marL="53905" marR="53905" marT="0" marB="0"/>
                </a:tc>
                <a:tc>
                  <a:txBody>
                    <a:bodyPr/>
                    <a:lstStyle/>
                    <a:p>
                      <a:pPr algn="ctr">
                        <a:lnSpc>
                          <a:spcPct val="115000"/>
                        </a:lnSpc>
                        <a:spcAft>
                          <a:spcPts val="0"/>
                        </a:spcAft>
                      </a:pPr>
                      <a:r>
                        <a:rPr lang="en-GB" sz="1300" dirty="0">
                          <a:effectLst/>
                        </a:rPr>
                        <a:t>Question 5 – Evaluate a statement (12 marks)</a:t>
                      </a:r>
                      <a:endParaRPr lang="en-GB" sz="900" dirty="0">
                        <a:effectLst/>
                      </a:endParaRPr>
                    </a:p>
                    <a:p>
                      <a:pPr algn="ctr">
                        <a:lnSpc>
                          <a:spcPct val="115000"/>
                        </a:lnSpc>
                        <a:spcAft>
                          <a:spcPts val="0"/>
                        </a:spcAft>
                      </a:pPr>
                      <a:r>
                        <a:rPr lang="en-GB" sz="1300" dirty="0">
                          <a:effectLst/>
                        </a:rPr>
                        <a:t> </a:t>
                      </a:r>
                      <a:endParaRPr lang="en-GB" sz="900" dirty="0">
                        <a:effectLst/>
                      </a:endParaRPr>
                    </a:p>
                    <a:p>
                      <a:pPr marL="342900" lvl="0" indent="-342900" algn="ctr">
                        <a:lnSpc>
                          <a:spcPct val="115000"/>
                        </a:lnSpc>
                        <a:spcAft>
                          <a:spcPts val="0"/>
                        </a:spcAft>
                        <a:buFont typeface="Wingdings"/>
                        <a:buChar char=""/>
                      </a:pPr>
                      <a:r>
                        <a:rPr lang="en-GB" sz="1300" dirty="0">
                          <a:effectLst/>
                        </a:rPr>
                        <a:t>Refer to Christian/Jewish teaching</a:t>
                      </a:r>
                      <a:endParaRPr lang="en-GB" sz="900" dirty="0">
                        <a:effectLst/>
                      </a:endParaRPr>
                    </a:p>
                    <a:p>
                      <a:pPr marL="342900" lvl="0" indent="-342900" algn="ctr">
                        <a:lnSpc>
                          <a:spcPct val="115000"/>
                        </a:lnSpc>
                        <a:spcAft>
                          <a:spcPts val="0"/>
                        </a:spcAft>
                        <a:buFont typeface="Wingdings"/>
                        <a:buChar char=""/>
                      </a:pPr>
                      <a:r>
                        <a:rPr lang="en-GB" sz="1300" dirty="0">
                          <a:effectLst/>
                        </a:rPr>
                        <a:t>Give developed arguments to support the statement</a:t>
                      </a:r>
                      <a:endParaRPr lang="en-GB" sz="900" dirty="0">
                        <a:effectLst/>
                      </a:endParaRPr>
                    </a:p>
                    <a:p>
                      <a:pPr marL="342900" lvl="0" indent="-342900" algn="ctr">
                        <a:lnSpc>
                          <a:spcPct val="115000"/>
                        </a:lnSpc>
                        <a:spcAft>
                          <a:spcPts val="0"/>
                        </a:spcAft>
                        <a:buFont typeface="Wingdings"/>
                        <a:buChar char=""/>
                      </a:pPr>
                      <a:r>
                        <a:rPr lang="en-GB" sz="1300" dirty="0">
                          <a:effectLst/>
                        </a:rPr>
                        <a:t>Give developed arguments to support a different point of view</a:t>
                      </a:r>
                      <a:endParaRPr lang="en-GB" sz="900" dirty="0">
                        <a:effectLst/>
                      </a:endParaRPr>
                    </a:p>
                    <a:p>
                      <a:pPr marL="342900" lvl="0" indent="-342900" algn="ctr">
                        <a:lnSpc>
                          <a:spcPct val="115000"/>
                        </a:lnSpc>
                        <a:spcAft>
                          <a:spcPts val="0"/>
                        </a:spcAft>
                        <a:buFont typeface="Wingdings"/>
                        <a:buChar char=""/>
                      </a:pPr>
                      <a:r>
                        <a:rPr lang="en-GB" sz="1300" dirty="0">
                          <a:effectLst/>
                        </a:rPr>
                        <a:t>Reach a justified conclusion</a:t>
                      </a:r>
                      <a:endParaRPr lang="en-GB" sz="900" dirty="0">
                        <a:effectLst/>
                        <a:latin typeface="Calibri"/>
                        <a:ea typeface="Calibri"/>
                        <a:cs typeface="Times New Roman"/>
                      </a:endParaRPr>
                    </a:p>
                  </a:txBody>
                  <a:tcPr marL="53905" marR="53905" marT="0" marB="0"/>
                </a:tc>
              </a:tr>
            </a:tbl>
          </a:graphicData>
        </a:graphic>
      </p:graphicFrame>
    </p:spTree>
    <p:extLst>
      <p:ext uri="{BB962C8B-B14F-4D97-AF65-F5344CB8AC3E}">
        <p14:creationId xmlns:p14="http://schemas.microsoft.com/office/powerpoint/2010/main" val="1644246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1051560"/>
          </a:xfrm>
        </p:spPr>
        <p:txBody>
          <a:bodyPr>
            <a:normAutofit fontScale="90000"/>
          </a:bodyPr>
          <a:lstStyle/>
          <a:p>
            <a:pPr algn="ctr"/>
            <a:r>
              <a:rPr lang="en-GB" dirty="0" smtClean="0">
                <a:solidFill>
                  <a:srgbClr val="FF0000"/>
                </a:solidFill>
                <a:latin typeface="Comic Sans MS" panose="030F0702030302020204" pitchFamily="66" charset="0"/>
              </a:rPr>
              <a:t/>
            </a:r>
            <a:br>
              <a:rPr lang="en-GB" dirty="0" smtClean="0">
                <a:solidFill>
                  <a:srgbClr val="FF0000"/>
                </a:solidFill>
                <a:latin typeface="Comic Sans MS" panose="030F0702030302020204" pitchFamily="66" charset="0"/>
              </a:rPr>
            </a:br>
            <a:r>
              <a:rPr lang="en-GB" dirty="0">
                <a:solidFill>
                  <a:srgbClr val="FF0000"/>
                </a:solidFill>
                <a:latin typeface="Comic Sans MS" panose="030F0702030302020204" pitchFamily="66" charset="0"/>
              </a:rPr>
              <a:t/>
            </a:r>
            <a:br>
              <a:rPr lang="en-GB" dirty="0">
                <a:solidFill>
                  <a:srgbClr val="FF0000"/>
                </a:solidFill>
                <a:latin typeface="Comic Sans MS" panose="030F0702030302020204" pitchFamily="66" charset="0"/>
              </a:rPr>
            </a:br>
            <a:r>
              <a:rPr lang="en-GB" dirty="0" smtClean="0">
                <a:solidFill>
                  <a:srgbClr val="FF0000"/>
                </a:solidFill>
                <a:latin typeface="Comic Sans MS" panose="030F0702030302020204" pitchFamily="66" charset="0"/>
              </a:rPr>
              <a:t/>
            </a:r>
            <a:br>
              <a:rPr lang="en-GB" dirty="0" smtClean="0">
                <a:solidFill>
                  <a:srgbClr val="FF0000"/>
                </a:solidFill>
                <a:latin typeface="Comic Sans MS" panose="030F0702030302020204" pitchFamily="66" charset="0"/>
              </a:rPr>
            </a:br>
            <a:r>
              <a:rPr lang="en-GB" dirty="0" smtClean="0">
                <a:solidFill>
                  <a:srgbClr val="FF0000"/>
                </a:solidFill>
                <a:latin typeface="Comic Sans MS" panose="030F0702030302020204" pitchFamily="66" charset="0"/>
              </a:rPr>
              <a:t>Question 5: Evaluate (A02 12 marks)</a:t>
            </a:r>
            <a:endParaRPr lang="en-GB"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2339752" y="1556792"/>
            <a:ext cx="6311672" cy="4187952"/>
          </a:xfrm>
        </p:spPr>
        <p:txBody>
          <a:bodyPr>
            <a:normAutofit/>
          </a:bodyPr>
          <a:lstStyle/>
          <a:p>
            <a:pPr marL="0" indent="0">
              <a:buNone/>
            </a:pPr>
            <a:r>
              <a:rPr lang="en-GB" dirty="0" smtClean="0">
                <a:latin typeface="Comic Sans MS" panose="030F0702030302020204" pitchFamily="66" charset="0"/>
              </a:rPr>
              <a:t>Red dot – Aim to refer to Christian/Jewish teaching</a:t>
            </a:r>
          </a:p>
          <a:p>
            <a:pPr marL="0" indent="0">
              <a:buNone/>
            </a:pPr>
            <a:endParaRPr lang="en-GB" dirty="0" smtClean="0">
              <a:latin typeface="Comic Sans MS" panose="030F0702030302020204" pitchFamily="66" charset="0"/>
            </a:endParaRPr>
          </a:p>
          <a:p>
            <a:pPr marL="0" indent="0">
              <a:buNone/>
            </a:pPr>
            <a:r>
              <a:rPr lang="en-GB" dirty="0" smtClean="0">
                <a:latin typeface="Comic Sans MS" panose="030F0702030302020204" pitchFamily="66" charset="0"/>
              </a:rPr>
              <a:t>Amber dot – </a:t>
            </a:r>
            <a:r>
              <a:rPr lang="en-GB" dirty="0">
                <a:latin typeface="Comic Sans MS" panose="030F0702030302020204" pitchFamily="66" charset="0"/>
              </a:rPr>
              <a:t>Aim </a:t>
            </a:r>
            <a:r>
              <a:rPr lang="en-GB" dirty="0" smtClean="0">
                <a:latin typeface="Comic Sans MS" panose="030F0702030302020204" pitchFamily="66" charset="0"/>
              </a:rPr>
              <a:t>to give more (*) or develop your (#) reason/s</a:t>
            </a:r>
          </a:p>
          <a:p>
            <a:pPr marL="0" indent="0">
              <a:buNone/>
            </a:pPr>
            <a:endParaRPr lang="en-GB" dirty="0">
              <a:latin typeface="Comic Sans MS" panose="030F0702030302020204" pitchFamily="66" charset="0"/>
            </a:endParaRPr>
          </a:p>
          <a:p>
            <a:pPr marL="0" indent="0">
              <a:buNone/>
            </a:pPr>
            <a:r>
              <a:rPr lang="en-GB" dirty="0" smtClean="0">
                <a:latin typeface="Comic Sans MS" panose="030F0702030302020204" pitchFamily="66" charset="0"/>
              </a:rPr>
              <a:t>Green dot – Aim to reach a justified conclusion</a:t>
            </a:r>
          </a:p>
        </p:txBody>
      </p:sp>
      <p:pic>
        <p:nvPicPr>
          <p:cNvPr id="1026" name="Picture 2" descr="http://thumbs.dreamstime.com/x/traffic-light-colors-133879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56792"/>
            <a:ext cx="1584176" cy="417646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5842337"/>
            <a:ext cx="9144000" cy="1323439"/>
          </a:xfrm>
          <a:prstGeom prst="rect">
            <a:avLst/>
          </a:prstGeom>
          <a:solidFill>
            <a:srgbClr val="00B0F0"/>
          </a:solidFill>
        </p:spPr>
        <p:txBody>
          <a:bodyPr wrap="square" rtlCol="0">
            <a:spAutoFit/>
          </a:bodyPr>
          <a:lstStyle/>
          <a:p>
            <a:r>
              <a:rPr lang="en-GB" sz="2000" dirty="0" smtClean="0">
                <a:latin typeface="Comic Sans MS" panose="030F0702030302020204" pitchFamily="66" charset="0"/>
              </a:rPr>
              <a:t>Finished?</a:t>
            </a:r>
          </a:p>
          <a:p>
            <a:r>
              <a:rPr lang="en-GB" sz="2000" dirty="0" smtClean="0">
                <a:latin typeface="Comic Sans MS" panose="030F0702030302020204" pitchFamily="66" charset="0"/>
              </a:rPr>
              <a:t>Find somebody who has achieved full marks using different reasons/religious teachings?  What could you add to your revision notes which could be useful to you?</a:t>
            </a:r>
          </a:p>
        </p:txBody>
      </p:sp>
    </p:spTree>
    <p:extLst>
      <p:ext uri="{BB962C8B-B14F-4D97-AF65-F5344CB8AC3E}">
        <p14:creationId xmlns:p14="http://schemas.microsoft.com/office/powerpoint/2010/main" val="30646417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479255"/>
            <a:ext cx="7772400" cy="1470025"/>
          </a:xfrm>
        </p:spPr>
        <p:txBody>
          <a:bodyPr>
            <a:noAutofit/>
          </a:bodyPr>
          <a:lstStyle/>
          <a:p>
            <a:r>
              <a:rPr lang="en-GB" sz="3600" dirty="0" smtClean="0"/>
              <a:t>Challenge: Could you eat just the chocolate or the caramel or the nougat from your Mars bar </a:t>
            </a:r>
            <a:r>
              <a:rPr lang="en-GB" sz="3600" b="1" i="1" dirty="0" smtClean="0"/>
              <a:t>without touching </a:t>
            </a:r>
            <a:r>
              <a:rPr lang="en-GB" sz="3600" dirty="0" smtClean="0"/>
              <a:t>the other bits.</a:t>
            </a:r>
            <a:endParaRPr lang="en-GB" sz="3600" dirty="0"/>
          </a:p>
        </p:txBody>
      </p:sp>
      <p:pic>
        <p:nvPicPr>
          <p:cNvPr id="1026" name="Picture 2" descr="http://lerevdr.files.wordpress.com/2011/11/oozy-mars-bar.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332655"/>
            <a:ext cx="5256584" cy="2736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01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latin typeface="Comic Sans MS" panose="030F0702030302020204" pitchFamily="66" charset="0"/>
              </a:rPr>
              <a:t>Class  Wedding</a:t>
            </a:r>
            <a:endParaRPr lang="en-GB"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lstStyle/>
          <a:p>
            <a:endParaRPr lang="en-GB" dirty="0"/>
          </a:p>
        </p:txBody>
      </p:sp>
      <p:pic>
        <p:nvPicPr>
          <p:cNvPr id="1027" name="Picture 3" descr="C:\Users\CRooney\AppData\Local\Microsoft\Windows\Temporary Internet Files\Content.IE5\ZUZEDNMH\IMG_1408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387424"/>
            <a:ext cx="6237312"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4051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620688"/>
            <a:ext cx="8027232" cy="1224136"/>
          </a:xfrm>
        </p:spPr>
        <p:txBody>
          <a:bodyPr>
            <a:normAutofit/>
          </a:bodyPr>
          <a:lstStyle/>
          <a:p>
            <a:r>
              <a:rPr lang="en-GB" sz="3200" dirty="0" smtClean="0"/>
              <a:t>In other news…</a:t>
            </a:r>
            <a:endParaRPr lang="en-GB" sz="3200" dirty="0"/>
          </a:p>
        </p:txBody>
      </p:sp>
      <p:sp>
        <p:nvSpPr>
          <p:cNvPr id="5" name="Subtitle 4"/>
          <p:cNvSpPr>
            <a:spLocks noGrp="1"/>
          </p:cNvSpPr>
          <p:nvPr>
            <p:ph type="subTitle" idx="1"/>
          </p:nvPr>
        </p:nvSpPr>
        <p:spPr>
          <a:xfrm>
            <a:off x="395536" y="1988840"/>
            <a:ext cx="8099240" cy="4248472"/>
          </a:xfrm>
        </p:spPr>
        <p:txBody>
          <a:bodyPr>
            <a:normAutofit/>
          </a:bodyPr>
          <a:lstStyle/>
          <a:p>
            <a:r>
              <a:rPr lang="en-GB" sz="5400" dirty="0"/>
              <a:t>Starting A Level Religious Studies</a:t>
            </a:r>
            <a:br>
              <a:rPr lang="en-GB" sz="5400" dirty="0"/>
            </a:br>
            <a:r>
              <a:rPr lang="en-GB" sz="5400" dirty="0"/>
              <a:t>Peter Vardy and Dr David Webster</a:t>
            </a:r>
          </a:p>
        </p:txBody>
      </p:sp>
    </p:spTree>
    <p:extLst>
      <p:ext uri="{BB962C8B-B14F-4D97-AF65-F5344CB8AC3E}">
        <p14:creationId xmlns:p14="http://schemas.microsoft.com/office/powerpoint/2010/main" val="34222483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9552" y="692696"/>
            <a:ext cx="7955224" cy="1512168"/>
          </a:xfrm>
        </p:spPr>
        <p:txBody>
          <a:bodyPr/>
          <a:lstStyle/>
          <a:p>
            <a:r>
              <a:rPr lang="en-GB" dirty="0" smtClean="0"/>
              <a:t>On your post it…</a:t>
            </a:r>
            <a:endParaRPr lang="en-GB" dirty="0"/>
          </a:p>
        </p:txBody>
      </p:sp>
      <p:sp>
        <p:nvSpPr>
          <p:cNvPr id="5" name="Subtitle 4"/>
          <p:cNvSpPr>
            <a:spLocks noGrp="1"/>
          </p:cNvSpPr>
          <p:nvPr>
            <p:ph type="subTitle" idx="1"/>
          </p:nvPr>
        </p:nvSpPr>
        <p:spPr>
          <a:xfrm>
            <a:off x="467544" y="2636912"/>
            <a:ext cx="8027232" cy="3528392"/>
          </a:xfrm>
        </p:spPr>
        <p:txBody>
          <a:bodyPr/>
          <a:lstStyle/>
          <a:p>
            <a:r>
              <a:rPr lang="en-GB" dirty="0" smtClean="0"/>
              <a:t>Write 1-3 ideas which you intend to try out with your students or share with your department when you are back at school…</a:t>
            </a:r>
            <a:endParaRPr lang="en-GB" dirty="0"/>
          </a:p>
        </p:txBody>
      </p:sp>
    </p:spTree>
    <p:extLst>
      <p:ext uri="{BB962C8B-B14F-4D97-AF65-F5344CB8AC3E}">
        <p14:creationId xmlns:p14="http://schemas.microsoft.com/office/powerpoint/2010/main" val="96396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20688"/>
            <a:ext cx="7811208" cy="1512168"/>
          </a:xfrm>
        </p:spPr>
        <p:txBody>
          <a:bodyPr/>
          <a:lstStyle/>
          <a:p>
            <a:r>
              <a:rPr lang="en-GB" dirty="0" smtClean="0"/>
              <a:t>On your post it…</a:t>
            </a:r>
            <a:endParaRPr lang="en-GB" dirty="0"/>
          </a:p>
        </p:txBody>
      </p:sp>
      <p:sp>
        <p:nvSpPr>
          <p:cNvPr id="3" name="Subtitle 2"/>
          <p:cNvSpPr>
            <a:spLocks noGrp="1"/>
          </p:cNvSpPr>
          <p:nvPr>
            <p:ph type="subTitle" idx="1"/>
          </p:nvPr>
        </p:nvSpPr>
        <p:spPr>
          <a:xfrm>
            <a:off x="899592" y="2564904"/>
            <a:ext cx="7595184" cy="3600400"/>
          </a:xfrm>
        </p:spPr>
        <p:txBody>
          <a:bodyPr/>
          <a:lstStyle/>
          <a:p>
            <a:r>
              <a:rPr lang="en-GB" dirty="0" smtClean="0"/>
              <a:t>Write one example of good practice which you’ve experienced when teaching the Catholic Christianity aspect of the new GCSE course so far…</a:t>
            </a:r>
            <a:endParaRPr lang="en-GB" dirty="0"/>
          </a:p>
        </p:txBody>
      </p:sp>
    </p:spTree>
    <p:extLst>
      <p:ext uri="{BB962C8B-B14F-4D97-AF65-F5344CB8AC3E}">
        <p14:creationId xmlns:p14="http://schemas.microsoft.com/office/powerpoint/2010/main" val="1231422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476672"/>
            <a:ext cx="7772400" cy="3172334"/>
          </a:xfrm>
        </p:spPr>
        <p:txBody>
          <a:bodyPr>
            <a:noAutofit/>
          </a:bodyPr>
          <a:lstStyle/>
          <a:p>
            <a:pPr algn="l"/>
            <a:r>
              <a:rPr lang="en-GB" sz="3200" dirty="0" smtClean="0">
                <a:solidFill>
                  <a:srgbClr val="FF0000"/>
                </a:solidFill>
                <a:latin typeface="Comic Sans MS" panose="030F0702030302020204" pitchFamily="66" charset="0"/>
              </a:rPr>
              <a:t>Give students a lot of information about a topic and challenge them to find key information from the information by providing a ‘board rush’ with a selection of appropriate questions.</a:t>
            </a:r>
            <a:endParaRPr lang="en-GB" sz="3200" dirty="0">
              <a:solidFill>
                <a:srgbClr val="FF0000"/>
              </a:solidFill>
              <a:latin typeface="Comic Sans MS" panose="030F0702030302020204" pitchFamily="66" charset="0"/>
            </a:endParaRPr>
          </a:p>
        </p:txBody>
      </p:sp>
      <p:sp>
        <p:nvSpPr>
          <p:cNvPr id="3" name="Subtitle 2"/>
          <p:cNvSpPr>
            <a:spLocks noGrp="1"/>
          </p:cNvSpPr>
          <p:nvPr>
            <p:ph type="subTitle" idx="1"/>
          </p:nvPr>
        </p:nvSpPr>
        <p:spPr>
          <a:xfrm>
            <a:off x="755576" y="4077072"/>
            <a:ext cx="7772400" cy="914400"/>
          </a:xfrm>
        </p:spPr>
        <p:txBody>
          <a:bodyPr>
            <a:normAutofit/>
          </a:bodyPr>
          <a:lstStyle/>
          <a:p>
            <a:pPr algn="ctr"/>
            <a:r>
              <a:rPr lang="en-GB" sz="4400" dirty="0" smtClean="0">
                <a:solidFill>
                  <a:schemeClr val="tx1"/>
                </a:solidFill>
                <a:latin typeface="Comic Sans MS" panose="030F0702030302020204" pitchFamily="66" charset="0"/>
              </a:rPr>
              <a:t>BOARD RUSH</a:t>
            </a:r>
            <a:endParaRPr lang="en-GB" sz="4400" dirty="0">
              <a:solidFill>
                <a:schemeClr val="tx1"/>
              </a:solidFill>
              <a:latin typeface="Comic Sans MS" panose="030F0702030302020204" pitchFamily="66" charset="0"/>
            </a:endParaRPr>
          </a:p>
        </p:txBody>
      </p:sp>
      <p:sp>
        <p:nvSpPr>
          <p:cNvPr id="6" name="TextBox 5"/>
          <p:cNvSpPr txBox="1"/>
          <p:nvPr/>
        </p:nvSpPr>
        <p:spPr>
          <a:xfrm>
            <a:off x="539552" y="5013176"/>
            <a:ext cx="7995980" cy="1138773"/>
          </a:xfrm>
          <a:prstGeom prst="rect">
            <a:avLst/>
          </a:prstGeom>
          <a:solidFill>
            <a:srgbClr val="FFFF00"/>
          </a:solidFill>
        </p:spPr>
        <p:txBody>
          <a:bodyPr wrap="square" rtlCol="0">
            <a:spAutoFit/>
          </a:bodyPr>
          <a:lstStyle/>
          <a:p>
            <a:r>
              <a:rPr lang="en-GB" sz="2800" b="1" dirty="0" smtClean="0">
                <a:latin typeface="Comic Sans MS" panose="030F0702030302020204" pitchFamily="66" charset="0"/>
              </a:rPr>
              <a:t>Individual, Pairs or Groups!</a:t>
            </a:r>
          </a:p>
          <a:p>
            <a:r>
              <a:rPr lang="en-GB" sz="2000" dirty="0" smtClean="0">
                <a:latin typeface="Comic Sans MS" panose="030F0702030302020204" pitchFamily="66" charset="0"/>
              </a:rPr>
              <a:t>Students can be challenged to complete this task independently, with another student or a group of students…</a:t>
            </a:r>
            <a:endParaRPr lang="en-GB" sz="2000" dirty="0">
              <a:latin typeface="Comic Sans MS" panose="030F0702030302020204" pitchFamily="66" charset="0"/>
            </a:endParaRPr>
          </a:p>
        </p:txBody>
      </p:sp>
    </p:spTree>
    <p:extLst>
      <p:ext uri="{BB962C8B-B14F-4D97-AF65-F5344CB8AC3E}">
        <p14:creationId xmlns:p14="http://schemas.microsoft.com/office/powerpoint/2010/main" val="1077409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39393245"/>
              </p:ext>
            </p:extLst>
          </p:nvPr>
        </p:nvGraphicFramePr>
        <p:xfrm>
          <a:off x="251520" y="548680"/>
          <a:ext cx="8457765" cy="6492240"/>
        </p:xfrm>
        <a:graphic>
          <a:graphicData uri="http://schemas.openxmlformats.org/drawingml/2006/table">
            <a:tbl>
              <a:tblPr firstRow="1" bandRow="1">
                <a:tableStyleId>{5C22544A-7EE6-4342-B048-85BDC9FD1C3A}</a:tableStyleId>
              </a:tblPr>
              <a:tblGrid>
                <a:gridCol w="1683943"/>
                <a:gridCol w="1693949"/>
                <a:gridCol w="1693949"/>
                <a:gridCol w="1693949"/>
                <a:gridCol w="1691975"/>
              </a:tblGrid>
              <a:tr h="2221592">
                <a:tc>
                  <a:txBody>
                    <a:bodyPr/>
                    <a:lstStyle/>
                    <a:p>
                      <a:pPr algn="ctr"/>
                      <a:endParaRPr lang="en-US" sz="1200" b="0" baseline="0" dirty="0" smtClean="0">
                        <a:solidFill>
                          <a:srgbClr val="000000"/>
                        </a:solidFill>
                      </a:endParaRPr>
                    </a:p>
                    <a:p>
                      <a:pPr algn="ctr"/>
                      <a:r>
                        <a:rPr lang="en-US" sz="1200" b="0" baseline="0" dirty="0" smtClean="0">
                          <a:solidFill>
                            <a:srgbClr val="000000"/>
                          </a:solidFill>
                        </a:rPr>
                        <a:t>What is the Nicene Creed?</a:t>
                      </a:r>
                    </a:p>
                    <a:p>
                      <a:pPr algn="ctr"/>
                      <a:endParaRPr lang="en-US" sz="1200" b="0" baseline="0" dirty="0" smtClean="0">
                        <a:solidFill>
                          <a:srgbClr val="00B050"/>
                        </a:solidFill>
                      </a:endParaRPr>
                    </a:p>
                    <a:p>
                      <a:pPr algn="ctr"/>
                      <a:endParaRPr lang="en-US" sz="1200" b="0" baseline="0" dirty="0" smtClean="0">
                        <a:solidFill>
                          <a:schemeClr val="tx1"/>
                        </a:solidFill>
                      </a:endParaRPr>
                    </a:p>
                    <a:p>
                      <a:pPr algn="ctr"/>
                      <a:endParaRPr lang="en-US" sz="1200"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a:endParaRPr lang="en-US" sz="1200" b="0" dirty="0" smtClean="0">
                        <a:solidFill>
                          <a:schemeClr val="tx1"/>
                        </a:solidFill>
                      </a:endParaRPr>
                    </a:p>
                    <a:p>
                      <a:pPr algn="ctr"/>
                      <a:r>
                        <a:rPr lang="en-US" sz="1200" b="0" dirty="0" smtClean="0">
                          <a:solidFill>
                            <a:schemeClr val="tx1"/>
                          </a:solidFill>
                        </a:rPr>
                        <a:t>What was</a:t>
                      </a:r>
                      <a:r>
                        <a:rPr lang="en-US" sz="1200" b="0" baseline="0" dirty="0" smtClean="0">
                          <a:solidFill>
                            <a:schemeClr val="tx1"/>
                          </a:solidFill>
                        </a:rPr>
                        <a:t> the approximate overall attendance and the attendance of bishops at the Council of Nicaea?</a:t>
                      </a:r>
                      <a:endParaRPr lang="en-US" sz="1200"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7030A0"/>
                    </a:solidFill>
                  </a:tcPr>
                </a:tc>
                <a:tc>
                  <a:txBody>
                    <a:bodyPr/>
                    <a:lstStyle/>
                    <a:p>
                      <a:pPr algn="ctr"/>
                      <a:endParaRPr lang="en-US" sz="1200" b="0" dirty="0" smtClean="0">
                        <a:solidFill>
                          <a:schemeClr val="tx1"/>
                        </a:solidFill>
                      </a:endParaRPr>
                    </a:p>
                    <a:p>
                      <a:pPr algn="ctr"/>
                      <a:r>
                        <a:rPr lang="en-US" sz="1200" b="0" dirty="0" smtClean="0">
                          <a:solidFill>
                            <a:schemeClr val="tx1"/>
                          </a:solidFill>
                        </a:rPr>
                        <a:t>What are the two key purposes of the Nicene Creed?</a:t>
                      </a:r>
                    </a:p>
                    <a:p>
                      <a:pPr algn="ctr"/>
                      <a:endParaRPr lang="en-US" sz="1200" b="0" dirty="0" smtClean="0">
                        <a:solidFill>
                          <a:schemeClr val="tx1"/>
                        </a:solidFill>
                      </a:endParaRPr>
                    </a:p>
                    <a:p>
                      <a:pPr algn="ctr"/>
                      <a:endParaRPr lang="en-US" sz="1200" b="0" dirty="0" smtClean="0">
                        <a:solidFill>
                          <a:schemeClr val="tx1"/>
                        </a:solidFill>
                      </a:endParaRPr>
                    </a:p>
                    <a:p>
                      <a:pPr algn="ctr"/>
                      <a:endParaRPr lang="en-US" sz="1200" b="0" dirty="0" smtClean="0">
                        <a:solidFill>
                          <a:schemeClr val="tx1"/>
                        </a:solidFill>
                      </a:endParaRPr>
                    </a:p>
                    <a:p>
                      <a:pPr algn="ctr"/>
                      <a:endParaRPr lang="en-US" sz="1200" b="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500" b="0" dirty="0" smtClean="0">
                          <a:solidFill>
                            <a:srgbClr val="000000"/>
                          </a:solidFill>
                        </a:rPr>
                        <a:t>Why is it</a:t>
                      </a:r>
                      <a:r>
                        <a:rPr lang="en-US" sz="1500" b="0" baseline="0" dirty="0" smtClean="0">
                          <a:solidFill>
                            <a:srgbClr val="000000"/>
                          </a:solidFill>
                        </a:rPr>
                        <a:t> called the Nicene Constantinopolitan Creed?</a:t>
                      </a:r>
                      <a:endParaRPr lang="en-US" sz="1500" b="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b="0" dirty="0" smtClean="0">
                          <a:solidFill>
                            <a:srgbClr val="000000"/>
                          </a:solidFill>
                        </a:rPr>
                        <a:t>Why was Nicaea chosen as the place for the meeting of</a:t>
                      </a:r>
                      <a:r>
                        <a:rPr lang="en-US" b="0" baseline="0" dirty="0" smtClean="0">
                          <a:solidFill>
                            <a:srgbClr val="000000"/>
                          </a:solidFill>
                        </a:rPr>
                        <a:t> all the Church’s bishops?</a:t>
                      </a:r>
                      <a:endParaRPr lang="en-US"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r>
              <a:tr h="186613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baseline="0" dirty="0" smtClean="0">
                        <a:solidFill>
                          <a:srgbClr val="000000"/>
                        </a:solidFill>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200" baseline="0" dirty="0" smtClean="0">
                          <a:solidFill>
                            <a:srgbClr val="000000"/>
                          </a:solidFill>
                        </a:rPr>
                        <a:t>Why were the Church divided over around the time of the Council of Nicaea?</a:t>
                      </a:r>
                    </a:p>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smtClean="0">
                        <a:solidFill>
                          <a:srgbClr val="000000"/>
                        </a:solidFill>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endParaRPr lang="en-US" sz="1200" dirty="0" smtClean="0">
                        <a:solidFill>
                          <a:srgbClr val="000000"/>
                        </a:solidFill>
                      </a:endParaRPr>
                    </a:p>
                    <a:p>
                      <a:pPr algn="ctr"/>
                      <a:r>
                        <a:rPr lang="en-US" sz="1200" dirty="0" smtClean="0">
                          <a:solidFill>
                            <a:srgbClr val="000000"/>
                          </a:solidFill>
                        </a:rPr>
                        <a:t>Why were many</a:t>
                      </a:r>
                      <a:r>
                        <a:rPr lang="en-US" sz="1200" baseline="0" dirty="0" smtClean="0">
                          <a:solidFill>
                            <a:srgbClr val="000000"/>
                          </a:solidFill>
                        </a:rPr>
                        <a:t> of the Bishops at the Council of Nicaea sensitive to the details of the doctrine?</a:t>
                      </a:r>
                      <a:endParaRPr lang="en-US" sz="12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3366FF"/>
                    </a:solidFill>
                  </a:tcPr>
                </a:tc>
                <a:tc>
                  <a:txBody>
                    <a:bodyPr/>
                    <a:lstStyle/>
                    <a:p>
                      <a:pPr algn="ctr"/>
                      <a:endParaRPr lang="en-US" sz="1200" dirty="0" smtClean="0">
                        <a:solidFill>
                          <a:srgbClr val="000000"/>
                        </a:solidFill>
                      </a:endParaRPr>
                    </a:p>
                    <a:p>
                      <a:pPr algn="ctr"/>
                      <a:r>
                        <a:rPr lang="en-US" sz="1200" dirty="0" smtClean="0">
                          <a:solidFill>
                            <a:srgbClr val="000000"/>
                          </a:solidFill>
                        </a:rPr>
                        <a:t>How were the Heretics, led by Arius</a:t>
                      </a:r>
                      <a:r>
                        <a:rPr lang="en-US" sz="1200" baseline="0" dirty="0" smtClean="0">
                          <a:solidFill>
                            <a:srgbClr val="000000"/>
                          </a:solidFill>
                        </a:rPr>
                        <a:t> challenging the concept of Trinity?</a:t>
                      </a:r>
                      <a:endParaRPr lang="en-US" sz="12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500" dirty="0" smtClean="0">
                        <a:solidFill>
                          <a:srgbClr val="000000"/>
                        </a:solidFill>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500" dirty="0" smtClean="0">
                          <a:solidFill>
                            <a:srgbClr val="000000"/>
                          </a:solidFill>
                        </a:rPr>
                        <a:t>Where had the concept</a:t>
                      </a:r>
                      <a:r>
                        <a:rPr lang="en-US" sz="1500" baseline="0" dirty="0" smtClean="0">
                          <a:solidFill>
                            <a:srgbClr val="000000"/>
                          </a:solidFill>
                        </a:rPr>
                        <a:t> of ‘trinity’ been referred to prior to the Council of Nicaea?</a:t>
                      </a:r>
                      <a:endParaRPr lang="en-US" sz="15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pPr algn="ctr"/>
                      <a:endParaRPr lang="en-US" dirty="0" smtClean="0">
                        <a:solidFill>
                          <a:srgbClr val="000000"/>
                        </a:solidFill>
                      </a:endParaRPr>
                    </a:p>
                    <a:p>
                      <a:pPr algn="ctr"/>
                      <a:r>
                        <a:rPr lang="en-US" dirty="0" smtClean="0">
                          <a:solidFill>
                            <a:srgbClr val="000000"/>
                          </a:solidFill>
                        </a:rPr>
                        <a:t>What was the main purpose of the Council of</a:t>
                      </a:r>
                      <a:r>
                        <a:rPr lang="en-US" baseline="0" dirty="0" smtClean="0">
                          <a:solidFill>
                            <a:srgbClr val="000000"/>
                          </a:solidFill>
                        </a:rPr>
                        <a:t> Nicaea?</a:t>
                      </a:r>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3366FF"/>
                    </a:solidFill>
                  </a:tcPr>
                </a:tc>
              </a:tr>
              <a:tr h="2221592">
                <a:tc>
                  <a:txBody>
                    <a:bodyPr/>
                    <a:lstStyle/>
                    <a:p>
                      <a:pPr algn="ctr"/>
                      <a:endParaRPr lang="en-US" sz="1500" baseline="0" dirty="0" smtClean="0">
                        <a:solidFill>
                          <a:srgbClr val="000000"/>
                        </a:solidFill>
                      </a:endParaRPr>
                    </a:p>
                    <a:p>
                      <a:pPr algn="ctr"/>
                      <a:r>
                        <a:rPr lang="en-US" sz="1500" baseline="0" dirty="0" smtClean="0">
                          <a:solidFill>
                            <a:srgbClr val="000000"/>
                          </a:solidFill>
                        </a:rPr>
                        <a:t>In which language was the original Nicene Creed written?</a:t>
                      </a:r>
                    </a:p>
                    <a:p>
                      <a:pPr algn="ctr"/>
                      <a:endParaRPr lang="en-US" sz="1500" baseline="0" dirty="0" smtClean="0">
                        <a:solidFill>
                          <a:srgbClr val="000000"/>
                        </a:solidFill>
                      </a:endParaRPr>
                    </a:p>
                    <a:p>
                      <a:pPr algn="ctr"/>
                      <a:endParaRPr lang="en-US" sz="15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pPr algn="ctr"/>
                      <a:endParaRPr lang="en-US" sz="1500" dirty="0" smtClean="0">
                        <a:solidFill>
                          <a:srgbClr val="000000"/>
                        </a:solidFill>
                      </a:endParaRPr>
                    </a:p>
                    <a:p>
                      <a:pPr algn="ctr"/>
                      <a:r>
                        <a:rPr lang="en-US" sz="1500" dirty="0" smtClean="0">
                          <a:solidFill>
                            <a:srgbClr val="000000"/>
                          </a:solidFill>
                        </a:rPr>
                        <a:t>When</a:t>
                      </a:r>
                      <a:r>
                        <a:rPr lang="en-US" sz="1500" baseline="0" dirty="0" smtClean="0">
                          <a:solidFill>
                            <a:srgbClr val="000000"/>
                          </a:solidFill>
                        </a:rPr>
                        <a:t> did the Nicene Creed become part of the mass?</a:t>
                      </a:r>
                      <a:endParaRPr lang="en-US" sz="15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endParaRPr lang="en-US" sz="1500" dirty="0" smtClean="0">
                        <a:solidFill>
                          <a:srgbClr val="000000"/>
                        </a:solidFill>
                      </a:endParaRPr>
                    </a:p>
                    <a:p>
                      <a:pPr algn="ctr"/>
                      <a:r>
                        <a:rPr lang="en-US" sz="1500" dirty="0" smtClean="0">
                          <a:solidFill>
                            <a:srgbClr val="000000"/>
                          </a:solidFill>
                        </a:rPr>
                        <a:t>What was the Council of Nicene?</a:t>
                      </a:r>
                    </a:p>
                    <a:p>
                      <a:pPr algn="ctr"/>
                      <a:endParaRPr lang="en-US" sz="1500" dirty="0" smtClean="0">
                        <a:solidFill>
                          <a:srgbClr val="000000"/>
                        </a:solidFill>
                      </a:endParaRPr>
                    </a:p>
                    <a:p>
                      <a:pPr algn="ctr"/>
                      <a:endParaRPr lang="en-US" sz="1500" dirty="0" smtClean="0">
                        <a:solidFill>
                          <a:srgbClr val="000000"/>
                        </a:solidFill>
                      </a:endParaRPr>
                    </a:p>
                    <a:p>
                      <a:pPr algn="ctr"/>
                      <a:endParaRPr lang="en-US" sz="1500" dirty="0" smtClean="0">
                        <a:solidFill>
                          <a:srgbClr val="000000"/>
                        </a:solidFill>
                      </a:endParaRPr>
                    </a:p>
                    <a:p>
                      <a:pPr algn="ctr"/>
                      <a:endParaRPr lang="en-US" sz="1500" dirty="0" smtClean="0">
                        <a:solidFill>
                          <a:srgbClr val="000000"/>
                        </a:solidFill>
                      </a:endParaRPr>
                    </a:p>
                    <a:p>
                      <a:pPr algn="ctr"/>
                      <a:endParaRPr lang="en-US" sz="15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a:endParaRPr lang="en-US" sz="1500" dirty="0" smtClean="0">
                        <a:solidFill>
                          <a:srgbClr val="000000"/>
                        </a:solidFill>
                      </a:endParaRPr>
                    </a:p>
                    <a:p>
                      <a:pPr algn="ctr"/>
                      <a:r>
                        <a:rPr lang="en-US" sz="1500" dirty="0" smtClean="0">
                          <a:solidFill>
                            <a:srgbClr val="000000"/>
                          </a:solidFill>
                        </a:rPr>
                        <a:t>How long</a:t>
                      </a:r>
                      <a:r>
                        <a:rPr lang="en-US" sz="1500" baseline="0" dirty="0" smtClean="0">
                          <a:solidFill>
                            <a:srgbClr val="000000"/>
                          </a:solidFill>
                        </a:rPr>
                        <a:t> did the council take to  agree on the original Nicene Creed?</a:t>
                      </a:r>
                      <a:endParaRPr lang="en-US" sz="15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rgbClr val="000000"/>
                          </a:solidFill>
                        </a:rPr>
                        <a:t>Why did Emperor</a:t>
                      </a:r>
                      <a:r>
                        <a:rPr lang="en-US" baseline="0" dirty="0" smtClean="0">
                          <a:solidFill>
                            <a:srgbClr val="000000"/>
                          </a:solidFill>
                        </a:rPr>
                        <a:t> Constantine call for a meeting of all the Church’s bishops?</a:t>
                      </a:r>
                      <a:endParaRPr lang="en-US"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r>
            </a:tbl>
          </a:graphicData>
        </a:graphic>
      </p:graphicFrame>
      <p:sp>
        <p:nvSpPr>
          <p:cNvPr id="3" name="Title 2"/>
          <p:cNvSpPr>
            <a:spLocks noGrp="1"/>
          </p:cNvSpPr>
          <p:nvPr>
            <p:ph type="ctrTitle"/>
          </p:nvPr>
        </p:nvSpPr>
        <p:spPr>
          <a:xfrm>
            <a:off x="838200" y="90630"/>
            <a:ext cx="7772400" cy="312205"/>
          </a:xfrm>
        </p:spPr>
        <p:txBody>
          <a:bodyPr>
            <a:normAutofit fontScale="90000"/>
          </a:bodyPr>
          <a:lstStyle/>
          <a:p>
            <a:r>
              <a:rPr lang="en-GB" sz="3200" dirty="0" smtClean="0">
                <a:latin typeface="Goudy Stout" pitchFamily="18" charset="0"/>
              </a:rPr>
              <a:t>Nicene Creed</a:t>
            </a:r>
            <a:endParaRPr lang="en-GB" sz="3200" dirty="0">
              <a:latin typeface="Goudy Stout" pitchFamily="18" charset="0"/>
            </a:endParaRPr>
          </a:p>
        </p:txBody>
      </p:sp>
    </p:spTree>
    <p:extLst>
      <p:ext uri="{BB962C8B-B14F-4D97-AF65-F5344CB8AC3E}">
        <p14:creationId xmlns:p14="http://schemas.microsoft.com/office/powerpoint/2010/main" val="1899897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304995122"/>
              </p:ext>
            </p:extLst>
          </p:nvPr>
        </p:nvGraphicFramePr>
        <p:xfrm>
          <a:off x="251520" y="620688"/>
          <a:ext cx="8467771" cy="5394960"/>
        </p:xfrm>
        <a:graphic>
          <a:graphicData uri="http://schemas.openxmlformats.org/drawingml/2006/table">
            <a:tbl>
              <a:tblPr firstRow="1" bandRow="1">
                <a:tableStyleId>{5C22544A-7EE6-4342-B048-85BDC9FD1C3A}</a:tableStyleId>
              </a:tblPr>
              <a:tblGrid>
                <a:gridCol w="1693949"/>
                <a:gridCol w="1693949"/>
                <a:gridCol w="1693949"/>
                <a:gridCol w="1693949"/>
                <a:gridCol w="1691975"/>
              </a:tblGrid>
              <a:tr h="1656184">
                <a:tc>
                  <a:txBody>
                    <a:bodyPr/>
                    <a:lstStyle/>
                    <a:p>
                      <a:pPr algn="ctr"/>
                      <a:endParaRPr lang="en-US" sz="1200" b="0" baseline="0" dirty="0" smtClean="0">
                        <a:solidFill>
                          <a:srgbClr val="000000"/>
                        </a:solidFill>
                      </a:endParaRPr>
                    </a:p>
                    <a:p>
                      <a:pPr algn="ctr"/>
                      <a:r>
                        <a:rPr lang="en-US" sz="1200" b="0" baseline="0" dirty="0" smtClean="0">
                          <a:solidFill>
                            <a:srgbClr val="000000"/>
                          </a:solidFill>
                        </a:rPr>
                        <a:t>What  does ‘the Eucharist is the course and summit of the Christian life’ mean according to the Catechism of the Catholic Church?</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a:endParaRPr lang="en-US" sz="1200" b="0" dirty="0">
                        <a:solidFill>
                          <a:schemeClr val="tx1"/>
                        </a:solidFill>
                      </a:endParaRPr>
                    </a:p>
                    <a:p>
                      <a:pPr algn="ctr"/>
                      <a:r>
                        <a:rPr lang="en-US" sz="1200" b="0" dirty="0" smtClean="0">
                          <a:solidFill>
                            <a:schemeClr val="tx1"/>
                          </a:solidFill>
                        </a:rPr>
                        <a:t>Which</a:t>
                      </a:r>
                      <a:r>
                        <a:rPr lang="en-US" sz="1200" b="0" baseline="0" dirty="0" smtClean="0">
                          <a:solidFill>
                            <a:schemeClr val="tx1"/>
                          </a:solidFill>
                        </a:rPr>
                        <a:t> 3 areas of controversy surround Christian beliefs about the Eucharist?</a:t>
                      </a:r>
                      <a:endParaRPr lang="en-US" sz="1200" b="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7030A0"/>
                    </a:solidFill>
                  </a:tcPr>
                </a:tc>
                <a:tc>
                  <a:txBody>
                    <a:bodyPr/>
                    <a:lstStyle/>
                    <a:p>
                      <a:pPr algn="ctr"/>
                      <a:endParaRPr lang="en-US" sz="1200" b="0" dirty="0" smtClean="0">
                        <a:solidFill>
                          <a:schemeClr val="tx1"/>
                        </a:solidFill>
                      </a:endParaRPr>
                    </a:p>
                    <a:p>
                      <a:pPr algn="ctr"/>
                      <a:r>
                        <a:rPr lang="en-US" sz="1200" b="0" dirty="0" smtClean="0">
                          <a:solidFill>
                            <a:schemeClr val="tx1"/>
                          </a:solidFill>
                        </a:rPr>
                        <a:t>Which</a:t>
                      </a:r>
                      <a:r>
                        <a:rPr lang="en-US" sz="1200" b="0" baseline="0" dirty="0" smtClean="0">
                          <a:solidFill>
                            <a:schemeClr val="tx1"/>
                          </a:solidFill>
                        </a:rPr>
                        <a:t> 3 key purposes of Eucharist does the Catechism of the Catholic Church identify?</a:t>
                      </a:r>
                      <a:endParaRPr lang="en-US" sz="1200" b="0" dirty="0" smtClean="0">
                        <a:solidFill>
                          <a:schemeClr val="tx1"/>
                        </a:solidFill>
                      </a:endParaRPr>
                    </a:p>
                    <a:p>
                      <a:pPr algn="ctr"/>
                      <a:endParaRPr lang="en-US" sz="1200" b="0" dirty="0" smtClean="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b="0" dirty="0" smtClean="0">
                          <a:solidFill>
                            <a:srgbClr val="000000"/>
                          </a:solidFill>
                        </a:rPr>
                        <a:t>Why</a:t>
                      </a:r>
                      <a:r>
                        <a:rPr lang="en-US" sz="1200" b="0" baseline="0" dirty="0" smtClean="0">
                          <a:solidFill>
                            <a:srgbClr val="000000"/>
                          </a:solidFill>
                        </a:rPr>
                        <a:t> do Catholics believe that transubstantiation is so significant for Catholics?</a:t>
                      </a:r>
                      <a:endParaRPr lang="en-US" sz="1200" b="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200" b="0" dirty="0" smtClean="0">
                          <a:solidFill>
                            <a:srgbClr val="000000"/>
                          </a:solidFill>
                        </a:rPr>
                        <a:t>How do</a:t>
                      </a:r>
                      <a:r>
                        <a:rPr lang="en-US" sz="1200" b="0" baseline="0" dirty="0" smtClean="0">
                          <a:solidFill>
                            <a:srgbClr val="000000"/>
                          </a:solidFill>
                        </a:rPr>
                        <a:t> the Eastern Orthodox Church define the bread and wine becoming the body and blood of Jesus? </a:t>
                      </a:r>
                      <a:endParaRPr lang="en-US" sz="1200"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r>
              <a:tr h="112986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baseline="0" dirty="0" smtClean="0">
                        <a:solidFill>
                          <a:srgbClr val="000000"/>
                        </a:solidFill>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200" baseline="0" dirty="0" smtClean="0">
                          <a:solidFill>
                            <a:srgbClr val="000000"/>
                          </a:solidFill>
                        </a:rPr>
                        <a:t>Why is the receiving of the weekly gift of grace so important for Catholics?</a:t>
                      </a:r>
                      <a:endParaRPr lang="en-US" sz="1200" dirty="0" smtClean="0">
                        <a:solidFill>
                          <a:srgbClr val="000000"/>
                        </a:solidFill>
                      </a:endParaRPr>
                    </a:p>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algn="ctr"/>
                      <a:r>
                        <a:rPr lang="en-US" sz="1200" dirty="0" smtClean="0">
                          <a:solidFill>
                            <a:srgbClr val="000000"/>
                          </a:solidFill>
                        </a:rPr>
                        <a:t>Which</a:t>
                      </a:r>
                      <a:r>
                        <a:rPr lang="en-US" sz="1200" baseline="0" dirty="0" smtClean="0">
                          <a:solidFill>
                            <a:srgbClr val="000000"/>
                          </a:solidFill>
                        </a:rPr>
                        <a:t> belief  about the Eucharist do Eastern Orthodox Churches and Nonconformist Protestant Churches share?</a:t>
                      </a:r>
                      <a:endParaRPr lang="en-US" sz="12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3366FF"/>
                    </a:solidFill>
                  </a:tcPr>
                </a:tc>
                <a:tc>
                  <a:txBody>
                    <a:bodyPr/>
                    <a:lstStyle/>
                    <a:p>
                      <a:pPr algn="ctr"/>
                      <a:endParaRPr lang="en-US" sz="1200" dirty="0" smtClean="0">
                        <a:solidFill>
                          <a:srgbClr val="000000"/>
                        </a:solidFill>
                      </a:endParaRPr>
                    </a:p>
                    <a:p>
                      <a:pPr algn="ctr"/>
                      <a:r>
                        <a:rPr lang="en-US" sz="1200" baseline="0" dirty="0" smtClean="0">
                          <a:solidFill>
                            <a:srgbClr val="000000"/>
                          </a:solidFill>
                        </a:rPr>
                        <a:t>How does the celebration of the resurrection through the Eucharist effect the lives of Catholics?</a:t>
                      </a:r>
                    </a:p>
                    <a:p>
                      <a:pPr algn="ctr"/>
                      <a:endParaRPr lang="en-US" sz="12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smtClean="0">
                        <a:solidFill>
                          <a:srgbClr val="000000"/>
                        </a:solidFill>
                      </a:endParaRPr>
                    </a:p>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rPr>
                        <a:t>For</a:t>
                      </a:r>
                      <a:r>
                        <a:rPr lang="en-US" sz="1200" baseline="0" dirty="0" smtClean="0">
                          <a:solidFill>
                            <a:srgbClr val="000000"/>
                          </a:solidFill>
                        </a:rPr>
                        <a:t> which 3 reasons do the Salvation Army and Quakers have no Eucharist and no sacraments?</a:t>
                      </a:r>
                      <a:endParaRPr lang="en-US" sz="12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pPr algn="ctr"/>
                      <a:r>
                        <a:rPr lang="en-US" sz="1200" dirty="0" smtClean="0">
                          <a:solidFill>
                            <a:srgbClr val="000000"/>
                          </a:solidFill>
                        </a:rPr>
                        <a:t>How</a:t>
                      </a:r>
                      <a:r>
                        <a:rPr lang="en-US" sz="1200" baseline="0" dirty="0" smtClean="0">
                          <a:solidFill>
                            <a:srgbClr val="000000"/>
                          </a:solidFill>
                        </a:rPr>
                        <a:t> do members of the Church of England differ in their attitudes to the Eucharist?</a:t>
                      </a:r>
                      <a:endParaRPr lang="en-US" sz="12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3366FF"/>
                    </a:solidFill>
                  </a:tcPr>
                </a:tc>
              </a:tr>
              <a:tr h="1213582">
                <a:tc>
                  <a:txBody>
                    <a:bodyPr/>
                    <a:lstStyle/>
                    <a:p>
                      <a:pPr algn="ctr"/>
                      <a:endParaRPr lang="en-US" sz="1200" baseline="0" dirty="0" smtClean="0">
                        <a:solidFill>
                          <a:srgbClr val="000000"/>
                        </a:solidFill>
                      </a:endParaRPr>
                    </a:p>
                    <a:p>
                      <a:pPr algn="ctr"/>
                      <a:r>
                        <a:rPr lang="en-US" sz="1200" dirty="0" smtClean="0">
                          <a:solidFill>
                            <a:srgbClr val="000000"/>
                          </a:solidFill>
                        </a:rPr>
                        <a:t>What</a:t>
                      </a:r>
                      <a:r>
                        <a:rPr lang="en-US" sz="1200" baseline="0" dirty="0" smtClean="0">
                          <a:solidFill>
                            <a:srgbClr val="000000"/>
                          </a:solidFill>
                        </a:rPr>
                        <a:t> does ‘Commemoration’ mean?</a:t>
                      </a:r>
                      <a:endParaRPr lang="en-US" sz="120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pPr algn="ctr"/>
                      <a:r>
                        <a:rPr lang="en-US" sz="1200" dirty="0" smtClean="0">
                          <a:solidFill>
                            <a:srgbClr val="000000"/>
                          </a:solidFill>
                        </a:rPr>
                        <a:t>How</a:t>
                      </a:r>
                      <a:r>
                        <a:rPr lang="en-US" sz="1200" baseline="0" dirty="0" smtClean="0">
                          <a:solidFill>
                            <a:srgbClr val="000000"/>
                          </a:solidFill>
                        </a:rPr>
                        <a:t> does an Eastern Orthodox priest </a:t>
                      </a:r>
                      <a:r>
                        <a:rPr lang="en-US" sz="1200" baseline="0" dirty="0" err="1" smtClean="0">
                          <a:solidFill>
                            <a:srgbClr val="000000"/>
                          </a:solidFill>
                        </a:rPr>
                        <a:t>symbolise</a:t>
                      </a:r>
                      <a:r>
                        <a:rPr lang="en-US" sz="1200" baseline="0" dirty="0" smtClean="0">
                          <a:solidFill>
                            <a:srgbClr val="000000"/>
                          </a:solidFill>
                        </a:rPr>
                        <a:t> the coming of Heaven to Earth in the body and blood of Jesus?</a:t>
                      </a:r>
                      <a:endParaRPr lang="en-US" sz="12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algn="ctr"/>
                      <a:endParaRPr lang="en-US" sz="1200" dirty="0" smtClean="0">
                        <a:solidFill>
                          <a:srgbClr val="000000"/>
                        </a:solidFill>
                      </a:endParaRPr>
                    </a:p>
                    <a:p>
                      <a:pPr algn="ctr"/>
                      <a:r>
                        <a:rPr lang="en-US" sz="1200" dirty="0" smtClean="0">
                          <a:solidFill>
                            <a:srgbClr val="000000"/>
                          </a:solidFill>
                        </a:rPr>
                        <a:t>What</a:t>
                      </a:r>
                      <a:r>
                        <a:rPr lang="en-US" sz="1200" baseline="0" dirty="0" smtClean="0">
                          <a:solidFill>
                            <a:srgbClr val="000000"/>
                          </a:solidFill>
                        </a:rPr>
                        <a:t> do Catholics believe happens to the bead and wine during mass</a:t>
                      </a:r>
                      <a:r>
                        <a:rPr lang="en-US" sz="1200" dirty="0" smtClean="0">
                          <a:solidFill>
                            <a:srgbClr val="000000"/>
                          </a:solidFill>
                        </a:rPr>
                        <a:t>?</a:t>
                      </a:r>
                    </a:p>
                    <a:p>
                      <a:pPr algn="ctr"/>
                      <a:endParaRPr lang="en-US" sz="1200" dirty="0" smtClean="0">
                        <a:solidFill>
                          <a:srgbClr val="000000"/>
                        </a:solidFill>
                      </a:endParaRPr>
                    </a:p>
                    <a:p>
                      <a:pPr algn="ctr"/>
                      <a:endParaRPr lang="en-US" sz="1200" dirty="0" smtClean="0">
                        <a:solidFill>
                          <a:srgbClr val="000000"/>
                        </a:solidFill>
                      </a:endParaRPr>
                    </a:p>
                    <a:p>
                      <a:pPr algn="ctr"/>
                      <a:endParaRPr lang="en-US" sz="1200" dirty="0" smtClean="0">
                        <a:solidFill>
                          <a:srgbClr val="000000"/>
                        </a:solidFill>
                      </a:endParaRPr>
                    </a:p>
                    <a:p>
                      <a:pPr algn="ctr"/>
                      <a:endParaRPr lang="en-US" sz="12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00"/>
                    </a:solidFill>
                  </a:tcPr>
                </a:tc>
                <a:tc>
                  <a:txBody>
                    <a:bodyPr/>
                    <a:lstStyle/>
                    <a:p>
                      <a:pPr algn="ctr"/>
                      <a:r>
                        <a:rPr lang="en-US" sz="1200" dirty="0" smtClean="0">
                          <a:solidFill>
                            <a:srgbClr val="000000"/>
                          </a:solidFill>
                        </a:rPr>
                        <a:t>How does the belief of Nonconformist Protestant Churches that Holy</a:t>
                      </a:r>
                      <a:r>
                        <a:rPr lang="en-US" sz="1200" baseline="0" dirty="0" smtClean="0">
                          <a:solidFill>
                            <a:srgbClr val="000000"/>
                          </a:solidFill>
                        </a:rPr>
                        <a:t> Communion is a commemoration of the Last Supper change their view of the bread and wine?</a:t>
                      </a:r>
                      <a:endParaRPr lang="en-US" sz="12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66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rPr>
                        <a:t>Why</a:t>
                      </a:r>
                      <a:r>
                        <a:rPr lang="en-US" sz="1200" baseline="0" dirty="0" smtClean="0">
                          <a:solidFill>
                            <a:srgbClr val="000000"/>
                          </a:solidFill>
                        </a:rPr>
                        <a:t> is the joining together for the Eucharist significant for Catholics?</a:t>
                      </a:r>
                      <a:endParaRPr lang="en-US" sz="1200" dirty="0" smtClean="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008000"/>
                    </a:solidFill>
                  </a:tcPr>
                </a:tc>
              </a:tr>
            </a:tbl>
          </a:graphicData>
        </a:graphic>
      </p:graphicFrame>
      <p:sp>
        <p:nvSpPr>
          <p:cNvPr id="3" name="Title 2"/>
          <p:cNvSpPr>
            <a:spLocks noGrp="1"/>
          </p:cNvSpPr>
          <p:nvPr>
            <p:ph type="ctrTitle"/>
          </p:nvPr>
        </p:nvSpPr>
        <p:spPr>
          <a:xfrm>
            <a:off x="838200" y="90630"/>
            <a:ext cx="7772400" cy="312205"/>
          </a:xfrm>
        </p:spPr>
        <p:txBody>
          <a:bodyPr>
            <a:normAutofit fontScale="90000"/>
          </a:bodyPr>
          <a:lstStyle/>
          <a:p>
            <a:r>
              <a:rPr lang="en-GB" sz="3200" dirty="0" smtClean="0">
                <a:latin typeface="Goudy Stout" pitchFamily="18" charset="0"/>
              </a:rPr>
              <a:t>EUCHARIST</a:t>
            </a:r>
            <a:endParaRPr lang="en-GB" sz="3200" dirty="0">
              <a:latin typeface="Goudy Stout" pitchFamily="18" charset="0"/>
            </a:endParaRPr>
          </a:p>
        </p:txBody>
      </p:sp>
    </p:spTree>
    <p:extLst>
      <p:ext uri="{BB962C8B-B14F-4D97-AF65-F5344CB8AC3E}">
        <p14:creationId xmlns:p14="http://schemas.microsoft.com/office/powerpoint/2010/main" val="1068225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548680"/>
            <a:ext cx="7811208" cy="1296144"/>
          </a:xfrm>
        </p:spPr>
        <p:txBody>
          <a:bodyPr>
            <a:normAutofit/>
          </a:bodyPr>
          <a:lstStyle/>
          <a:p>
            <a:r>
              <a:rPr lang="en-GB" dirty="0" smtClean="0"/>
              <a:t>Reviving ‘old’ textbooks</a:t>
            </a:r>
            <a:endParaRPr lang="en-GB" dirty="0"/>
          </a:p>
        </p:txBody>
      </p:sp>
      <p:sp>
        <p:nvSpPr>
          <p:cNvPr id="5" name="Subtitle 4"/>
          <p:cNvSpPr>
            <a:spLocks noGrp="1"/>
          </p:cNvSpPr>
          <p:nvPr>
            <p:ph type="subTitle" idx="1"/>
          </p:nvPr>
        </p:nvSpPr>
        <p:spPr>
          <a:xfrm>
            <a:off x="611560" y="1988840"/>
            <a:ext cx="7883216" cy="4104456"/>
          </a:xfrm>
        </p:spPr>
        <p:txBody>
          <a:bodyPr>
            <a:normAutofit lnSpcReduction="10000"/>
          </a:bodyPr>
          <a:lstStyle/>
          <a:p>
            <a:r>
              <a:rPr lang="en-GB" dirty="0" smtClean="0">
                <a:solidFill>
                  <a:srgbClr val="00B050"/>
                </a:solidFill>
              </a:rPr>
              <a:t>CCT Beliefs and Values p18-25</a:t>
            </a:r>
          </a:p>
          <a:p>
            <a:r>
              <a:rPr lang="en-GB" dirty="0" smtClean="0">
                <a:solidFill>
                  <a:schemeClr val="tx1"/>
                </a:solidFill>
              </a:rPr>
              <a:t>Jesus, The Holy Spirit, Sin and Salvation</a:t>
            </a:r>
          </a:p>
          <a:p>
            <a:r>
              <a:rPr lang="en-GB" dirty="0" smtClean="0"/>
              <a:t>  </a:t>
            </a:r>
            <a:endParaRPr lang="en-GB" dirty="0"/>
          </a:p>
          <a:p>
            <a:r>
              <a:rPr lang="en-GB" dirty="0" smtClean="0">
                <a:solidFill>
                  <a:srgbClr val="00B050"/>
                </a:solidFill>
              </a:rPr>
              <a:t>Christianity p6-29</a:t>
            </a:r>
          </a:p>
          <a:p>
            <a:r>
              <a:rPr lang="en-GB" dirty="0" smtClean="0">
                <a:solidFill>
                  <a:schemeClr val="tx1"/>
                </a:solidFill>
              </a:rPr>
              <a:t>The Trinity, Nicene Creed, Sin and Salvation, Holy spirit, Judgement, Forgiveness, Salvation, Reconciliation, the Sermon on the Mount, the two greatest commandments</a:t>
            </a:r>
          </a:p>
          <a:p>
            <a:endParaRPr lang="en-GB" dirty="0"/>
          </a:p>
          <a:p>
            <a:r>
              <a:rPr lang="en-GB" dirty="0" smtClean="0">
                <a:solidFill>
                  <a:srgbClr val="00B050"/>
                </a:solidFill>
              </a:rPr>
              <a:t>Catholic Christianity p106-115</a:t>
            </a:r>
          </a:p>
          <a:p>
            <a:r>
              <a:rPr lang="en-GB" dirty="0" smtClean="0">
                <a:solidFill>
                  <a:schemeClr val="tx1"/>
                </a:solidFill>
              </a:rPr>
              <a:t>Creator, Trinity, Father, Incarnate , Spirit </a:t>
            </a:r>
          </a:p>
          <a:p>
            <a:endParaRPr lang="en-GB" dirty="0">
              <a:solidFill>
                <a:schemeClr val="tx1"/>
              </a:solidFill>
            </a:endParaRPr>
          </a:p>
          <a:p>
            <a:r>
              <a:rPr lang="en-GB" dirty="0" smtClean="0">
                <a:solidFill>
                  <a:srgbClr val="00B050"/>
                </a:solidFill>
              </a:rPr>
              <a:t>Unknown various pages</a:t>
            </a:r>
          </a:p>
          <a:p>
            <a:r>
              <a:rPr lang="en-GB" dirty="0" smtClean="0">
                <a:solidFill>
                  <a:schemeClr val="tx2"/>
                </a:solidFill>
              </a:rPr>
              <a:t>Catholic marriage ceremony, divorce, the seven sacraments</a:t>
            </a:r>
          </a:p>
          <a:p>
            <a:endParaRPr lang="en-GB" dirty="0"/>
          </a:p>
        </p:txBody>
      </p:sp>
    </p:spTree>
    <p:extLst>
      <p:ext uri="{BB962C8B-B14F-4D97-AF65-F5344CB8AC3E}">
        <p14:creationId xmlns:p14="http://schemas.microsoft.com/office/powerpoint/2010/main" val="3481957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764704"/>
            <a:ext cx="7811208" cy="864096"/>
          </a:xfrm>
        </p:spPr>
        <p:txBody>
          <a:bodyPr/>
          <a:lstStyle/>
          <a:p>
            <a:r>
              <a:rPr lang="en-GB" dirty="0" smtClean="0"/>
              <a:t>Catechism Quotes</a:t>
            </a:r>
            <a:endParaRPr lang="en-GB" dirty="0"/>
          </a:p>
        </p:txBody>
      </p:sp>
      <p:sp>
        <p:nvSpPr>
          <p:cNvPr id="5" name="Subtitle 4"/>
          <p:cNvSpPr>
            <a:spLocks noGrp="1"/>
          </p:cNvSpPr>
          <p:nvPr>
            <p:ph type="subTitle" idx="1"/>
          </p:nvPr>
        </p:nvSpPr>
        <p:spPr>
          <a:xfrm>
            <a:off x="683568" y="1844824"/>
            <a:ext cx="7811208" cy="4032448"/>
          </a:xfrm>
        </p:spPr>
        <p:txBody>
          <a:bodyPr/>
          <a:lstStyle/>
          <a:p>
            <a:pPr algn="ctr"/>
            <a:endParaRPr lang="en-GB" b="1" dirty="0" smtClean="0"/>
          </a:p>
          <a:p>
            <a:pPr algn="ctr"/>
            <a:endParaRPr lang="en-GB" b="1" dirty="0"/>
          </a:p>
          <a:p>
            <a:pPr algn="ctr"/>
            <a:r>
              <a:rPr lang="en-GB" b="1" dirty="0" smtClean="0">
                <a:solidFill>
                  <a:srgbClr val="7030A0"/>
                </a:solidFill>
              </a:rPr>
              <a:t>Marriage </a:t>
            </a:r>
            <a:r>
              <a:rPr lang="en-GB" b="1" dirty="0">
                <a:solidFill>
                  <a:srgbClr val="7030A0"/>
                </a:solidFill>
              </a:rPr>
              <a:t>is the sacrament in which a baptised man and woman vow to belong to each other in a </a:t>
            </a:r>
            <a:r>
              <a:rPr lang="en-GB" b="1" dirty="0">
                <a:solidFill>
                  <a:srgbClr val="FF0000"/>
                </a:solidFill>
              </a:rPr>
              <a:t>permanent</a:t>
            </a:r>
            <a:r>
              <a:rPr lang="en-GB" b="1" dirty="0">
                <a:solidFill>
                  <a:srgbClr val="7030A0"/>
                </a:solidFill>
              </a:rPr>
              <a:t>, </a:t>
            </a:r>
            <a:r>
              <a:rPr lang="en-GB" b="1" dirty="0">
                <a:solidFill>
                  <a:srgbClr val="FF0000"/>
                </a:solidFill>
              </a:rPr>
              <a:t>exclusive</a:t>
            </a:r>
            <a:r>
              <a:rPr lang="en-GB" b="1" dirty="0">
                <a:solidFill>
                  <a:srgbClr val="7030A0"/>
                </a:solidFill>
              </a:rPr>
              <a:t>, </a:t>
            </a:r>
            <a:r>
              <a:rPr lang="en-GB" b="1" dirty="0">
                <a:solidFill>
                  <a:srgbClr val="FF0000"/>
                </a:solidFill>
              </a:rPr>
              <a:t>sexual</a:t>
            </a:r>
            <a:r>
              <a:rPr lang="en-GB" b="1" dirty="0">
                <a:solidFill>
                  <a:srgbClr val="7030A0"/>
                </a:solidFill>
              </a:rPr>
              <a:t> partnership of </a:t>
            </a:r>
            <a:r>
              <a:rPr lang="en-GB" b="1" dirty="0">
                <a:solidFill>
                  <a:srgbClr val="FF0000"/>
                </a:solidFill>
              </a:rPr>
              <a:t>loving</a:t>
            </a:r>
            <a:r>
              <a:rPr lang="en-GB" b="1" dirty="0">
                <a:solidFill>
                  <a:srgbClr val="7030A0"/>
                </a:solidFill>
              </a:rPr>
              <a:t>, </a:t>
            </a:r>
            <a:r>
              <a:rPr lang="en-GB" b="1" dirty="0">
                <a:solidFill>
                  <a:srgbClr val="FF0000"/>
                </a:solidFill>
              </a:rPr>
              <a:t>mutual care</a:t>
            </a:r>
            <a:r>
              <a:rPr lang="en-GB" b="1" dirty="0">
                <a:solidFill>
                  <a:srgbClr val="7030A0"/>
                </a:solidFill>
              </a:rPr>
              <a:t>, concern and </a:t>
            </a:r>
            <a:r>
              <a:rPr lang="en-GB" b="1" dirty="0">
                <a:solidFill>
                  <a:srgbClr val="FF0000"/>
                </a:solidFill>
              </a:rPr>
              <a:t>shared responsibility</a:t>
            </a:r>
            <a:r>
              <a:rPr lang="en-GB" b="1" dirty="0">
                <a:solidFill>
                  <a:srgbClr val="7030A0"/>
                </a:solidFill>
              </a:rPr>
              <a:t> in the hope of having </a:t>
            </a:r>
            <a:r>
              <a:rPr lang="en-GB" b="1" dirty="0">
                <a:solidFill>
                  <a:srgbClr val="FF0000"/>
                </a:solidFill>
              </a:rPr>
              <a:t>children </a:t>
            </a:r>
            <a:r>
              <a:rPr lang="en-GB" b="1" dirty="0">
                <a:solidFill>
                  <a:srgbClr val="7030A0"/>
                </a:solidFill>
              </a:rPr>
              <a:t>and </a:t>
            </a:r>
            <a:r>
              <a:rPr lang="en-GB" b="1" dirty="0">
                <a:solidFill>
                  <a:srgbClr val="FF0000"/>
                </a:solidFill>
              </a:rPr>
              <a:t>bringing up a </a:t>
            </a:r>
            <a:r>
              <a:rPr lang="en-GB" b="1" dirty="0" smtClean="0">
                <a:solidFill>
                  <a:srgbClr val="FF0000"/>
                </a:solidFill>
              </a:rPr>
              <a:t>family</a:t>
            </a:r>
            <a:endParaRPr lang="en-GB" dirty="0">
              <a:solidFill>
                <a:srgbClr val="FF0000"/>
              </a:solidFill>
            </a:endParaRPr>
          </a:p>
          <a:p>
            <a:pPr algn="ctr"/>
            <a:r>
              <a:rPr lang="en-GB" b="1" dirty="0">
                <a:solidFill>
                  <a:srgbClr val="7030A0"/>
                </a:solidFill>
              </a:rPr>
              <a:t> </a:t>
            </a:r>
            <a:endParaRPr lang="en-GB" dirty="0">
              <a:solidFill>
                <a:srgbClr val="7030A0"/>
              </a:solidFill>
            </a:endParaRPr>
          </a:p>
          <a:p>
            <a:pPr algn="ctr"/>
            <a:r>
              <a:rPr lang="en-GB" b="1" dirty="0">
                <a:solidFill>
                  <a:srgbClr val="7030A0"/>
                </a:solidFill>
              </a:rPr>
              <a:t>The Catechism of the Catholic Church</a:t>
            </a:r>
            <a:endParaRPr lang="en-GB" dirty="0">
              <a:solidFill>
                <a:srgbClr val="7030A0"/>
              </a:solidFill>
            </a:endParaRPr>
          </a:p>
          <a:p>
            <a:r>
              <a:rPr lang="en-GB" b="1" dirty="0">
                <a:solidFill>
                  <a:srgbClr val="7030A0"/>
                </a:solidFill>
              </a:rPr>
              <a:t> </a:t>
            </a:r>
            <a:endParaRPr lang="en-GB" dirty="0">
              <a:solidFill>
                <a:srgbClr val="7030A0"/>
              </a:solidFill>
            </a:endParaRPr>
          </a:p>
          <a:p>
            <a:endParaRPr lang="en-GB" dirty="0"/>
          </a:p>
        </p:txBody>
      </p:sp>
    </p:spTree>
    <p:extLst>
      <p:ext uri="{BB962C8B-B14F-4D97-AF65-F5344CB8AC3E}">
        <p14:creationId xmlns:p14="http://schemas.microsoft.com/office/powerpoint/2010/main" val="2915366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548680"/>
            <a:ext cx="7883216" cy="864096"/>
          </a:xfrm>
        </p:spPr>
        <p:txBody>
          <a:bodyPr>
            <a:normAutofit/>
          </a:bodyPr>
          <a:lstStyle/>
          <a:p>
            <a:r>
              <a:rPr lang="en-GB" sz="3600" dirty="0" smtClean="0"/>
              <a:t>Clips from CAFOD resources</a:t>
            </a:r>
            <a:endParaRPr lang="en-GB" sz="3600" dirty="0"/>
          </a:p>
        </p:txBody>
      </p:sp>
      <p:sp>
        <p:nvSpPr>
          <p:cNvPr id="5" name="Subtitle 4"/>
          <p:cNvSpPr>
            <a:spLocks noGrp="1"/>
          </p:cNvSpPr>
          <p:nvPr>
            <p:ph type="subTitle" idx="1"/>
          </p:nvPr>
        </p:nvSpPr>
        <p:spPr>
          <a:xfrm>
            <a:off x="755576" y="1772816"/>
            <a:ext cx="7739200" cy="4248472"/>
          </a:xfrm>
        </p:spPr>
        <p:txBody>
          <a:bodyPr>
            <a:normAutofit lnSpcReduction="10000"/>
          </a:bodyPr>
          <a:lstStyle/>
          <a:p>
            <a:pPr marL="379476" indent="-342900">
              <a:buFont typeface="Arial" panose="020B0604020202020204" pitchFamily="34" charset="0"/>
              <a:buChar char="•"/>
            </a:pPr>
            <a:r>
              <a:rPr lang="en-GB" sz="1200" dirty="0">
                <a:hlinkClick r:id="rId2"/>
              </a:rPr>
              <a:t>https://</a:t>
            </a:r>
            <a:r>
              <a:rPr lang="en-GB" sz="1200" dirty="0" smtClean="0">
                <a:hlinkClick r:id="rId2"/>
              </a:rPr>
              <a:t>www.youtube.com/watch?v=8zhtPDXRthM&amp;feature=youtu.be</a:t>
            </a:r>
            <a:endParaRPr lang="en-GB" sz="1200" dirty="0" smtClean="0"/>
          </a:p>
          <a:p>
            <a:r>
              <a:rPr lang="en-GB" sz="1200" dirty="0" smtClean="0"/>
              <a:t>Human dignity clip animation</a:t>
            </a:r>
          </a:p>
          <a:p>
            <a:pPr marL="379476" indent="-342900">
              <a:buFont typeface="Arial" panose="020B0604020202020204" pitchFamily="34" charset="0"/>
              <a:buChar char="•"/>
            </a:pPr>
            <a:r>
              <a:rPr lang="en-GB" sz="1200" dirty="0">
                <a:hlinkClick r:id="rId3"/>
              </a:rPr>
              <a:t>http://</a:t>
            </a:r>
            <a:r>
              <a:rPr lang="en-GB" sz="1200" dirty="0" smtClean="0">
                <a:hlinkClick r:id="rId3"/>
              </a:rPr>
              <a:t>cafod.org.uk/Education/Secondary-schools/Laudato-Si-animation</a:t>
            </a:r>
            <a:endParaRPr lang="en-GB" sz="1200" dirty="0" smtClean="0"/>
          </a:p>
          <a:p>
            <a:r>
              <a:rPr lang="en-GB" sz="1200" dirty="0" err="1" smtClean="0"/>
              <a:t>Laudato</a:t>
            </a:r>
            <a:r>
              <a:rPr lang="en-GB" sz="1200" dirty="0" smtClean="0"/>
              <a:t> Si’ animation</a:t>
            </a:r>
          </a:p>
          <a:p>
            <a:pPr marL="208026" indent="-171450">
              <a:buFont typeface="Arial" panose="020B0604020202020204" pitchFamily="34" charset="0"/>
              <a:buChar char="•"/>
            </a:pPr>
            <a:r>
              <a:rPr lang="en-GB" sz="1200" dirty="0">
                <a:hlinkClick r:id="rId4"/>
              </a:rPr>
              <a:t>https://</a:t>
            </a:r>
            <a:r>
              <a:rPr lang="en-GB" sz="1200" dirty="0" smtClean="0">
                <a:hlinkClick r:id="rId4"/>
              </a:rPr>
              <a:t>www.youtube.com/watch?v=LgboErSxni8</a:t>
            </a:r>
            <a:endParaRPr lang="en-GB" sz="1200" dirty="0" smtClean="0"/>
          </a:p>
          <a:p>
            <a:r>
              <a:rPr lang="en-GB" sz="1200" b="1" dirty="0"/>
              <a:t>World Gifts - Wood-saving stoves in Uganda with Coronation Street’s Ben Price | </a:t>
            </a:r>
            <a:r>
              <a:rPr lang="en-GB" sz="1200" b="1" dirty="0" smtClean="0"/>
              <a:t>CAFOD</a:t>
            </a:r>
          </a:p>
          <a:p>
            <a:pPr marL="208026" indent="-171450">
              <a:buFont typeface="Arial" panose="020B0604020202020204" pitchFamily="34" charset="0"/>
              <a:buChar char="•"/>
            </a:pPr>
            <a:r>
              <a:rPr lang="en-GB" sz="1200" dirty="0">
                <a:hlinkClick r:id="rId5"/>
              </a:rPr>
              <a:t>https://</a:t>
            </a:r>
            <a:r>
              <a:rPr lang="en-GB" sz="1200" dirty="0" smtClean="0">
                <a:hlinkClick r:id="rId5"/>
              </a:rPr>
              <a:t>www.youtube.com/watch?v=b1YrmZgStLQ</a:t>
            </a:r>
            <a:endParaRPr lang="en-GB" sz="1200" dirty="0" smtClean="0"/>
          </a:p>
          <a:p>
            <a:r>
              <a:rPr lang="en-GB" sz="1200" dirty="0"/>
              <a:t>T</a:t>
            </a:r>
            <a:r>
              <a:rPr lang="en-GB" sz="1200" dirty="0" smtClean="0"/>
              <a:t>he </a:t>
            </a:r>
            <a:r>
              <a:rPr lang="en-GB" sz="1200" dirty="0"/>
              <a:t>meaning and significance of the ‘Reign’ or ‘Kingdom’ of God as expressed in the Lord’s Prayer</a:t>
            </a:r>
            <a:r>
              <a:rPr lang="en-GB" sz="1200" dirty="0" smtClean="0"/>
              <a:t>.</a:t>
            </a:r>
          </a:p>
          <a:p>
            <a:pPr marL="208026" indent="-171450">
              <a:buFont typeface="Arial" panose="020B0604020202020204" pitchFamily="34" charset="0"/>
              <a:buChar char="•"/>
            </a:pPr>
            <a:r>
              <a:rPr lang="en-GB" sz="1200" dirty="0">
                <a:hlinkClick r:id="rId6"/>
              </a:rPr>
              <a:t>https://</a:t>
            </a:r>
            <a:r>
              <a:rPr lang="en-GB" sz="1200" dirty="0" smtClean="0">
                <a:hlinkClick r:id="rId6"/>
              </a:rPr>
              <a:t>www.youtube.com/watch?v=XNcBCPVbYDU</a:t>
            </a:r>
            <a:endParaRPr lang="en-GB" sz="1200" dirty="0" smtClean="0"/>
          </a:p>
          <a:p>
            <a:r>
              <a:rPr lang="en-GB" sz="1200" dirty="0" smtClean="0"/>
              <a:t>Fast-paced </a:t>
            </a:r>
            <a:r>
              <a:rPr lang="en-GB" sz="1200" dirty="0"/>
              <a:t>animation to introduce Catholic Social Teaching in AQA, Church and the Kingdom of God, Beliefs and teachings, and Sources of authority. Watch once, discuss, watch again, pausing where required for explanation</a:t>
            </a:r>
            <a:r>
              <a:rPr lang="en-GB" sz="1200" dirty="0" smtClean="0"/>
              <a:t>.</a:t>
            </a:r>
          </a:p>
          <a:p>
            <a:pPr marL="208026" indent="-171450">
              <a:buFont typeface="Arial" panose="020B0604020202020204" pitchFamily="34" charset="0"/>
              <a:buChar char="•"/>
            </a:pPr>
            <a:r>
              <a:rPr lang="en-GB" sz="1200" dirty="0">
                <a:hlinkClick r:id="rId7"/>
              </a:rPr>
              <a:t>https://</a:t>
            </a:r>
            <a:r>
              <a:rPr lang="en-GB" sz="1200" dirty="0" smtClean="0">
                <a:hlinkClick r:id="rId7"/>
              </a:rPr>
              <a:t>www.youtube.com/watch?v=8G5YX2CACfE</a:t>
            </a:r>
            <a:endParaRPr lang="en-GB" sz="1200" dirty="0" smtClean="0"/>
          </a:p>
          <a:p>
            <a:r>
              <a:rPr lang="en-GB" sz="1200" dirty="0" smtClean="0"/>
              <a:t>How</a:t>
            </a:r>
            <a:r>
              <a:rPr lang="en-GB" sz="1200" dirty="0"/>
              <a:t>, through CAFOD, the Church in England and Wales helps young people in the Middle East to promote tolerance and racial equality</a:t>
            </a:r>
            <a:r>
              <a:rPr lang="en-GB" sz="1200" dirty="0" smtClean="0"/>
              <a:t>.</a:t>
            </a:r>
          </a:p>
          <a:p>
            <a:pPr marL="208026" indent="-171450">
              <a:buFont typeface="Arial" panose="020B0604020202020204" pitchFamily="34" charset="0"/>
              <a:buChar char="•"/>
            </a:pPr>
            <a:r>
              <a:rPr lang="en-GB" sz="1200" dirty="0">
                <a:hlinkClick r:id="rId8"/>
              </a:rPr>
              <a:t>https://</a:t>
            </a:r>
            <a:r>
              <a:rPr lang="en-GB" sz="1200" dirty="0" smtClean="0">
                <a:hlinkClick r:id="rId8"/>
              </a:rPr>
              <a:t>www.youtube.com/watch?v=OKT5iLOU4ek</a:t>
            </a:r>
            <a:endParaRPr lang="en-GB" sz="1200" dirty="0" smtClean="0"/>
          </a:p>
          <a:p>
            <a:r>
              <a:rPr lang="en-GB" sz="1200" dirty="0" smtClean="0"/>
              <a:t>When </a:t>
            </a:r>
            <a:r>
              <a:rPr lang="en-GB" sz="1200" dirty="0"/>
              <a:t>looking at Catholic teaching about the Christian duty to take action against poverty and the causes of poverty: the Preferential </a:t>
            </a:r>
            <a:r>
              <a:rPr lang="en-GB" sz="1200" dirty="0" smtClean="0"/>
              <a:t>option </a:t>
            </a:r>
            <a:r>
              <a:rPr lang="en-GB" sz="1200" dirty="0"/>
              <a:t>for the poor</a:t>
            </a:r>
            <a:r>
              <a:rPr lang="en-GB" sz="1200" dirty="0" smtClean="0"/>
              <a:t>.</a:t>
            </a:r>
          </a:p>
          <a:p>
            <a:pPr marL="208026" indent="-171450">
              <a:buFont typeface="Arial" panose="020B0604020202020204" pitchFamily="34" charset="0"/>
              <a:buChar char="•"/>
            </a:pPr>
            <a:r>
              <a:rPr lang="en-GB" sz="1200" dirty="0">
                <a:hlinkClick r:id="rId9"/>
              </a:rPr>
              <a:t>https://</a:t>
            </a:r>
            <a:r>
              <a:rPr lang="en-GB" sz="1200" dirty="0" smtClean="0">
                <a:hlinkClick r:id="rId9"/>
              </a:rPr>
              <a:t>www.youtube.com/watch?v=TIN1U746ZGA</a:t>
            </a:r>
            <a:endParaRPr lang="en-GB" sz="1200" dirty="0" smtClean="0"/>
          </a:p>
          <a:p>
            <a:r>
              <a:rPr lang="en-GB" sz="1200" dirty="0" smtClean="0"/>
              <a:t>When </a:t>
            </a:r>
            <a:r>
              <a:rPr lang="en-GB" sz="1200" dirty="0"/>
              <a:t>studying the work of organisations active in conflict resolution and </a:t>
            </a:r>
            <a:r>
              <a:rPr lang="en-GB" sz="1200" dirty="0" err="1"/>
              <a:t>peacemaking</a:t>
            </a:r>
            <a:r>
              <a:rPr lang="en-GB" sz="1200" dirty="0"/>
              <a:t>, to show how CAFOD partners use sports to develop peace.</a:t>
            </a:r>
          </a:p>
        </p:txBody>
      </p:sp>
    </p:spTree>
    <p:extLst>
      <p:ext uri="{BB962C8B-B14F-4D97-AF65-F5344CB8AC3E}">
        <p14:creationId xmlns:p14="http://schemas.microsoft.com/office/powerpoint/2010/main" val="34659305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327</TotalTime>
  <Words>2209</Words>
  <Application>Microsoft Office PowerPoint</Application>
  <PresentationFormat>On-screen Show (4:3)</PresentationFormat>
  <Paragraphs>275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Aspect</vt:lpstr>
      <vt:lpstr>PowerPoint Presentation</vt:lpstr>
      <vt:lpstr>PowerPoint Presentation</vt:lpstr>
      <vt:lpstr>On your post it…</vt:lpstr>
      <vt:lpstr>Give students a lot of information about a topic and challenge them to find key information from the information by providing a ‘board rush’ with a selection of appropriate questions.</vt:lpstr>
      <vt:lpstr>Nicene Creed</vt:lpstr>
      <vt:lpstr>EUCHARIST</vt:lpstr>
      <vt:lpstr>Reviving ‘old’ textbooks</vt:lpstr>
      <vt:lpstr>Catechism Quotes</vt:lpstr>
      <vt:lpstr>Clips from CAFOD resources</vt:lpstr>
      <vt:lpstr>Clips</vt:lpstr>
      <vt:lpstr>Key Words…</vt:lpstr>
      <vt:lpstr>Power point presentations</vt:lpstr>
      <vt:lpstr>Exit Pass Exam Questions!</vt:lpstr>
      <vt:lpstr>Hot Potato!</vt:lpstr>
      <vt:lpstr>Knowledge Organisers</vt:lpstr>
      <vt:lpstr>PowerPoint Presentation</vt:lpstr>
      <vt:lpstr>Every lesson begins with a check on learning from the previous lesson</vt:lpstr>
      <vt:lpstr>True or False?</vt:lpstr>
      <vt:lpstr>True or False?</vt:lpstr>
      <vt:lpstr>Which of the following does confirmation not lead to?</vt:lpstr>
      <vt:lpstr>Which word is missing?</vt:lpstr>
      <vt:lpstr>  The twelfth principle of Jewish faith is the belief in ____________________ and the ______________________.  Messiah means ‘__________________’ and was originally used in the __________ to refer to the kings of Israel.  The first king of Israel was ________, who lived around the eleventh century BCE. In anticipation of ________ being made King, the prophet Samuel anointed him to show that he was chosen by God saying: ___________________________________________________________  Orthodox Jews believe that ____________________________________ __________________________________________________________ They believe the Messiah will ___________________________________________________________ ______________________________________________________________________________________________________________________ Reform Jews  ___________ the idea of a Messiah.  Instead they believe that _________________________________________________________________________________________________________________________________________________________________________________ </vt:lpstr>
      <vt:lpstr>Support Mats and Marking  Targets</vt:lpstr>
      <vt:lpstr>   Question 5: Evaluate (A02 12 marks)</vt:lpstr>
      <vt:lpstr>Challenge: Could you eat just the chocolate or the caramel or the nougat from your Mars bar without touching the other bits.</vt:lpstr>
      <vt:lpstr>Class  Wedding</vt:lpstr>
      <vt:lpstr>In other news…</vt:lpstr>
      <vt:lpstr>On your post it…</vt:lpstr>
    </vt:vector>
  </TitlesOfParts>
  <Company>St Joseph's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CHind</dc:creator>
  <cp:lastModifiedBy>CRooney</cp:lastModifiedBy>
  <cp:revision>32</cp:revision>
  <dcterms:created xsi:type="dcterms:W3CDTF">2016-01-12T19:27:07Z</dcterms:created>
  <dcterms:modified xsi:type="dcterms:W3CDTF">2017-03-28T06:30:01Z</dcterms:modified>
</cp:coreProperties>
</file>