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60" r:id="rId4"/>
    <p:sldId id="261" r:id="rId5"/>
    <p:sldId id="258" r:id="rId6"/>
    <p:sldId id="265" r:id="rId7"/>
    <p:sldId id="267" r:id="rId8"/>
    <p:sldId id="270" r:id="rId9"/>
    <p:sldId id="271" r:id="rId10"/>
    <p:sldId id="272" r:id="rId11"/>
    <p:sldId id="273" r:id="rId12"/>
    <p:sldId id="274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9" r:id="rId22"/>
    <p:sldId id="262" r:id="rId23"/>
    <p:sldId id="263" r:id="rId24"/>
    <p:sldId id="264" r:id="rId25"/>
    <p:sldId id="266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ACDE-A96D-4FA2-B4E6-25CDC2B41191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C44A-BFB0-4A5A-83D9-303A6F17E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4328641"/>
            <a:ext cx="1910177" cy="23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5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4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9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4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0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3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4CD7-8F06-4EE7-8BEE-DEF8C81D3EE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B827-DA2F-4EDD-8661-7646A4009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KcqoNL8e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Raising aspirations for the lower and middle band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Their favourite revision games as voted for by them!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say we pay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Vote with your feet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Tennis</a:t>
            </a:r>
          </a:p>
          <a:p>
            <a:endParaRPr lang="en-GB" dirty="0"/>
          </a:p>
          <a:p>
            <a:r>
              <a:rPr lang="en-GB" dirty="0" smtClean="0"/>
              <a:t>Musical chairs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021072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9765890" cy="5811838"/>
          </a:xfrm>
        </p:spPr>
        <p:txBody>
          <a:bodyPr/>
          <a:lstStyle/>
          <a:p>
            <a:r>
              <a:rPr lang="en-GB" dirty="0" smtClean="0"/>
              <a:t>“God clearly created the universe”</a:t>
            </a:r>
          </a:p>
          <a:p>
            <a:endParaRPr lang="en-GB" dirty="0"/>
          </a:p>
          <a:p>
            <a:r>
              <a:rPr lang="en-GB" dirty="0" smtClean="0"/>
              <a:t>“Abortion can be a loving act”</a:t>
            </a:r>
          </a:p>
          <a:p>
            <a:endParaRPr lang="en-GB" dirty="0"/>
          </a:p>
          <a:p>
            <a:r>
              <a:rPr lang="en-GB" dirty="0" smtClean="0"/>
              <a:t>“Science can explain everything about the creation of the world”</a:t>
            </a:r>
          </a:p>
          <a:p>
            <a:endParaRPr lang="en-GB" dirty="0"/>
          </a:p>
          <a:p>
            <a:r>
              <a:rPr lang="en-GB" dirty="0" smtClean="0"/>
              <a:t>“St Augustine’s explanation that creation Ex Nihilo is hard to understand is not a good enough explanation”</a:t>
            </a:r>
          </a:p>
          <a:p>
            <a:endParaRPr lang="en-GB" dirty="0"/>
          </a:p>
          <a:p>
            <a:r>
              <a:rPr lang="en-GB" dirty="0" smtClean="0"/>
              <a:t>The Catholic Church should focus on environmental issues more so than homosexuality and abortion”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212800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445"/>
            <a:ext cx="9146458" cy="567551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“Capital punishment is acceptable for the very worst crimes”</a:t>
            </a:r>
          </a:p>
          <a:p>
            <a:endParaRPr lang="en-GB" dirty="0"/>
          </a:p>
          <a:p>
            <a:r>
              <a:rPr lang="en-GB" dirty="0" smtClean="0"/>
              <a:t>“If God is omnibenevolent then there can’t be a Hell”</a:t>
            </a:r>
          </a:p>
          <a:p>
            <a:endParaRPr lang="en-GB" dirty="0"/>
          </a:p>
          <a:p>
            <a:r>
              <a:rPr lang="en-GB" dirty="0" smtClean="0"/>
              <a:t>“It is impossible to ‘live simply’ in the modern world”</a:t>
            </a:r>
          </a:p>
          <a:p>
            <a:endParaRPr lang="en-GB" dirty="0"/>
          </a:p>
          <a:p>
            <a:r>
              <a:rPr lang="en-GB" dirty="0" smtClean="0"/>
              <a:t>When God said “Rule” over creation he meant we could do what we want with it.</a:t>
            </a:r>
          </a:p>
          <a:p>
            <a:endParaRPr lang="en-GB" dirty="0"/>
          </a:p>
          <a:p>
            <a:r>
              <a:rPr lang="en-GB" dirty="0" smtClean="0"/>
              <a:t>The Golden Rule is easy to say but almost impossible to do in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094814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Walking, Talking, Mock.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had a 20 min slot before the exam with the whole year group to give them last minute hints and tips.</a:t>
            </a:r>
          </a:p>
          <a:p>
            <a:endParaRPr lang="en-GB" dirty="0"/>
          </a:p>
          <a:p>
            <a:r>
              <a:rPr lang="en-GB" dirty="0" smtClean="0"/>
              <a:t>Pupil voice - they thought this was a real factor to their success.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193991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Religious Studies:</a:t>
            </a:r>
            <a:br>
              <a:rPr lang="en-GB" dirty="0" smtClean="0"/>
            </a:br>
            <a:r>
              <a:rPr lang="en-GB" dirty="0" smtClean="0"/>
              <a:t>Unit 3 Exam </a:t>
            </a:r>
            <a:br>
              <a:rPr lang="en-GB" dirty="0" smtClean="0"/>
            </a:br>
            <a:r>
              <a:rPr lang="en-GB" dirty="0" smtClean="0"/>
              <a:t>Walking, Talking Mock:</a:t>
            </a:r>
            <a:br>
              <a:rPr lang="en-GB" dirty="0" smtClean="0"/>
            </a:br>
            <a:r>
              <a:rPr lang="en-GB" dirty="0" smtClean="0"/>
              <a:t>Last minute hint and tips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92" t="7701" r="29247" b="5150"/>
          <a:stretch/>
        </p:blipFill>
        <p:spPr>
          <a:xfrm>
            <a:off x="3232597" y="334850"/>
            <a:ext cx="5563673" cy="63750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24305" y="1197735"/>
            <a:ext cx="2421228" cy="4829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first thing you need to do is choose the right question for you. Spend a couple of minutes reading through both questions. Look carefully at the c) and d) questions. Never pick a question based on whether you know the keyword or not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03" t="16506" r="18754" b="4973"/>
          <a:stretch/>
        </p:blipFill>
        <p:spPr>
          <a:xfrm>
            <a:off x="1841680" y="978795"/>
            <a:ext cx="8319752" cy="57439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206508" y="2801155"/>
            <a:ext cx="1854557" cy="4056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Nice c) question here that you could have a really good go at. The d) question is pretty interesting too!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603087" y="3683358"/>
            <a:ext cx="1558345" cy="6053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09" t="15273" r="18258" b="7086"/>
          <a:stretch/>
        </p:blipFill>
        <p:spPr>
          <a:xfrm>
            <a:off x="1764406" y="888642"/>
            <a:ext cx="8461420" cy="5679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42490" y="1069146"/>
            <a:ext cx="2000981" cy="5788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advice from your RE teachers is to avoid media questions if you can. Lots of marks at stake if you attempt a c) on media and get it wrong. Also the d) is about design, which is difficult. In this situation I would definitely answer question 1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Left Arrow 3"/>
          <p:cNvSpPr/>
          <p:nvPr/>
        </p:nvSpPr>
        <p:spPr>
          <a:xfrm>
            <a:off x="8796270" y="2768959"/>
            <a:ext cx="1146220" cy="347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60" r="1766" b="65978"/>
          <a:stretch/>
        </p:blipFill>
        <p:spPr>
          <a:xfrm>
            <a:off x="994963" y="734096"/>
            <a:ext cx="8174795" cy="6697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Keyword questions:</a:t>
            </a:r>
          </a:p>
          <a:p>
            <a:endParaRPr lang="en-GB" dirty="0"/>
          </a:p>
          <a:p>
            <a:r>
              <a:rPr lang="en-GB" dirty="0" smtClean="0"/>
              <a:t>Write the definition that we have learnt in class. </a:t>
            </a:r>
          </a:p>
          <a:p>
            <a:endParaRPr lang="en-GB" dirty="0"/>
          </a:p>
          <a:p>
            <a:r>
              <a:rPr lang="en-GB" dirty="0" smtClean="0"/>
              <a:t>If you are not sure that your definition is exact, give an example or develop the point you have made.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Omniscient is the belief that God knows everything that has happened and everything that will happen. 2/2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‘Omni’ means all, so for example you could also say that God is all seeing.		2/2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8" y="531993"/>
            <a:ext cx="11107875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b) questions  (4 marks)</a:t>
            </a:r>
          </a:p>
          <a:p>
            <a:endParaRPr lang="en-GB" dirty="0"/>
          </a:p>
          <a:p>
            <a:r>
              <a:rPr lang="en-GB" dirty="0" smtClean="0"/>
              <a:t>Must include ‘I think’. </a:t>
            </a:r>
          </a:p>
          <a:p>
            <a:r>
              <a:rPr lang="en-GB" altLang="en-US" dirty="0" smtClean="0"/>
              <a:t>Yes because I think OR No because I think (NOT BOTH)</a:t>
            </a:r>
            <a:endParaRPr lang="en-GB" dirty="0"/>
          </a:p>
          <a:p>
            <a:r>
              <a:rPr lang="en-GB" dirty="0" smtClean="0"/>
              <a:t>Must have 2 reasons for your point of view that are developed.</a:t>
            </a:r>
          </a:p>
          <a:p>
            <a:r>
              <a:rPr lang="en-GB" altLang="en-US" dirty="0" smtClean="0"/>
              <a:t>A developed reason should be 2 sentences. The easiest way to develop your reason is to give an example</a:t>
            </a:r>
          </a:p>
          <a:p>
            <a:endParaRPr lang="en-GB" dirty="0" smtClean="0"/>
          </a:p>
          <a:p>
            <a:r>
              <a:rPr lang="en-GB" dirty="0" smtClean="0"/>
              <a:t>Should be set out as 2 short paragraphs.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8" t="62984" r="-1" b="15361"/>
          <a:stretch/>
        </p:blipFill>
        <p:spPr>
          <a:xfrm>
            <a:off x="303928" y="365125"/>
            <a:ext cx="11584143" cy="1460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55369" y="530729"/>
            <a:ext cx="2086378" cy="2985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are not sure of your own opinion, think about what a Catholic priest may have to say about it!!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Margaret Ward Catholic Academy </a:t>
            </a:r>
            <a:br>
              <a:rPr lang="en-GB" dirty="0" smtClean="0"/>
            </a:br>
            <a:r>
              <a:rPr lang="en-GB" dirty="0" smtClean="0"/>
              <a:t>Stoke- on-Trent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856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GCSE results A*- C had been around 70% for a number of years.</a:t>
            </a:r>
          </a:p>
          <a:p>
            <a:endParaRPr lang="en-GB" dirty="0"/>
          </a:p>
          <a:p>
            <a:r>
              <a:rPr lang="en-GB" dirty="0" smtClean="0"/>
              <a:t>2015 = 73%</a:t>
            </a:r>
          </a:p>
          <a:p>
            <a:r>
              <a:rPr lang="en-GB" dirty="0" smtClean="0"/>
              <a:t>2016 = 81%</a:t>
            </a:r>
          </a:p>
          <a:p>
            <a:endParaRPr lang="en-GB" dirty="0"/>
          </a:p>
          <a:p>
            <a:r>
              <a:rPr lang="en-GB" dirty="0" smtClean="0"/>
              <a:t>The middle band were a key area of underperformance for us and became a priority.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577" y="5203065"/>
            <a:ext cx="1210205" cy="15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b) questions  (4 marks)</a:t>
            </a:r>
          </a:p>
          <a:p>
            <a:endParaRPr lang="en-GB" dirty="0"/>
          </a:p>
          <a:p>
            <a:r>
              <a:rPr lang="en-GB" dirty="0" smtClean="0"/>
              <a:t>Must include ‘I think’.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Yes because </a:t>
            </a:r>
            <a:r>
              <a:rPr lang="en-GB" dirty="0" smtClean="0">
                <a:solidFill>
                  <a:schemeClr val="accent6"/>
                </a:solidFill>
              </a:rPr>
              <a:t>I think </a:t>
            </a:r>
            <a:r>
              <a:rPr lang="en-GB" dirty="0" smtClean="0">
                <a:solidFill>
                  <a:srgbClr val="FF0000"/>
                </a:solidFill>
              </a:rPr>
              <a:t>that Science has lots of evidence for its theories.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For example there are fossils that back up the theory of evolution and these theories do not need God in order for them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o make sense.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Also yes because I think that science does not refer to God at all in the theory of the Big Bang.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For example science says that the matter of the universe is eternal, there is no need for a creator like God.	4/4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8" t="62984" r="-1" b="15361"/>
          <a:stretch/>
        </p:blipFill>
        <p:spPr>
          <a:xfrm>
            <a:off x="303928" y="365125"/>
            <a:ext cx="11584143" cy="1460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33397" y="530729"/>
            <a:ext cx="2408350" cy="27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are not sure of your own opinion, think about what a Catholic priest may have to say about it!!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they told us they loved: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4" y="1400621"/>
            <a:ext cx="10515600" cy="505169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Assessment mats</a:t>
            </a:r>
          </a:p>
          <a:p>
            <a:r>
              <a:rPr lang="en-GB" dirty="0" smtClean="0"/>
              <a:t>Keyword games, short stories, booklets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Fun, memorable activities/lessons</a:t>
            </a:r>
          </a:p>
          <a:p>
            <a:r>
              <a:rPr lang="en-GB" dirty="0" smtClean="0"/>
              <a:t>Less writing</a:t>
            </a:r>
          </a:p>
          <a:p>
            <a:r>
              <a:rPr lang="en-GB" dirty="0" smtClean="0"/>
              <a:t>Revision guides</a:t>
            </a:r>
          </a:p>
          <a:p>
            <a:r>
              <a:rPr lang="en-GB" dirty="0" smtClean="0"/>
              <a:t>Teachings on the back of chairs</a:t>
            </a:r>
          </a:p>
          <a:p>
            <a:r>
              <a:rPr lang="en-GB" dirty="0"/>
              <a:t>S</a:t>
            </a:r>
            <a:r>
              <a:rPr lang="en-GB" dirty="0" smtClean="0"/>
              <a:t>haring and being able to voice their opinions</a:t>
            </a:r>
          </a:p>
          <a:p>
            <a:r>
              <a:rPr lang="en-GB" dirty="0" smtClean="0"/>
              <a:t>Walking, talking, mock</a:t>
            </a:r>
          </a:p>
          <a:p>
            <a:r>
              <a:rPr lang="en-GB" dirty="0" smtClean="0"/>
              <a:t>A3 overview sheets</a:t>
            </a:r>
          </a:p>
          <a:p>
            <a:r>
              <a:rPr lang="en-GB" dirty="0" smtClean="0"/>
              <a:t>KIP sheets</a:t>
            </a:r>
          </a:p>
          <a:p>
            <a:r>
              <a:rPr lang="en-GB" dirty="0" smtClean="0"/>
              <a:t>Learning “stuff that will matter in life”</a:t>
            </a:r>
          </a:p>
          <a:p>
            <a:r>
              <a:rPr lang="en-GB" dirty="0" smtClean="0"/>
              <a:t>Their RE teachers</a:t>
            </a:r>
          </a:p>
          <a:p>
            <a:r>
              <a:rPr lang="en-GB" dirty="0" smtClean="0"/>
              <a:t>And……(finally, thank goodness) RE!!!!!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213217"/>
            <a:ext cx="1201016" cy="1505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060" y="147105"/>
            <a:ext cx="2686247" cy="26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after a year </a:t>
            </a:r>
            <a:r>
              <a:rPr lang="en-GB" smtClean="0"/>
              <a:t>of pestering </a:t>
            </a:r>
            <a:r>
              <a:rPr lang="en-GB" dirty="0"/>
              <a:t>I</a:t>
            </a:r>
            <a:r>
              <a:rPr lang="en-GB" dirty="0" smtClean="0"/>
              <a:t> won my battles: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Timetabling</a:t>
            </a:r>
            <a:r>
              <a:rPr lang="en-GB" dirty="0" smtClean="0"/>
              <a:t>- Y10 lessons always in the afternoon. </a:t>
            </a:r>
            <a:r>
              <a:rPr lang="en-GB" dirty="0"/>
              <a:t>W</a:t>
            </a:r>
            <a:r>
              <a:rPr lang="en-GB" dirty="0" smtClean="0"/>
              <a:t>ith the help of my line manager who is also in charge of timetabling I got the middle band 2 x morning lessons a week and I agreed to take a P.6 lesson with them in return.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Class sizes</a:t>
            </a:r>
            <a:r>
              <a:rPr lang="en-GB" dirty="0" smtClean="0"/>
              <a:t>- I also got 4 sets instead of 3 in the middle band. Class sizes reduced from 30 to 23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 wall</a:t>
            </a:r>
            <a:r>
              <a:rPr lang="en-GB" dirty="0" smtClean="0"/>
              <a:t>- I managed to persuade SLT to build a wall in the double classroom.</a:t>
            </a:r>
          </a:p>
          <a:p>
            <a:endParaRPr lang="en-GB" dirty="0"/>
          </a:p>
          <a:p>
            <a:r>
              <a:rPr lang="en-GB" dirty="0" smtClean="0"/>
              <a:t>All these things had a significant impact in terms of behaviour, pace of the lessons and general attitude of the pupils to the subject.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104" y="5487968"/>
            <a:ext cx="918315" cy="11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7158"/>
              </p:ext>
            </p:extLst>
          </p:nvPr>
        </p:nvGraphicFramePr>
        <p:xfrm>
          <a:off x="2058270" y="1822450"/>
          <a:ext cx="7359843" cy="4343198"/>
        </p:xfrm>
        <a:graphic>
          <a:graphicData uri="http://schemas.openxmlformats.org/drawingml/2006/table">
            <a:tbl>
              <a:tblPr firstRow="1" firstCol="1" bandRow="1"/>
              <a:tblGrid>
                <a:gridCol w="1071220"/>
                <a:gridCol w="285590"/>
                <a:gridCol w="940197"/>
                <a:gridCol w="854213"/>
                <a:gridCol w="230827"/>
                <a:gridCol w="1012363"/>
                <a:gridCol w="797913"/>
                <a:gridCol w="214961"/>
                <a:gridCol w="1145945"/>
                <a:gridCol w="806614"/>
              </a:tblGrid>
              <a:tr h="616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GB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RP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BACC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16175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41393" y="2140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 2014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25" y="4994045"/>
            <a:ext cx="1199021" cy="1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16078" y="1822774"/>
          <a:ext cx="7359843" cy="4357041"/>
        </p:xfrm>
        <a:graphic>
          <a:graphicData uri="http://schemas.openxmlformats.org/drawingml/2006/table">
            <a:tbl>
              <a:tblPr firstRow="1" firstCol="1" bandRow="1"/>
              <a:tblGrid>
                <a:gridCol w="1071220"/>
                <a:gridCol w="285590"/>
                <a:gridCol w="940197"/>
                <a:gridCol w="854213"/>
                <a:gridCol w="230827"/>
                <a:gridCol w="1012363"/>
                <a:gridCol w="797913"/>
                <a:gridCol w="214961"/>
                <a:gridCol w="1145945"/>
                <a:gridCol w="806614"/>
              </a:tblGrid>
              <a:tr h="67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9W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11 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9W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10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6" marR="5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6175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 2015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370" y="5220496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are trying to get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Insert RE every time you hear Monday!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https://youtu.be/VKcqoNL8enA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7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 your middle ability pupils what are your constraints and potential opportunities?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915" y="4302164"/>
            <a:ext cx="1948626" cy="24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Mine were…..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2434"/>
            <a:ext cx="5181600" cy="4734529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Constraints/Issues</a:t>
            </a:r>
          </a:p>
          <a:p>
            <a:r>
              <a:rPr lang="en-GB" dirty="0" smtClean="0"/>
              <a:t>4a and 4b not converting for us. Problem with the middle of the middle band- why/weird?</a:t>
            </a:r>
          </a:p>
          <a:p>
            <a:r>
              <a:rPr lang="en-GB" dirty="0" smtClean="0"/>
              <a:t>Behaviour and attitude of the middle band</a:t>
            </a:r>
          </a:p>
          <a:p>
            <a:r>
              <a:rPr lang="en-GB" dirty="0" smtClean="0"/>
              <a:t>Lack of aspiration of the middle band</a:t>
            </a:r>
          </a:p>
          <a:p>
            <a:r>
              <a:rPr lang="en-GB" dirty="0" smtClean="0"/>
              <a:t>Lack of interest in the subject</a:t>
            </a:r>
          </a:p>
          <a:p>
            <a:r>
              <a:rPr lang="en-GB" dirty="0" smtClean="0"/>
              <a:t>Teaching middle band in 3 sets. (English/maths/science had 5!)</a:t>
            </a:r>
          </a:p>
          <a:p>
            <a:r>
              <a:rPr lang="en-GB" dirty="0" smtClean="0"/>
              <a:t>Timetabling</a:t>
            </a:r>
          </a:p>
          <a:p>
            <a:r>
              <a:rPr lang="en-GB" dirty="0" smtClean="0"/>
              <a:t>Rooming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2434"/>
            <a:ext cx="5181600" cy="4734529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Potential opportunities</a:t>
            </a:r>
          </a:p>
          <a:p>
            <a:r>
              <a:rPr lang="en-GB" dirty="0" smtClean="0"/>
              <a:t>AH in charge of timetabling is RE line manager</a:t>
            </a:r>
          </a:p>
          <a:p>
            <a:r>
              <a:rPr lang="en-GB" dirty="0" smtClean="0"/>
              <a:t>Deputy Head teaching middle band</a:t>
            </a:r>
          </a:p>
          <a:p>
            <a:r>
              <a:rPr lang="en-GB" dirty="0" smtClean="0"/>
              <a:t>Learning plan- lots of time for revision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6" y="4822718"/>
            <a:ext cx="1523622" cy="19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issues to deal with: </a:t>
            </a:r>
            <a:r>
              <a:rPr lang="en-GB" b="1" dirty="0" smtClean="0"/>
              <a:t>The Middle band!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76"/>
            <a:ext cx="8576256" cy="47602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4a and 4b not converting for us. Problem with the </a:t>
            </a:r>
            <a:r>
              <a:rPr lang="en-GB" dirty="0"/>
              <a:t>m</a:t>
            </a:r>
            <a:r>
              <a:rPr lang="en-GB" dirty="0" smtClean="0"/>
              <a:t>iddle of the middle band- why/weird?</a:t>
            </a:r>
          </a:p>
          <a:p>
            <a:r>
              <a:rPr lang="en-GB" dirty="0" smtClean="0"/>
              <a:t>Behaviour and attitude of the middle band</a:t>
            </a:r>
          </a:p>
          <a:p>
            <a:r>
              <a:rPr lang="en-GB" dirty="0" smtClean="0"/>
              <a:t>Lack of aspiration of the middle band</a:t>
            </a:r>
          </a:p>
          <a:p>
            <a:r>
              <a:rPr lang="en-GB" dirty="0" smtClean="0"/>
              <a:t>Lack of interest in the subject</a:t>
            </a:r>
          </a:p>
          <a:p>
            <a:r>
              <a:rPr lang="en-GB" dirty="0" smtClean="0"/>
              <a:t>Timetabling</a:t>
            </a:r>
          </a:p>
          <a:p>
            <a:r>
              <a:rPr lang="en-GB" dirty="0" smtClean="0"/>
              <a:t>Rooming</a:t>
            </a:r>
          </a:p>
          <a:p>
            <a:endParaRPr lang="en-GB" dirty="0"/>
          </a:p>
          <a:p>
            <a:r>
              <a:rPr lang="en-GB" dirty="0" smtClean="0"/>
              <a:t>For the me the issues seemed to be twofold. 1. Things I could definitely change within the dept. 2. Things that I needed to work on outside the dept.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091" y="4999702"/>
            <a:ext cx="1392145" cy="17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sort out issue 2 I began a year long campaign of pestering!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Timetabling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Double room/wall issue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More sets in the middle band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in the mean time we had to get on and try to change the  behaviour and attitude of the middle band to RE.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587" y="5061469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order to change the attitude of pupils we: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Tried reverse psychology and it worked!</a:t>
            </a:r>
          </a:p>
          <a:p>
            <a:endParaRPr lang="en-GB" dirty="0"/>
          </a:p>
          <a:p>
            <a:r>
              <a:rPr lang="en-GB" dirty="0" smtClean="0"/>
              <a:t>We told them they loved RE and RE loved them.</a:t>
            </a:r>
          </a:p>
          <a:p>
            <a:r>
              <a:rPr lang="en-GB" dirty="0" smtClean="0"/>
              <a:t>We started a campaign of praise but only for those that deserved it.</a:t>
            </a:r>
          </a:p>
          <a:p>
            <a:r>
              <a:rPr lang="en-GB" dirty="0" smtClean="0"/>
              <a:t>Went against school policy on the use of Period 7.</a:t>
            </a:r>
          </a:p>
          <a:p>
            <a:r>
              <a:rPr lang="en-GB" dirty="0" smtClean="0"/>
              <a:t>Gave them ridiculous amounts of support and extra revision lessons/materials but only for those who were working in class.</a:t>
            </a:r>
          </a:p>
          <a:p>
            <a:r>
              <a:rPr lang="en-GB" dirty="0" smtClean="0"/>
              <a:t>Had nine weeks of revision before the exam.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054" y="1496096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292" y="5193991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4 pupils: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3"/>
            <a:ext cx="9271715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Every week Y11 intervention meeting. All members of the </a:t>
            </a:r>
            <a:r>
              <a:rPr lang="en-GB" dirty="0" err="1" smtClean="0"/>
              <a:t>dept</a:t>
            </a:r>
            <a:r>
              <a:rPr lang="en-GB" dirty="0" smtClean="0"/>
              <a:t> got together on Tuesdays after school for 20 mins and we discussed our level 4 pupils, shared resources that worked and discussed concerns.</a:t>
            </a:r>
          </a:p>
          <a:p>
            <a:endParaRPr lang="en-GB" dirty="0"/>
          </a:p>
          <a:p>
            <a:r>
              <a:rPr lang="en-GB" dirty="0" smtClean="0"/>
              <a:t>We arranged meetings with the pupils, spoke to their mentors and made sure that they were aware they were a priority.</a:t>
            </a:r>
          </a:p>
          <a:p>
            <a:endParaRPr lang="en-GB" dirty="0"/>
          </a:p>
          <a:p>
            <a:r>
              <a:rPr lang="en-GB" dirty="0" smtClean="0"/>
              <a:t>Gave them individual targets to achieve at regular intervals and made their mentors aware.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92" y="5193991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End of topic revision- 4 lessons at the end of each topic</a:t>
            </a:r>
          </a:p>
          <a:p>
            <a:r>
              <a:rPr lang="en-GB" dirty="0" smtClean="0"/>
              <a:t>One feedback lesson after each assessment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Nine weeks of revision before the May exams. </a:t>
            </a:r>
          </a:p>
          <a:p>
            <a:r>
              <a:rPr lang="en-GB" dirty="0" smtClean="0"/>
              <a:t>During this time we did lots of exam practice with a weekly check on learning and as much active revision as possible.</a:t>
            </a:r>
          </a:p>
          <a:p>
            <a:endParaRPr lang="en-GB" dirty="0"/>
          </a:p>
          <a:p>
            <a:r>
              <a:rPr lang="en-GB" dirty="0" smtClean="0"/>
              <a:t>Pupil voice- they said this was a key factor in their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647" y="5123064"/>
            <a:ext cx="12010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1523</Words>
  <Application>Microsoft Office PowerPoint</Application>
  <PresentationFormat>Widescreen</PresentationFormat>
  <Paragraphs>316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Office Theme</vt:lpstr>
      <vt:lpstr>Raising aspirations for the lower and middle band</vt:lpstr>
      <vt:lpstr>St Margaret Ward Catholic Academy  Stoke- on-Trent</vt:lpstr>
      <vt:lpstr>Consider your middle ability pupils what are your constraints and potential opportunities?</vt:lpstr>
      <vt:lpstr>Mine were…..</vt:lpstr>
      <vt:lpstr>Major issues to deal with: The Middle band!</vt:lpstr>
      <vt:lpstr>To sort out issue 2 I began a year long campaign of pestering!</vt:lpstr>
      <vt:lpstr>In order to change the attitude of pupils we:</vt:lpstr>
      <vt:lpstr>Level 4 pupils: </vt:lpstr>
      <vt:lpstr>Revision</vt:lpstr>
      <vt:lpstr>Their favourite revision games as voted for by them!</vt:lpstr>
      <vt:lpstr>PowerPoint Presentation</vt:lpstr>
      <vt:lpstr>PowerPoint Presentation</vt:lpstr>
      <vt:lpstr>Walking, Talking, Mock.</vt:lpstr>
      <vt:lpstr>Religious Studies: Unit 3 Exam  Walking, Talking Mock: Last minute hint and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they told us they loved:</vt:lpstr>
      <vt:lpstr>And after a year of pestering I won my battles:</vt:lpstr>
      <vt:lpstr>Timetable 2014</vt:lpstr>
      <vt:lpstr>Timetable 2015</vt:lpstr>
      <vt:lpstr>Where we are trying to get 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aspirations for the lower and middle band</dc:title>
  <dc:creator>Poole, Anya</dc:creator>
  <cp:lastModifiedBy>Daniel Vince</cp:lastModifiedBy>
  <cp:revision>27</cp:revision>
  <cp:lastPrinted>2016-11-22T16:27:18Z</cp:lastPrinted>
  <dcterms:created xsi:type="dcterms:W3CDTF">2016-11-20T14:27:22Z</dcterms:created>
  <dcterms:modified xsi:type="dcterms:W3CDTF">2016-11-25T10:22:28Z</dcterms:modified>
</cp:coreProperties>
</file>