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8" r:id="rId4"/>
    <p:sldId id="261" r:id="rId5"/>
    <p:sldId id="262" r:id="rId6"/>
    <p:sldId id="264" r:id="rId7"/>
    <p:sldId id="259" r:id="rId8"/>
    <p:sldId id="263" r:id="rId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80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5FF648E-D45C-4F2F-99A5-CBCF8DCD9FD6}" type="datetimeFigureOut">
              <a:rPr lang="en-GB" smtClean="0"/>
              <a:t>01/12/2014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4C2F28-4698-4CA6-8748-24656394AC46}" type="slidenum">
              <a:rPr lang="en-GB" smtClean="0"/>
              <a:t>‹#›</a:t>
            </a:fld>
            <a:endParaRPr lang="en-GB"/>
          </a:p>
        </p:txBody>
      </p:sp>
    </p:spTree>
    <p:extLst>
      <p:ext uri="{BB962C8B-B14F-4D97-AF65-F5344CB8AC3E}">
        <p14:creationId xmlns:p14="http://schemas.microsoft.com/office/powerpoint/2010/main" val="1561571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FF648E-D45C-4F2F-99A5-CBCF8DCD9FD6}" type="datetimeFigureOut">
              <a:rPr lang="en-GB" smtClean="0"/>
              <a:t>01/12/2014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4C2F28-4698-4CA6-8748-24656394AC46}" type="slidenum">
              <a:rPr lang="en-GB" smtClean="0"/>
              <a:t>‹#›</a:t>
            </a:fld>
            <a:endParaRPr lang="en-GB"/>
          </a:p>
        </p:txBody>
      </p:sp>
    </p:spTree>
    <p:extLst>
      <p:ext uri="{BB962C8B-B14F-4D97-AF65-F5344CB8AC3E}">
        <p14:creationId xmlns:p14="http://schemas.microsoft.com/office/powerpoint/2010/main" val="1329423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FF648E-D45C-4F2F-99A5-CBCF8DCD9FD6}" type="datetimeFigureOut">
              <a:rPr lang="en-GB" smtClean="0"/>
              <a:t>01/12/2014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4C2F28-4698-4CA6-8748-24656394AC46}" type="slidenum">
              <a:rPr lang="en-GB" smtClean="0"/>
              <a:t>‹#›</a:t>
            </a:fld>
            <a:endParaRPr lang="en-GB"/>
          </a:p>
        </p:txBody>
      </p:sp>
    </p:spTree>
    <p:extLst>
      <p:ext uri="{BB962C8B-B14F-4D97-AF65-F5344CB8AC3E}">
        <p14:creationId xmlns:p14="http://schemas.microsoft.com/office/powerpoint/2010/main" val="3562579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FF648E-D45C-4F2F-99A5-CBCF8DCD9FD6}" type="datetimeFigureOut">
              <a:rPr lang="en-GB" smtClean="0"/>
              <a:t>01/12/2014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4C2F28-4698-4CA6-8748-24656394AC46}" type="slidenum">
              <a:rPr lang="en-GB" smtClean="0"/>
              <a:t>‹#›</a:t>
            </a:fld>
            <a:endParaRPr lang="en-GB"/>
          </a:p>
        </p:txBody>
      </p:sp>
    </p:spTree>
    <p:extLst>
      <p:ext uri="{BB962C8B-B14F-4D97-AF65-F5344CB8AC3E}">
        <p14:creationId xmlns:p14="http://schemas.microsoft.com/office/powerpoint/2010/main" val="814338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FF648E-D45C-4F2F-99A5-CBCF8DCD9FD6}" type="datetimeFigureOut">
              <a:rPr lang="en-GB" smtClean="0"/>
              <a:t>01/12/2014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4C2F28-4698-4CA6-8748-24656394AC46}" type="slidenum">
              <a:rPr lang="en-GB" smtClean="0"/>
              <a:t>‹#›</a:t>
            </a:fld>
            <a:endParaRPr lang="en-GB"/>
          </a:p>
        </p:txBody>
      </p:sp>
    </p:spTree>
    <p:extLst>
      <p:ext uri="{BB962C8B-B14F-4D97-AF65-F5344CB8AC3E}">
        <p14:creationId xmlns:p14="http://schemas.microsoft.com/office/powerpoint/2010/main" val="190141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5FF648E-D45C-4F2F-99A5-CBCF8DCD9FD6}" type="datetimeFigureOut">
              <a:rPr lang="en-GB" smtClean="0"/>
              <a:t>01/12/2014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4C2F28-4698-4CA6-8748-24656394AC46}" type="slidenum">
              <a:rPr lang="en-GB" smtClean="0"/>
              <a:t>‹#›</a:t>
            </a:fld>
            <a:endParaRPr lang="en-GB"/>
          </a:p>
        </p:txBody>
      </p:sp>
    </p:spTree>
    <p:extLst>
      <p:ext uri="{BB962C8B-B14F-4D97-AF65-F5344CB8AC3E}">
        <p14:creationId xmlns:p14="http://schemas.microsoft.com/office/powerpoint/2010/main" val="3856956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5FF648E-D45C-4F2F-99A5-CBCF8DCD9FD6}" type="datetimeFigureOut">
              <a:rPr lang="en-GB" smtClean="0"/>
              <a:t>01/12/2014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4C2F28-4698-4CA6-8748-24656394AC46}" type="slidenum">
              <a:rPr lang="en-GB" smtClean="0"/>
              <a:t>‹#›</a:t>
            </a:fld>
            <a:endParaRPr lang="en-GB"/>
          </a:p>
        </p:txBody>
      </p:sp>
    </p:spTree>
    <p:extLst>
      <p:ext uri="{BB962C8B-B14F-4D97-AF65-F5344CB8AC3E}">
        <p14:creationId xmlns:p14="http://schemas.microsoft.com/office/powerpoint/2010/main" val="4033248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5FF648E-D45C-4F2F-99A5-CBCF8DCD9FD6}" type="datetimeFigureOut">
              <a:rPr lang="en-GB" smtClean="0"/>
              <a:t>01/12/2014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14C2F28-4698-4CA6-8748-24656394AC46}" type="slidenum">
              <a:rPr lang="en-GB" smtClean="0"/>
              <a:t>‹#›</a:t>
            </a:fld>
            <a:endParaRPr lang="en-GB"/>
          </a:p>
        </p:txBody>
      </p:sp>
    </p:spTree>
    <p:extLst>
      <p:ext uri="{BB962C8B-B14F-4D97-AF65-F5344CB8AC3E}">
        <p14:creationId xmlns:p14="http://schemas.microsoft.com/office/powerpoint/2010/main" val="1557645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FF648E-D45C-4F2F-99A5-CBCF8DCD9FD6}" type="datetimeFigureOut">
              <a:rPr lang="en-GB" smtClean="0"/>
              <a:t>01/12/2014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14C2F28-4698-4CA6-8748-24656394AC46}" type="slidenum">
              <a:rPr lang="en-GB" smtClean="0"/>
              <a:t>‹#›</a:t>
            </a:fld>
            <a:endParaRPr lang="en-GB"/>
          </a:p>
        </p:txBody>
      </p:sp>
    </p:spTree>
    <p:extLst>
      <p:ext uri="{BB962C8B-B14F-4D97-AF65-F5344CB8AC3E}">
        <p14:creationId xmlns:p14="http://schemas.microsoft.com/office/powerpoint/2010/main" val="704165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F648E-D45C-4F2F-99A5-CBCF8DCD9FD6}" type="datetimeFigureOut">
              <a:rPr lang="en-GB" smtClean="0"/>
              <a:t>01/12/2014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4C2F28-4698-4CA6-8748-24656394AC46}" type="slidenum">
              <a:rPr lang="en-GB" smtClean="0"/>
              <a:t>‹#›</a:t>
            </a:fld>
            <a:endParaRPr lang="en-GB"/>
          </a:p>
        </p:txBody>
      </p:sp>
    </p:spTree>
    <p:extLst>
      <p:ext uri="{BB962C8B-B14F-4D97-AF65-F5344CB8AC3E}">
        <p14:creationId xmlns:p14="http://schemas.microsoft.com/office/powerpoint/2010/main" val="3120152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F648E-D45C-4F2F-99A5-CBCF8DCD9FD6}" type="datetimeFigureOut">
              <a:rPr lang="en-GB" smtClean="0"/>
              <a:t>01/12/2014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4C2F28-4698-4CA6-8748-24656394AC46}" type="slidenum">
              <a:rPr lang="en-GB" smtClean="0"/>
              <a:t>‹#›</a:t>
            </a:fld>
            <a:endParaRPr lang="en-GB"/>
          </a:p>
        </p:txBody>
      </p:sp>
    </p:spTree>
    <p:extLst>
      <p:ext uri="{BB962C8B-B14F-4D97-AF65-F5344CB8AC3E}">
        <p14:creationId xmlns:p14="http://schemas.microsoft.com/office/powerpoint/2010/main" val="3417913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F648E-D45C-4F2F-99A5-CBCF8DCD9FD6}" type="datetimeFigureOut">
              <a:rPr lang="en-GB" smtClean="0"/>
              <a:t>01/12/2014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C2F28-4698-4CA6-8748-24656394AC46}" type="slidenum">
              <a:rPr lang="en-GB" smtClean="0"/>
              <a:t>‹#›</a:t>
            </a:fld>
            <a:endParaRPr lang="en-GB"/>
          </a:p>
        </p:txBody>
      </p:sp>
    </p:spTree>
    <p:extLst>
      <p:ext uri="{BB962C8B-B14F-4D97-AF65-F5344CB8AC3E}">
        <p14:creationId xmlns:p14="http://schemas.microsoft.com/office/powerpoint/2010/main" val="3900314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ebbsonmission.com/website/wp-content/uploads/2014/06/Prodigal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523220"/>
            <a:ext cx="4286250" cy="360045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6792" y="4509120"/>
            <a:ext cx="9067208" cy="2246769"/>
          </a:xfrm>
          <a:prstGeom prst="rect">
            <a:avLst/>
          </a:prstGeom>
          <a:noFill/>
        </p:spPr>
        <p:txBody>
          <a:bodyPr wrap="square" rtlCol="0">
            <a:spAutoFit/>
          </a:bodyPr>
          <a:lstStyle/>
          <a:p>
            <a:pPr algn="ctr"/>
            <a:r>
              <a:rPr lang="en-GB" sz="2800" dirty="0" smtClean="0">
                <a:solidFill>
                  <a:srgbClr val="7030A0"/>
                </a:solidFill>
              </a:rPr>
              <a:t>List what you already know about God in the Old Testament</a:t>
            </a:r>
          </a:p>
          <a:p>
            <a:pPr algn="ctr"/>
            <a:endParaRPr lang="en-GB" sz="2800" dirty="0"/>
          </a:p>
          <a:p>
            <a:pPr algn="ctr"/>
            <a:r>
              <a:rPr lang="en-GB" sz="2800" dirty="0" smtClean="0">
                <a:solidFill>
                  <a:srgbClr val="0070C0"/>
                </a:solidFill>
              </a:rPr>
              <a:t>What does this picture tell us about God?</a:t>
            </a:r>
          </a:p>
          <a:p>
            <a:pPr algn="ctr"/>
            <a:endParaRPr lang="en-GB" sz="2800" dirty="0"/>
          </a:p>
          <a:p>
            <a:pPr algn="ctr"/>
            <a:r>
              <a:rPr lang="en-GB" sz="2800" dirty="0" smtClean="0">
                <a:ln>
                  <a:solidFill>
                    <a:schemeClr val="tx1"/>
                  </a:solidFill>
                </a:ln>
                <a:solidFill>
                  <a:srgbClr val="FFFF00"/>
                </a:solidFill>
              </a:rPr>
              <a:t>Do you think this is a good reflection of God’s character?</a:t>
            </a:r>
          </a:p>
        </p:txBody>
      </p:sp>
      <p:sp>
        <p:nvSpPr>
          <p:cNvPr id="3" name="TextBox 2"/>
          <p:cNvSpPr txBox="1"/>
          <p:nvPr/>
        </p:nvSpPr>
        <p:spPr>
          <a:xfrm>
            <a:off x="76792" y="0"/>
            <a:ext cx="9144000" cy="523220"/>
          </a:xfrm>
          <a:prstGeom prst="rect">
            <a:avLst/>
          </a:prstGeom>
          <a:noFill/>
        </p:spPr>
        <p:txBody>
          <a:bodyPr wrap="square" rtlCol="0">
            <a:spAutoFit/>
          </a:bodyPr>
          <a:lstStyle/>
          <a:p>
            <a:pPr algn="ctr"/>
            <a:r>
              <a:rPr lang="en-GB" sz="2800" b="1" dirty="0" smtClean="0"/>
              <a:t>The Prodigal Son / The Lost Son / The Forgiving Father</a:t>
            </a:r>
            <a:endParaRPr lang="en-GB" sz="2800" b="1" dirty="0"/>
          </a:p>
        </p:txBody>
      </p:sp>
    </p:spTree>
    <p:extLst>
      <p:ext uri="{BB962C8B-B14F-4D97-AF65-F5344CB8AC3E}">
        <p14:creationId xmlns:p14="http://schemas.microsoft.com/office/powerpoint/2010/main" val="3713448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5509200"/>
          </a:xfrm>
          <a:prstGeom prst="rect">
            <a:avLst/>
          </a:prstGeom>
          <a:noFill/>
        </p:spPr>
        <p:txBody>
          <a:bodyPr wrap="square" rtlCol="0">
            <a:spAutoFit/>
          </a:bodyPr>
          <a:lstStyle/>
          <a:p>
            <a:pPr algn="ctr"/>
            <a:r>
              <a:rPr lang="en-GB" sz="3200" b="1" u="sng" dirty="0" smtClean="0"/>
              <a:t>Who is the God of the New Testament?</a:t>
            </a:r>
          </a:p>
          <a:p>
            <a:endParaRPr lang="en-GB" sz="3200" dirty="0"/>
          </a:p>
          <a:p>
            <a:endParaRPr lang="en-GB" sz="3200" dirty="0" smtClean="0">
              <a:solidFill>
                <a:schemeClr val="tx1"/>
              </a:solidFill>
            </a:endParaRPr>
          </a:p>
          <a:p>
            <a:r>
              <a:rPr lang="en-GB" sz="3200" dirty="0" smtClean="0">
                <a:solidFill>
                  <a:schemeClr val="tx1"/>
                </a:solidFill>
              </a:rPr>
              <a:t>To be able to </a:t>
            </a:r>
            <a:r>
              <a:rPr lang="en-GB" sz="3200" b="1" u="sng" dirty="0" smtClean="0">
                <a:solidFill>
                  <a:schemeClr val="tx1"/>
                </a:solidFill>
              </a:rPr>
              <a:t>explain</a:t>
            </a:r>
            <a:r>
              <a:rPr lang="en-GB" sz="3200" dirty="0" smtClean="0">
                <a:solidFill>
                  <a:schemeClr val="tx1"/>
                </a:solidFill>
              </a:rPr>
              <a:t> the characteristics of the God of the New Testament </a:t>
            </a:r>
          </a:p>
          <a:p>
            <a:endParaRPr lang="en-GB" sz="3200" dirty="0" smtClean="0">
              <a:solidFill>
                <a:schemeClr val="tx1"/>
              </a:solidFill>
            </a:endParaRPr>
          </a:p>
          <a:p>
            <a:r>
              <a:rPr lang="en-GB" sz="3200" dirty="0" smtClean="0">
                <a:solidFill>
                  <a:schemeClr val="tx1"/>
                </a:solidFill>
              </a:rPr>
              <a:t>To be to </a:t>
            </a:r>
            <a:r>
              <a:rPr lang="en-GB" sz="3200" b="1" u="sng" dirty="0" smtClean="0">
                <a:solidFill>
                  <a:schemeClr val="tx1"/>
                </a:solidFill>
              </a:rPr>
              <a:t>analyse</a:t>
            </a:r>
            <a:r>
              <a:rPr lang="en-GB" sz="3200" dirty="0" smtClean="0">
                <a:solidFill>
                  <a:schemeClr val="tx1"/>
                </a:solidFill>
              </a:rPr>
              <a:t> how these characteristics are shown in the Bible </a:t>
            </a:r>
          </a:p>
          <a:p>
            <a:endParaRPr lang="en-GB" sz="3200" dirty="0" smtClean="0"/>
          </a:p>
          <a:p>
            <a:r>
              <a:rPr lang="en-GB" sz="3200" b="1" dirty="0" smtClean="0"/>
              <a:t>Literacy:</a:t>
            </a:r>
          </a:p>
          <a:p>
            <a:r>
              <a:rPr lang="en-GB" sz="3200" dirty="0" smtClean="0"/>
              <a:t>Key word – </a:t>
            </a:r>
            <a:r>
              <a:rPr lang="en-GB" sz="3200" b="1" i="1" dirty="0" smtClean="0"/>
              <a:t>Prodigal</a:t>
            </a:r>
            <a:r>
              <a:rPr lang="en-GB" sz="3200" dirty="0" smtClean="0"/>
              <a:t> means wasteful</a:t>
            </a:r>
            <a:endParaRPr lang="en-GB" sz="3200" dirty="0"/>
          </a:p>
        </p:txBody>
      </p:sp>
    </p:spTree>
    <p:extLst>
      <p:ext uri="{BB962C8B-B14F-4D97-AF65-F5344CB8AC3E}">
        <p14:creationId xmlns:p14="http://schemas.microsoft.com/office/powerpoint/2010/main" val="766470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986528"/>
          </a:xfrm>
          <a:prstGeom prst="rect">
            <a:avLst/>
          </a:prstGeom>
          <a:noFill/>
        </p:spPr>
        <p:txBody>
          <a:bodyPr wrap="square" rtlCol="0">
            <a:spAutoFit/>
          </a:bodyPr>
          <a:lstStyle/>
          <a:p>
            <a:pPr algn="ctr"/>
            <a:r>
              <a:rPr lang="en-GB" sz="1600" b="1" u="sng" dirty="0"/>
              <a:t>Luke </a:t>
            </a:r>
            <a:r>
              <a:rPr lang="en-GB" sz="1600" b="1" u="sng" dirty="0" smtClean="0"/>
              <a:t>15:11-32  The </a:t>
            </a:r>
            <a:r>
              <a:rPr lang="en-GB" sz="1600" b="1" u="sng" dirty="0"/>
              <a:t>Lost Son</a:t>
            </a:r>
          </a:p>
          <a:p>
            <a:r>
              <a:rPr lang="en-GB" sz="1600" b="1" baseline="30000" dirty="0"/>
              <a:t>11 </a:t>
            </a:r>
            <a:r>
              <a:rPr lang="en-GB" sz="1600" dirty="0"/>
              <a:t>Jesus went on to say, “There was once a man who had two sons. </a:t>
            </a:r>
            <a:r>
              <a:rPr lang="en-GB" sz="1600" b="1" baseline="30000" dirty="0"/>
              <a:t>12 </a:t>
            </a:r>
            <a:r>
              <a:rPr lang="en-GB" sz="1600" dirty="0"/>
              <a:t>The younger one said to him, ‘Father, give me my share of the property now.’ So the man divided his property between his two sons. </a:t>
            </a:r>
            <a:r>
              <a:rPr lang="en-GB" sz="1600" b="1" baseline="30000" dirty="0"/>
              <a:t>13 </a:t>
            </a:r>
            <a:r>
              <a:rPr lang="en-GB" sz="1600" dirty="0"/>
              <a:t>After a few days the younger son sold his part of the property and left home with the money. He went to a country far away, where he wasted his money in reckless living. </a:t>
            </a:r>
            <a:r>
              <a:rPr lang="en-GB" sz="1600" b="1" baseline="30000" dirty="0"/>
              <a:t>14 </a:t>
            </a:r>
            <a:r>
              <a:rPr lang="en-GB" sz="1600" dirty="0"/>
              <a:t>He spent everything he had. Then a severe famine spread over that country, and he was left without a thing. </a:t>
            </a:r>
            <a:r>
              <a:rPr lang="en-GB" sz="1600" b="1" baseline="30000" dirty="0"/>
              <a:t>15 </a:t>
            </a:r>
            <a:r>
              <a:rPr lang="en-GB" sz="1600" dirty="0"/>
              <a:t>So he went to work for one of the citizens of that country, who sent him out to his farm to take care of the pigs. </a:t>
            </a:r>
            <a:r>
              <a:rPr lang="en-GB" sz="1600" b="1" baseline="30000" dirty="0"/>
              <a:t>16 </a:t>
            </a:r>
            <a:r>
              <a:rPr lang="en-GB" sz="1600" dirty="0"/>
              <a:t>He wished he could fill himself with the bean pods the pigs ate, but no one gave him anything to eat. </a:t>
            </a:r>
            <a:r>
              <a:rPr lang="en-GB" sz="1600" b="1" baseline="30000" dirty="0"/>
              <a:t>17 </a:t>
            </a:r>
            <a:r>
              <a:rPr lang="en-GB" sz="1600" dirty="0"/>
              <a:t>At last he came to his senses and said, ‘All my father's hired workers have more than they can eat, and here I am about to starve! </a:t>
            </a:r>
            <a:r>
              <a:rPr lang="en-GB" sz="1600" b="1" baseline="30000" dirty="0"/>
              <a:t>18 </a:t>
            </a:r>
            <a:r>
              <a:rPr lang="en-GB" sz="1600" dirty="0"/>
              <a:t>I will get up and go to my father and say, “Father, I have sinned against God and against you. </a:t>
            </a:r>
            <a:r>
              <a:rPr lang="en-GB" sz="1600" b="1" baseline="30000" dirty="0"/>
              <a:t>19 </a:t>
            </a:r>
            <a:r>
              <a:rPr lang="en-GB" sz="1600" dirty="0"/>
              <a:t>I am no longer fit to be called your son; treat me as one of your hired workers.”’ </a:t>
            </a:r>
            <a:r>
              <a:rPr lang="en-GB" sz="1600" b="1" baseline="30000" dirty="0"/>
              <a:t>20 </a:t>
            </a:r>
            <a:r>
              <a:rPr lang="en-GB" sz="1600" dirty="0"/>
              <a:t>So he got up and started back to his father.</a:t>
            </a:r>
          </a:p>
          <a:p>
            <a:r>
              <a:rPr lang="en-GB" sz="1600" dirty="0"/>
              <a:t>“He was still a long way from home when his father saw him; his heart was filled with pity, and he ran, threw his arms around his son, and kissed him. </a:t>
            </a:r>
            <a:r>
              <a:rPr lang="en-GB" sz="1600" b="1" baseline="30000" dirty="0"/>
              <a:t>21 </a:t>
            </a:r>
            <a:r>
              <a:rPr lang="en-GB" sz="1600" dirty="0"/>
              <a:t>‘Father,’ the son said, ‘I have sinned against God and against you. I am no longer fit to be called your son.’</a:t>
            </a:r>
            <a:r>
              <a:rPr lang="en-GB" sz="1600" b="1" baseline="30000" dirty="0"/>
              <a:t>22 </a:t>
            </a:r>
            <a:r>
              <a:rPr lang="en-GB" sz="1600" dirty="0"/>
              <a:t>But the father called to his servants. ‘Hurry!’ he said. ‘Bring the best robe and put it on him. Put a ring on his finger and shoes on his feet. </a:t>
            </a:r>
            <a:r>
              <a:rPr lang="en-GB" sz="1600" b="1" baseline="30000" dirty="0"/>
              <a:t>23 </a:t>
            </a:r>
            <a:r>
              <a:rPr lang="en-GB" sz="1600" dirty="0"/>
              <a:t>Then go and get the prize calf and kill it, and let us celebrate with a feast! </a:t>
            </a:r>
            <a:r>
              <a:rPr lang="en-GB" sz="1600" b="1" baseline="30000" dirty="0"/>
              <a:t>24 </a:t>
            </a:r>
            <a:r>
              <a:rPr lang="en-GB" sz="1600" dirty="0"/>
              <a:t>For this son of mine was dead, but now he is alive; he was lost, but now he has been found.’ And so the feasting began.</a:t>
            </a:r>
          </a:p>
          <a:p>
            <a:r>
              <a:rPr lang="en-GB" sz="1600" b="1" baseline="30000" dirty="0"/>
              <a:t>25 </a:t>
            </a:r>
            <a:r>
              <a:rPr lang="en-GB" sz="1600" dirty="0"/>
              <a:t>“In the meantime the older son was out in the field. On his way back, when he came close to the house, he heard the music and dancing. </a:t>
            </a:r>
            <a:r>
              <a:rPr lang="en-GB" sz="1600" b="1" baseline="30000" dirty="0"/>
              <a:t>26 </a:t>
            </a:r>
            <a:r>
              <a:rPr lang="en-GB" sz="1600" dirty="0"/>
              <a:t>So he called one of the servants and asked him, ‘What's going on?’ </a:t>
            </a:r>
            <a:r>
              <a:rPr lang="en-GB" sz="1600" b="1" baseline="30000" dirty="0"/>
              <a:t>27 </a:t>
            </a:r>
            <a:r>
              <a:rPr lang="en-GB" sz="1600" dirty="0"/>
              <a:t>‘Your brother has come back home,’ the servant answered, ‘and your father has killed the prize calf, because he got him back safe and sound.’ </a:t>
            </a:r>
            <a:r>
              <a:rPr lang="en-GB" sz="1600" b="1" baseline="30000" dirty="0"/>
              <a:t>28 </a:t>
            </a:r>
            <a:r>
              <a:rPr lang="en-GB" sz="1600" dirty="0"/>
              <a:t>The older brother was so angry that he would not go into the house; so his father came out and begged him to come in. </a:t>
            </a:r>
            <a:r>
              <a:rPr lang="en-GB" sz="1600" b="1" baseline="30000" dirty="0"/>
              <a:t>29 </a:t>
            </a:r>
            <a:r>
              <a:rPr lang="en-GB" sz="1600" dirty="0"/>
              <a:t>But he spoke back to his father, ‘Look, all these years I have worked for you like a slave, and I have never disobeyed your orders. What have you given me? Not even a goat for me to have a feast with my friends! </a:t>
            </a:r>
            <a:r>
              <a:rPr lang="en-GB" sz="1600" b="1" baseline="30000" dirty="0"/>
              <a:t>30 </a:t>
            </a:r>
            <a:r>
              <a:rPr lang="en-GB" sz="1600" dirty="0"/>
              <a:t>But this son of yours wasted all your property on prostitutes, and when he comes back home, you kill the prize calf for him!’ </a:t>
            </a:r>
            <a:r>
              <a:rPr lang="en-GB" sz="1600" b="1" baseline="30000" dirty="0"/>
              <a:t>31 </a:t>
            </a:r>
            <a:r>
              <a:rPr lang="en-GB" sz="1600" dirty="0"/>
              <a:t>‘My son,’ the father answered, ‘you are always here with me, and everything I have is yours. </a:t>
            </a:r>
            <a:r>
              <a:rPr lang="en-GB" sz="1600" b="1" baseline="30000" dirty="0"/>
              <a:t>32 </a:t>
            </a:r>
            <a:r>
              <a:rPr lang="en-GB" sz="1600" dirty="0"/>
              <a:t>But we had to celebrate and be happy, because your brother was dead, but now he is alive; he was lost, but now he has been found.’</a:t>
            </a:r>
          </a:p>
        </p:txBody>
      </p:sp>
    </p:spTree>
    <p:extLst>
      <p:ext uri="{BB962C8B-B14F-4D97-AF65-F5344CB8AC3E}">
        <p14:creationId xmlns:p14="http://schemas.microsoft.com/office/powerpoint/2010/main" val="825365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webbsonmission.com/website/wp-content/uploads/2014/06/Prodigal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9" y="235074"/>
            <a:ext cx="3975623" cy="333952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07504" y="188640"/>
            <a:ext cx="4176464" cy="3693319"/>
          </a:xfrm>
          <a:prstGeom prst="rect">
            <a:avLst/>
          </a:prstGeom>
          <a:noFill/>
        </p:spPr>
        <p:txBody>
          <a:bodyPr wrap="square" rtlCol="0">
            <a:spAutoFit/>
          </a:bodyPr>
          <a:lstStyle/>
          <a:p>
            <a:pPr algn="ctr"/>
            <a:r>
              <a:rPr lang="en-GB" sz="3600" u="sng" dirty="0" smtClean="0"/>
              <a:t>Think.  Pair.  Share.</a:t>
            </a:r>
          </a:p>
          <a:p>
            <a:pPr algn="ctr"/>
            <a:endParaRPr lang="en-GB" sz="3600" dirty="0"/>
          </a:p>
          <a:p>
            <a:pPr algn="ctr"/>
            <a:r>
              <a:rPr lang="en-GB" sz="3600" b="1" dirty="0"/>
              <a:t>The Prodigal Son / The Lost Son / The Forgiving Father</a:t>
            </a:r>
          </a:p>
          <a:p>
            <a:endParaRPr lang="en-GB" dirty="0" smtClean="0"/>
          </a:p>
          <a:p>
            <a:endParaRPr lang="en-GB" dirty="0"/>
          </a:p>
          <a:p>
            <a:endParaRPr lang="en-GB" dirty="0"/>
          </a:p>
        </p:txBody>
      </p:sp>
      <p:sp>
        <p:nvSpPr>
          <p:cNvPr id="4" name="TextBox 3"/>
          <p:cNvSpPr txBox="1"/>
          <p:nvPr/>
        </p:nvSpPr>
        <p:spPr>
          <a:xfrm>
            <a:off x="210491" y="3604993"/>
            <a:ext cx="8784976" cy="3108543"/>
          </a:xfrm>
          <a:prstGeom prst="rect">
            <a:avLst/>
          </a:prstGeom>
          <a:noFill/>
        </p:spPr>
        <p:txBody>
          <a:bodyPr wrap="square" rtlCol="0">
            <a:spAutoFit/>
          </a:bodyPr>
          <a:lstStyle/>
          <a:p>
            <a:pPr algn="ctr"/>
            <a:r>
              <a:rPr lang="en-GB" sz="2800" dirty="0" smtClean="0">
                <a:solidFill>
                  <a:srgbClr val="7030A0"/>
                </a:solidFill>
              </a:rPr>
              <a:t>Who does the prodigal son represent?</a:t>
            </a:r>
          </a:p>
          <a:p>
            <a:pPr algn="ctr"/>
            <a:endParaRPr lang="en-GB" sz="2800" dirty="0"/>
          </a:p>
          <a:p>
            <a:pPr algn="ctr"/>
            <a:r>
              <a:rPr lang="en-GB" sz="2800" dirty="0" smtClean="0">
                <a:solidFill>
                  <a:srgbClr val="0070C0"/>
                </a:solidFill>
              </a:rPr>
              <a:t>What does this story teach us about the nature of God?</a:t>
            </a:r>
          </a:p>
          <a:p>
            <a:pPr algn="ctr"/>
            <a:endParaRPr lang="en-GB" sz="2800" dirty="0">
              <a:ln>
                <a:solidFill>
                  <a:schemeClr val="tx1"/>
                </a:solidFill>
              </a:ln>
              <a:solidFill>
                <a:srgbClr val="FFFF00"/>
              </a:solidFill>
            </a:endParaRPr>
          </a:p>
          <a:p>
            <a:pPr algn="ctr"/>
            <a:r>
              <a:rPr lang="en-GB" sz="2800" dirty="0" smtClean="0">
                <a:ln>
                  <a:solidFill>
                    <a:schemeClr val="tx1"/>
                  </a:solidFill>
                </a:ln>
                <a:solidFill>
                  <a:srgbClr val="FFFF00"/>
                </a:solidFill>
              </a:rPr>
              <a:t>Why was it so difficult for the older brother?</a:t>
            </a:r>
          </a:p>
          <a:p>
            <a:pPr algn="ctr"/>
            <a:endParaRPr lang="en-GB" sz="2800" dirty="0"/>
          </a:p>
          <a:p>
            <a:pPr algn="ctr"/>
            <a:r>
              <a:rPr lang="en-GB" sz="2800" u="sng" dirty="0" smtClean="0"/>
              <a:t>How does this story relate to your life?</a:t>
            </a:r>
            <a:endParaRPr lang="en-GB" sz="2800" u="sng" dirty="0"/>
          </a:p>
        </p:txBody>
      </p:sp>
      <p:sp>
        <p:nvSpPr>
          <p:cNvPr id="5" name="5-Point Star 4"/>
          <p:cNvSpPr/>
          <p:nvPr/>
        </p:nvSpPr>
        <p:spPr>
          <a:xfrm>
            <a:off x="827584" y="6092848"/>
            <a:ext cx="864096" cy="620688"/>
          </a:xfrm>
          <a:prstGeom prst="star5">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11710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246769"/>
          </a:xfrm>
          <a:prstGeom prst="rect">
            <a:avLst/>
          </a:prstGeom>
          <a:noFill/>
          <a:ln>
            <a:solidFill>
              <a:schemeClr val="tx1"/>
            </a:solidFill>
          </a:ln>
        </p:spPr>
        <p:txBody>
          <a:bodyPr wrap="square" rtlCol="0">
            <a:spAutoFit/>
          </a:bodyPr>
          <a:lstStyle/>
          <a:p>
            <a:pPr algn="ctr"/>
            <a:r>
              <a:rPr lang="en-GB" sz="2800" dirty="0" smtClean="0"/>
              <a:t>The parable of the Lost Son teaches us that God is a loving and forgiving father.</a:t>
            </a:r>
          </a:p>
          <a:p>
            <a:pPr algn="ctr"/>
            <a:r>
              <a:rPr lang="en-GB" sz="2800" dirty="0" smtClean="0"/>
              <a:t>God has created us in his image and wants us to do the same.  </a:t>
            </a:r>
            <a:endParaRPr lang="en-GB" sz="2800" dirty="0"/>
          </a:p>
          <a:p>
            <a:pPr algn="ctr"/>
            <a:r>
              <a:rPr lang="en-GB" sz="2800" b="1" dirty="0" smtClean="0"/>
              <a:t>Write a letter to God describing a time when you had to forgive someone.</a:t>
            </a:r>
            <a:endParaRPr lang="en-GB" sz="2800" b="1" dirty="0"/>
          </a:p>
        </p:txBody>
      </p:sp>
      <p:sp>
        <p:nvSpPr>
          <p:cNvPr id="3" name="TextBox 2"/>
          <p:cNvSpPr txBox="1"/>
          <p:nvPr/>
        </p:nvSpPr>
        <p:spPr>
          <a:xfrm>
            <a:off x="6949039" y="2246769"/>
            <a:ext cx="2195736" cy="4524315"/>
          </a:xfrm>
          <a:prstGeom prst="rect">
            <a:avLst/>
          </a:prstGeom>
          <a:solidFill>
            <a:schemeClr val="accent2">
              <a:lumMod val="40000"/>
              <a:lumOff val="60000"/>
            </a:schemeClr>
          </a:solidFill>
          <a:ln>
            <a:solidFill>
              <a:schemeClr val="accent2">
                <a:lumMod val="50000"/>
              </a:schemeClr>
            </a:solidFill>
          </a:ln>
        </p:spPr>
        <p:txBody>
          <a:bodyPr wrap="square" rtlCol="0">
            <a:spAutoFit/>
          </a:bodyPr>
          <a:lstStyle/>
          <a:p>
            <a:r>
              <a:rPr lang="en-GB" sz="2400" dirty="0" smtClean="0"/>
              <a:t>Key Words:</a:t>
            </a:r>
          </a:p>
          <a:p>
            <a:r>
              <a:rPr lang="en-GB" sz="2400" dirty="0" smtClean="0"/>
              <a:t>Love</a:t>
            </a:r>
          </a:p>
          <a:p>
            <a:r>
              <a:rPr lang="en-GB" sz="2400" dirty="0" smtClean="0"/>
              <a:t>Forgive</a:t>
            </a:r>
          </a:p>
          <a:p>
            <a:r>
              <a:rPr lang="en-GB" sz="2400" dirty="0" smtClean="0"/>
              <a:t>Challenge</a:t>
            </a:r>
          </a:p>
          <a:p>
            <a:r>
              <a:rPr lang="en-GB" sz="2400" dirty="0" smtClean="0"/>
              <a:t>Hate</a:t>
            </a:r>
          </a:p>
          <a:p>
            <a:r>
              <a:rPr lang="en-GB" sz="2400" dirty="0" smtClean="0"/>
              <a:t>Anger</a:t>
            </a:r>
          </a:p>
          <a:p>
            <a:r>
              <a:rPr lang="en-GB" sz="2400" dirty="0" smtClean="0"/>
              <a:t>Betrayed</a:t>
            </a:r>
          </a:p>
          <a:p>
            <a:r>
              <a:rPr lang="en-GB" sz="2400" dirty="0" smtClean="0"/>
              <a:t>Friends</a:t>
            </a:r>
          </a:p>
          <a:p>
            <a:r>
              <a:rPr lang="en-GB" sz="2400" dirty="0" smtClean="0"/>
              <a:t>Apology</a:t>
            </a:r>
          </a:p>
          <a:p>
            <a:r>
              <a:rPr lang="en-GB" sz="2400" dirty="0" smtClean="0"/>
              <a:t>Loyalty</a:t>
            </a:r>
          </a:p>
          <a:p>
            <a:r>
              <a:rPr lang="en-GB" sz="2400" dirty="0" smtClean="0"/>
              <a:t>Respect</a:t>
            </a:r>
          </a:p>
          <a:p>
            <a:r>
              <a:rPr lang="en-GB" sz="2400" dirty="0" smtClean="0"/>
              <a:t>Care</a:t>
            </a:r>
            <a:endParaRPr lang="en-GB" sz="2400" dirty="0"/>
          </a:p>
        </p:txBody>
      </p:sp>
      <p:sp>
        <p:nvSpPr>
          <p:cNvPr id="4" name="TextBox 3"/>
          <p:cNvSpPr txBox="1"/>
          <p:nvPr/>
        </p:nvSpPr>
        <p:spPr>
          <a:xfrm>
            <a:off x="0" y="2246769"/>
            <a:ext cx="6949039" cy="3046988"/>
          </a:xfrm>
          <a:prstGeom prst="rect">
            <a:avLst/>
          </a:prstGeom>
          <a:solidFill>
            <a:schemeClr val="accent3">
              <a:lumMod val="60000"/>
              <a:lumOff val="40000"/>
            </a:schemeClr>
          </a:solidFill>
          <a:ln>
            <a:solidFill>
              <a:schemeClr val="accent3">
                <a:lumMod val="50000"/>
              </a:schemeClr>
            </a:solidFill>
          </a:ln>
        </p:spPr>
        <p:txBody>
          <a:bodyPr wrap="square" rtlCol="0">
            <a:spAutoFit/>
          </a:bodyPr>
          <a:lstStyle/>
          <a:p>
            <a:r>
              <a:rPr lang="en-GB" sz="2400" b="1" dirty="0" smtClean="0"/>
              <a:t>Writing Frame / Support:</a:t>
            </a:r>
          </a:p>
          <a:p>
            <a:r>
              <a:rPr lang="en-GB" sz="2400" dirty="0" smtClean="0"/>
              <a:t>What happened?</a:t>
            </a:r>
          </a:p>
          <a:p>
            <a:r>
              <a:rPr lang="en-GB" sz="2400" dirty="0" smtClean="0"/>
              <a:t>Who was involved?</a:t>
            </a:r>
          </a:p>
          <a:p>
            <a:r>
              <a:rPr lang="en-GB" sz="2400" dirty="0" smtClean="0"/>
              <a:t>When did it happen?</a:t>
            </a:r>
          </a:p>
          <a:p>
            <a:r>
              <a:rPr lang="en-GB" sz="2400" dirty="0" smtClean="0"/>
              <a:t>Where did it happen?</a:t>
            </a:r>
          </a:p>
          <a:p>
            <a:r>
              <a:rPr lang="en-GB" sz="2400" dirty="0" smtClean="0"/>
              <a:t>Why did it happen?</a:t>
            </a:r>
          </a:p>
          <a:p>
            <a:r>
              <a:rPr lang="en-GB" sz="2400" dirty="0" smtClean="0"/>
              <a:t>How did it make you feel?</a:t>
            </a:r>
          </a:p>
          <a:p>
            <a:r>
              <a:rPr lang="en-GB" sz="2400" dirty="0" smtClean="0"/>
              <a:t>How was it resolved?</a:t>
            </a:r>
          </a:p>
        </p:txBody>
      </p:sp>
      <p:sp>
        <p:nvSpPr>
          <p:cNvPr id="5" name="TextBox 4"/>
          <p:cNvSpPr txBox="1"/>
          <p:nvPr/>
        </p:nvSpPr>
        <p:spPr>
          <a:xfrm>
            <a:off x="3851920" y="5293757"/>
            <a:ext cx="3097119" cy="1569660"/>
          </a:xfrm>
          <a:prstGeom prst="rect">
            <a:avLst/>
          </a:prstGeom>
          <a:solidFill>
            <a:srgbClr val="FFFF00"/>
          </a:solidFill>
        </p:spPr>
        <p:txBody>
          <a:bodyPr wrap="square" rtlCol="0">
            <a:spAutoFit/>
          </a:bodyPr>
          <a:lstStyle/>
          <a:p>
            <a:r>
              <a:rPr lang="en-GB" sz="2400" dirty="0" smtClean="0"/>
              <a:t>Why can it be difficult to forgive?</a:t>
            </a:r>
          </a:p>
          <a:p>
            <a:r>
              <a:rPr lang="en-GB" sz="2400" dirty="0" smtClean="0"/>
              <a:t>Should we always forgive?</a:t>
            </a:r>
            <a:endParaRPr lang="en-GB" sz="2400" dirty="0"/>
          </a:p>
        </p:txBody>
      </p:sp>
      <p:sp>
        <p:nvSpPr>
          <p:cNvPr id="6" name="5-Point Star 5"/>
          <p:cNvSpPr/>
          <p:nvPr/>
        </p:nvSpPr>
        <p:spPr>
          <a:xfrm>
            <a:off x="6372200" y="6078587"/>
            <a:ext cx="576839" cy="590773"/>
          </a:xfrm>
          <a:prstGeom prst="star5">
            <a:avLst/>
          </a:prstGeom>
          <a:solidFill>
            <a:srgbClr val="FFC00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0" y="5293757"/>
            <a:ext cx="3851920" cy="1200329"/>
          </a:xfrm>
          <a:prstGeom prst="rect">
            <a:avLst/>
          </a:prstGeom>
          <a:solidFill>
            <a:schemeClr val="tx2">
              <a:lumMod val="20000"/>
              <a:lumOff val="80000"/>
            </a:schemeClr>
          </a:solidFill>
          <a:ln>
            <a:solidFill>
              <a:schemeClr val="tx2">
                <a:lumMod val="50000"/>
              </a:schemeClr>
            </a:solidFill>
          </a:ln>
        </p:spPr>
        <p:txBody>
          <a:bodyPr wrap="square" rtlCol="0">
            <a:spAutoFit/>
          </a:bodyPr>
          <a:lstStyle/>
          <a:p>
            <a:r>
              <a:rPr lang="en-GB" sz="2400" dirty="0" smtClean="0">
                <a:solidFill>
                  <a:srgbClr val="7030A0"/>
                </a:solidFill>
              </a:rPr>
              <a:t>Writing frame and key words</a:t>
            </a:r>
          </a:p>
          <a:p>
            <a:r>
              <a:rPr lang="en-GB" sz="2400" dirty="0" smtClean="0">
                <a:solidFill>
                  <a:srgbClr val="0070C0"/>
                </a:solidFill>
              </a:rPr>
              <a:t>Writing frame or key words</a:t>
            </a:r>
          </a:p>
          <a:p>
            <a:r>
              <a:rPr lang="en-GB" sz="2400" dirty="0" smtClean="0">
                <a:ln>
                  <a:solidFill>
                    <a:schemeClr val="tx1"/>
                  </a:solidFill>
                </a:ln>
                <a:solidFill>
                  <a:srgbClr val="FFFF00"/>
                </a:solidFill>
              </a:rPr>
              <a:t>Independently</a:t>
            </a:r>
            <a:endParaRPr lang="en-GB" sz="2400" dirty="0">
              <a:ln>
                <a:solidFill>
                  <a:schemeClr val="tx1"/>
                </a:solidFill>
              </a:ln>
              <a:solidFill>
                <a:srgbClr val="FFFF00"/>
              </a:solidFill>
            </a:endParaRPr>
          </a:p>
        </p:txBody>
      </p:sp>
    </p:spTree>
    <p:extLst>
      <p:ext uri="{BB962C8B-B14F-4D97-AF65-F5344CB8AC3E}">
        <p14:creationId xmlns:p14="http://schemas.microsoft.com/office/powerpoint/2010/main" val="363473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186309"/>
          </a:xfrm>
          <a:prstGeom prst="rect">
            <a:avLst/>
          </a:prstGeom>
          <a:noFill/>
        </p:spPr>
        <p:txBody>
          <a:bodyPr wrap="square" rtlCol="0">
            <a:spAutoFit/>
          </a:bodyPr>
          <a:lstStyle/>
          <a:p>
            <a:pPr algn="ctr"/>
            <a:r>
              <a:rPr lang="en-GB" sz="4400" u="sng" dirty="0" smtClean="0"/>
              <a:t>Review:</a:t>
            </a:r>
          </a:p>
          <a:p>
            <a:pPr algn="ctr"/>
            <a:endParaRPr lang="en-GB" sz="4400" dirty="0"/>
          </a:p>
          <a:p>
            <a:pPr algn="ctr"/>
            <a:r>
              <a:rPr lang="en-GB" sz="4400" dirty="0" smtClean="0"/>
              <a:t>3 words to describe God in the New Testament</a:t>
            </a:r>
          </a:p>
          <a:p>
            <a:pPr algn="ctr"/>
            <a:endParaRPr lang="en-GB" sz="4400" dirty="0" smtClean="0"/>
          </a:p>
          <a:p>
            <a:pPr algn="ctr"/>
            <a:r>
              <a:rPr lang="en-GB" sz="4400" dirty="0" smtClean="0"/>
              <a:t>2 words to describe God in the Old Testament</a:t>
            </a:r>
          </a:p>
          <a:p>
            <a:pPr algn="ctr"/>
            <a:endParaRPr lang="en-GB" sz="4400" dirty="0" smtClean="0"/>
          </a:p>
          <a:p>
            <a:pPr algn="ctr"/>
            <a:r>
              <a:rPr lang="en-GB" sz="4400" dirty="0" smtClean="0"/>
              <a:t>1 belief you have about God</a:t>
            </a:r>
            <a:endParaRPr lang="en-GB" sz="4400" dirty="0"/>
          </a:p>
        </p:txBody>
      </p:sp>
    </p:spTree>
    <p:extLst>
      <p:ext uri="{BB962C8B-B14F-4D97-AF65-F5344CB8AC3E}">
        <p14:creationId xmlns:p14="http://schemas.microsoft.com/office/powerpoint/2010/main" val="2186048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63308"/>
          </a:xfrm>
          <a:prstGeom prst="rect">
            <a:avLst/>
          </a:prstGeom>
          <a:noFill/>
        </p:spPr>
        <p:txBody>
          <a:bodyPr wrap="square" rtlCol="0">
            <a:spAutoFit/>
          </a:bodyPr>
          <a:lstStyle/>
          <a:p>
            <a:pPr algn="ctr"/>
            <a:r>
              <a:rPr lang="en-GB" b="1" u="sng" dirty="0"/>
              <a:t>Matthew </a:t>
            </a:r>
            <a:r>
              <a:rPr lang="en-GB" b="1" u="sng" dirty="0" smtClean="0"/>
              <a:t>25:31-46  The </a:t>
            </a:r>
            <a:r>
              <a:rPr lang="en-GB" b="1" u="sng" dirty="0"/>
              <a:t>Final Judgment</a:t>
            </a:r>
          </a:p>
          <a:p>
            <a:r>
              <a:rPr lang="en-GB" b="1" baseline="30000" dirty="0"/>
              <a:t>31 </a:t>
            </a:r>
            <a:r>
              <a:rPr lang="en-GB" dirty="0"/>
              <a:t>“When the Son of Man comes as King and all the angels with him, he will sit on his royal throne, </a:t>
            </a:r>
            <a:r>
              <a:rPr lang="en-GB" b="1" baseline="30000" dirty="0"/>
              <a:t>32 </a:t>
            </a:r>
            <a:r>
              <a:rPr lang="en-GB" dirty="0"/>
              <a:t>and the people of all the nations will be gathered before him. Then he will divide them into two groups, just as a shepherd separates the sheep from the goats. </a:t>
            </a:r>
            <a:r>
              <a:rPr lang="en-GB" b="1" baseline="30000" dirty="0"/>
              <a:t>33 </a:t>
            </a:r>
            <a:r>
              <a:rPr lang="en-GB" dirty="0"/>
              <a:t>He will put the righteous people at his right and the others at his left. </a:t>
            </a:r>
            <a:r>
              <a:rPr lang="en-GB" b="1" baseline="30000" dirty="0"/>
              <a:t>34 </a:t>
            </a:r>
            <a:r>
              <a:rPr lang="en-GB" dirty="0"/>
              <a:t>Then the King will say to the people on his right, ‘Come, you that are blessed by my Father! Come and possess the kingdom which has been prepared for you ever since the creation of the world. </a:t>
            </a:r>
            <a:r>
              <a:rPr lang="en-GB" b="1" baseline="30000" dirty="0"/>
              <a:t>35 </a:t>
            </a:r>
            <a:r>
              <a:rPr lang="en-GB" dirty="0"/>
              <a:t>I was hungry and you fed me, thirsty and you gave me a drink; I was a stranger and you received me in your homes, </a:t>
            </a:r>
            <a:r>
              <a:rPr lang="en-GB" b="1" baseline="30000" dirty="0"/>
              <a:t>36 </a:t>
            </a:r>
            <a:r>
              <a:rPr lang="en-GB" dirty="0"/>
              <a:t>naked and you clothed me; I was sick and you took care of me, in prison and you visited me.’ </a:t>
            </a:r>
            <a:r>
              <a:rPr lang="en-GB" b="1" baseline="30000" dirty="0"/>
              <a:t>37 </a:t>
            </a:r>
            <a:r>
              <a:rPr lang="en-GB" dirty="0"/>
              <a:t>The righteous will then answer him, ‘When, Lord, did we ever see you hungry and feed you, or thirsty and give you a drink?</a:t>
            </a:r>
            <a:r>
              <a:rPr lang="en-GB" b="1" baseline="30000" dirty="0"/>
              <a:t>38 </a:t>
            </a:r>
            <a:r>
              <a:rPr lang="en-GB" dirty="0"/>
              <a:t>When did we ever see you a stranger and welcome you in our homes, or naked and clothe you? </a:t>
            </a:r>
            <a:r>
              <a:rPr lang="en-GB" b="1" baseline="30000" dirty="0"/>
              <a:t>39 </a:t>
            </a:r>
            <a:r>
              <a:rPr lang="en-GB" dirty="0"/>
              <a:t>When did we ever see you sick or in prison, and visit you?’ </a:t>
            </a:r>
            <a:r>
              <a:rPr lang="en-GB" b="1" baseline="30000" dirty="0"/>
              <a:t>40 </a:t>
            </a:r>
            <a:r>
              <a:rPr lang="en-GB" dirty="0"/>
              <a:t>The King will reply, ‘I tell you, whenever you did this for one of the least important of these followers of mine, you did it for me!’</a:t>
            </a:r>
          </a:p>
          <a:p>
            <a:r>
              <a:rPr lang="en-GB" b="1" baseline="30000" dirty="0"/>
              <a:t>41 </a:t>
            </a:r>
            <a:r>
              <a:rPr lang="en-GB" dirty="0"/>
              <a:t>“Then he will say to those on his left, ‘Away from me, you that are under God's curse! Away to the eternal fire which has been prepared for the Devil and his angels! </a:t>
            </a:r>
            <a:r>
              <a:rPr lang="en-GB" b="1" baseline="30000" dirty="0"/>
              <a:t>42 </a:t>
            </a:r>
            <a:r>
              <a:rPr lang="en-GB" dirty="0"/>
              <a:t>I was hungry but you would not feed me, thirsty but you would not give me a drink; </a:t>
            </a:r>
            <a:r>
              <a:rPr lang="en-GB" b="1" baseline="30000" dirty="0"/>
              <a:t>43 </a:t>
            </a:r>
            <a:r>
              <a:rPr lang="en-GB" dirty="0"/>
              <a:t>I was a stranger but you would not welcome me in your homes, naked but you would not clothe me; I was sick and in prison but you would not take care of me.’ </a:t>
            </a:r>
            <a:r>
              <a:rPr lang="en-GB" b="1" baseline="30000" dirty="0"/>
              <a:t>44 </a:t>
            </a:r>
            <a:r>
              <a:rPr lang="en-GB" dirty="0"/>
              <a:t>Then they will answer him, ‘When, Lord, did we ever see you hungry or thirsty or a stranger or naked or sick or in prison, and we would not help you?’ </a:t>
            </a:r>
            <a:r>
              <a:rPr lang="en-GB" b="1" baseline="30000" dirty="0"/>
              <a:t>45 </a:t>
            </a:r>
            <a:r>
              <a:rPr lang="en-GB" dirty="0"/>
              <a:t>The King will reply, ‘I tell you, whenever you refused to help one of these least important ones, you refused to help me.’ </a:t>
            </a:r>
            <a:r>
              <a:rPr lang="en-GB" b="1" baseline="30000" dirty="0"/>
              <a:t>46 </a:t>
            </a:r>
            <a:r>
              <a:rPr lang="en-GB" dirty="0"/>
              <a:t>These, then, will be sent off to eternal punishment, but the righteous will go to eternal life.”</a:t>
            </a:r>
          </a:p>
        </p:txBody>
      </p:sp>
    </p:spTree>
    <p:extLst>
      <p:ext uri="{BB962C8B-B14F-4D97-AF65-F5344CB8AC3E}">
        <p14:creationId xmlns:p14="http://schemas.microsoft.com/office/powerpoint/2010/main" val="1603009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83461793"/>
              </p:ext>
            </p:extLst>
          </p:nvPr>
        </p:nvGraphicFramePr>
        <p:xfrm>
          <a:off x="-1666" y="27321"/>
          <a:ext cx="9144000" cy="3566160"/>
        </p:xfrm>
        <a:graphic>
          <a:graphicData uri="http://schemas.openxmlformats.org/drawingml/2006/table">
            <a:tbl>
              <a:tblPr firstRow="1" bandRow="1">
                <a:tableStyleId>{5940675A-B579-460E-94D1-54222C63F5DA}</a:tableStyleId>
              </a:tblPr>
              <a:tblGrid>
                <a:gridCol w="1547664"/>
                <a:gridCol w="2520280"/>
                <a:gridCol w="2520280"/>
                <a:gridCol w="2555776"/>
              </a:tblGrid>
              <a:tr h="370840">
                <a:tc>
                  <a:txBody>
                    <a:bodyPr/>
                    <a:lstStyle/>
                    <a:p>
                      <a:r>
                        <a:rPr lang="en-GB" b="1" dirty="0" smtClean="0"/>
                        <a:t>Who?</a:t>
                      </a:r>
                      <a:endParaRPr lang="en-GB" b="1" dirty="0"/>
                    </a:p>
                  </a:txBody>
                  <a:tcPr/>
                </a:tc>
                <a:tc>
                  <a:txBody>
                    <a:bodyPr/>
                    <a:lstStyle/>
                    <a:p>
                      <a:r>
                        <a:rPr lang="en-GB" b="1" dirty="0" smtClean="0">
                          <a:solidFill>
                            <a:srgbClr val="7030A0"/>
                          </a:solidFill>
                        </a:rPr>
                        <a:t>What did they do?</a:t>
                      </a:r>
                      <a:endParaRPr lang="en-GB" b="1" dirty="0">
                        <a:solidFill>
                          <a:srgbClr val="7030A0"/>
                        </a:solidFill>
                      </a:endParaRPr>
                    </a:p>
                  </a:txBody>
                  <a:tcPr>
                    <a:solidFill>
                      <a:schemeClr val="accent4">
                        <a:lumMod val="40000"/>
                        <a:lumOff val="60000"/>
                      </a:schemeClr>
                    </a:solidFill>
                  </a:tcPr>
                </a:tc>
                <a:tc>
                  <a:txBody>
                    <a:bodyPr/>
                    <a:lstStyle/>
                    <a:p>
                      <a:r>
                        <a:rPr lang="en-GB" b="1" dirty="0" smtClean="0">
                          <a:solidFill>
                            <a:srgbClr val="0070C0"/>
                          </a:solidFill>
                        </a:rPr>
                        <a:t>How does this relate to your</a:t>
                      </a:r>
                      <a:r>
                        <a:rPr lang="en-GB" b="1" baseline="0" dirty="0" smtClean="0">
                          <a:solidFill>
                            <a:srgbClr val="0070C0"/>
                          </a:solidFill>
                        </a:rPr>
                        <a:t> life?</a:t>
                      </a:r>
                      <a:endParaRPr lang="en-GB" b="1" dirty="0">
                        <a:solidFill>
                          <a:srgbClr val="0070C0"/>
                        </a:solidFill>
                      </a:endParaRPr>
                    </a:p>
                  </a:txBody>
                  <a:tcPr>
                    <a:solidFill>
                      <a:schemeClr val="accent1">
                        <a:lumMod val="40000"/>
                        <a:lumOff val="60000"/>
                      </a:schemeClr>
                    </a:solidFill>
                  </a:tcPr>
                </a:tc>
                <a:tc>
                  <a:txBody>
                    <a:bodyPr/>
                    <a:lstStyle/>
                    <a:p>
                      <a:r>
                        <a:rPr lang="en-GB" b="1" dirty="0" smtClean="0">
                          <a:ln>
                            <a:solidFill>
                              <a:schemeClr val="tx1"/>
                            </a:solidFill>
                          </a:ln>
                          <a:solidFill>
                            <a:srgbClr val="FFFF00"/>
                          </a:solidFill>
                        </a:rPr>
                        <a:t>What might make this easy or hard to do?</a:t>
                      </a:r>
                      <a:endParaRPr lang="en-GB" b="1" dirty="0">
                        <a:ln>
                          <a:solidFill>
                            <a:schemeClr val="tx1"/>
                          </a:solidFill>
                        </a:ln>
                        <a:solidFill>
                          <a:srgbClr val="FFFF00"/>
                        </a:solidFill>
                      </a:endParaRPr>
                    </a:p>
                  </a:txBody>
                  <a:tcPr>
                    <a:solidFill>
                      <a:srgbClr val="FFFF66"/>
                    </a:solidFill>
                  </a:tcPr>
                </a:tc>
              </a:tr>
              <a:tr h="370840">
                <a:tc>
                  <a:txBody>
                    <a:bodyPr/>
                    <a:lstStyle/>
                    <a:p>
                      <a:r>
                        <a:rPr lang="en-GB" b="1" dirty="0" smtClean="0"/>
                        <a:t>Those who helped others</a:t>
                      </a:r>
                      <a:endParaRPr lang="en-GB" b="1" dirty="0"/>
                    </a:p>
                  </a:txBody>
                  <a:tcPr/>
                </a:tc>
                <a:tc>
                  <a:txBody>
                    <a:bodyPr/>
                    <a:lstStyle/>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a:p>
                  </a:txBody>
                  <a:tcPr/>
                </a:tc>
                <a:tc>
                  <a:txBody>
                    <a:bodyPr/>
                    <a:lstStyle/>
                    <a:p>
                      <a:endParaRPr lang="en-GB"/>
                    </a:p>
                  </a:txBody>
                  <a:tcPr/>
                </a:tc>
              </a:tr>
              <a:tr h="370840">
                <a:tc>
                  <a:txBody>
                    <a:bodyPr/>
                    <a:lstStyle/>
                    <a:p>
                      <a:r>
                        <a:rPr lang="en-GB" b="1" dirty="0" smtClean="0"/>
                        <a:t>Those who refused to help others</a:t>
                      </a:r>
                      <a:endParaRPr lang="en-GB" b="1" dirty="0"/>
                    </a:p>
                  </a:txBody>
                  <a:tcPr/>
                </a:tc>
                <a:tc>
                  <a:txBody>
                    <a:bodyPr/>
                    <a:lstStyle/>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a:p>
                  </a:txBody>
                  <a:tcPr/>
                </a:tc>
                <a:tc>
                  <a:txBody>
                    <a:bodyPr/>
                    <a:lstStyle/>
                    <a:p>
                      <a:endParaRPr lang="en-GB" dirty="0"/>
                    </a:p>
                  </a:txBody>
                  <a:tcPr/>
                </a:tc>
              </a:tr>
            </a:tbl>
          </a:graphicData>
        </a:graphic>
      </p:graphicFrame>
      <p:sp>
        <p:nvSpPr>
          <p:cNvPr id="3" name="TextBox 2"/>
          <p:cNvSpPr txBox="1"/>
          <p:nvPr/>
        </p:nvSpPr>
        <p:spPr>
          <a:xfrm>
            <a:off x="0" y="3861048"/>
            <a:ext cx="9144000" cy="2862322"/>
          </a:xfrm>
          <a:prstGeom prst="rect">
            <a:avLst/>
          </a:prstGeom>
          <a:noFill/>
        </p:spPr>
        <p:txBody>
          <a:bodyPr wrap="square" rtlCol="0">
            <a:spAutoFit/>
          </a:bodyPr>
          <a:lstStyle/>
          <a:p>
            <a:pPr algn="ctr"/>
            <a:r>
              <a:rPr lang="en-GB" sz="2400" dirty="0" smtClean="0">
                <a:solidFill>
                  <a:srgbClr val="7030A0"/>
                </a:solidFill>
              </a:rPr>
              <a:t>What does the Parable of the Sheep and Goats teach us about God?</a:t>
            </a:r>
          </a:p>
          <a:p>
            <a:pPr algn="ctr"/>
            <a:endParaRPr lang="en-GB" sz="2400" dirty="0"/>
          </a:p>
          <a:p>
            <a:pPr algn="ctr"/>
            <a:r>
              <a:rPr lang="en-GB" sz="2400" dirty="0" smtClean="0">
                <a:solidFill>
                  <a:srgbClr val="0070C0"/>
                </a:solidFill>
              </a:rPr>
              <a:t>How is this different to the Parable of the Lost Son?</a:t>
            </a:r>
          </a:p>
          <a:p>
            <a:pPr algn="ctr"/>
            <a:endParaRPr lang="en-GB" sz="2400" dirty="0"/>
          </a:p>
          <a:p>
            <a:pPr algn="ctr"/>
            <a:r>
              <a:rPr lang="en-GB" sz="2400" dirty="0" smtClean="0">
                <a:ln>
                  <a:solidFill>
                    <a:schemeClr val="tx1"/>
                  </a:solidFill>
                </a:ln>
                <a:solidFill>
                  <a:srgbClr val="FFFF00"/>
                </a:solidFill>
              </a:rPr>
              <a:t>Why might the Parable of the Sheep and Goats cause problems for people who believe in God?</a:t>
            </a:r>
          </a:p>
          <a:p>
            <a:endParaRPr lang="en-GB" dirty="0"/>
          </a:p>
          <a:p>
            <a:endParaRPr lang="en-GB" dirty="0"/>
          </a:p>
        </p:txBody>
      </p:sp>
    </p:spTree>
    <p:extLst>
      <p:ext uri="{BB962C8B-B14F-4D97-AF65-F5344CB8AC3E}">
        <p14:creationId xmlns:p14="http://schemas.microsoft.com/office/powerpoint/2010/main" val="4176570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483</TotalTime>
  <Words>382</Words>
  <Application>Microsoft Office PowerPoint</Application>
  <PresentationFormat>On-screen Show (4:3)</PresentationFormat>
  <Paragraphs>85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Stridgen</dc:creator>
  <cp:lastModifiedBy>Amy Grattadge</cp:lastModifiedBy>
  <cp:revision>24</cp:revision>
  <cp:lastPrinted>2014-12-01T11:59:55Z</cp:lastPrinted>
  <dcterms:created xsi:type="dcterms:W3CDTF">2014-11-19T10:03:27Z</dcterms:created>
  <dcterms:modified xsi:type="dcterms:W3CDTF">2014-12-01T12:07:35Z</dcterms:modified>
</cp:coreProperties>
</file>