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2"/>
  </p:notesMasterIdLst>
  <p:sldIdLst>
    <p:sldId id="256" r:id="rId2"/>
    <p:sldId id="257" r:id="rId3"/>
    <p:sldId id="291" r:id="rId4"/>
    <p:sldId id="292" r:id="rId5"/>
    <p:sldId id="295" r:id="rId6"/>
    <p:sldId id="294" r:id="rId7"/>
    <p:sldId id="313" r:id="rId8"/>
    <p:sldId id="314" r:id="rId9"/>
    <p:sldId id="315" r:id="rId10"/>
    <p:sldId id="312" r:id="rId11"/>
    <p:sldId id="319" r:id="rId12"/>
    <p:sldId id="316" r:id="rId13"/>
    <p:sldId id="317" r:id="rId14"/>
    <p:sldId id="318" r:id="rId15"/>
    <p:sldId id="300" r:id="rId16"/>
    <p:sldId id="301" r:id="rId17"/>
    <p:sldId id="296" r:id="rId18"/>
    <p:sldId id="297" r:id="rId19"/>
    <p:sldId id="320" r:id="rId20"/>
    <p:sldId id="321" r:id="rId21"/>
    <p:sldId id="299" r:id="rId22"/>
    <p:sldId id="324" r:id="rId23"/>
    <p:sldId id="322" r:id="rId24"/>
    <p:sldId id="336" r:id="rId25"/>
    <p:sldId id="323" r:id="rId26"/>
    <p:sldId id="325" r:id="rId27"/>
    <p:sldId id="327" r:id="rId28"/>
    <p:sldId id="328" r:id="rId29"/>
    <p:sldId id="335" r:id="rId30"/>
    <p:sldId id="326" r:id="rId31"/>
    <p:sldId id="337" r:id="rId32"/>
    <p:sldId id="338" r:id="rId33"/>
    <p:sldId id="339" r:id="rId34"/>
    <p:sldId id="340" r:id="rId35"/>
    <p:sldId id="329" r:id="rId36"/>
    <p:sldId id="330" r:id="rId37"/>
    <p:sldId id="331" r:id="rId38"/>
    <p:sldId id="332" r:id="rId39"/>
    <p:sldId id="333" r:id="rId40"/>
    <p:sldId id="334" r:id="rId41"/>
  </p:sldIdLst>
  <p:sldSz cx="9144000" cy="6858000" type="screen4x3"/>
  <p:notesSz cx="6858000" cy="9144000"/>
  <p:defaultTextStyle>
    <a:lvl1pPr>
      <a:defRPr>
        <a:latin typeface="Calibri"/>
        <a:ea typeface="Calibri"/>
        <a:cs typeface="Calibri"/>
        <a:sym typeface="Calibri"/>
      </a:defRPr>
    </a:lvl1pPr>
    <a:lvl2pPr indent="457200">
      <a:defRPr>
        <a:latin typeface="Calibri"/>
        <a:ea typeface="Calibri"/>
        <a:cs typeface="Calibri"/>
        <a:sym typeface="Calibri"/>
      </a:defRPr>
    </a:lvl2pPr>
    <a:lvl3pPr indent="914400">
      <a:defRPr>
        <a:latin typeface="Calibri"/>
        <a:ea typeface="Calibri"/>
        <a:cs typeface="Calibri"/>
        <a:sym typeface="Calibri"/>
      </a:defRPr>
    </a:lvl3pPr>
    <a:lvl4pPr indent="1371600">
      <a:defRPr>
        <a:latin typeface="Calibri"/>
        <a:ea typeface="Calibri"/>
        <a:cs typeface="Calibri"/>
        <a:sym typeface="Calibri"/>
      </a:defRPr>
    </a:lvl4pPr>
    <a:lvl5pPr indent="1828800">
      <a:defRPr>
        <a:latin typeface="Calibri"/>
        <a:ea typeface="Calibri"/>
        <a:cs typeface="Calibri"/>
        <a:sym typeface="Calibri"/>
      </a:defRPr>
    </a:lvl5pPr>
    <a:lvl6pPr indent="2286000">
      <a:defRPr>
        <a:latin typeface="Calibri"/>
        <a:ea typeface="Calibri"/>
        <a:cs typeface="Calibri"/>
        <a:sym typeface="Calibri"/>
      </a:defRPr>
    </a:lvl6pPr>
    <a:lvl7pPr indent="2743200">
      <a:defRPr>
        <a:latin typeface="Calibri"/>
        <a:ea typeface="Calibri"/>
        <a:cs typeface="Calibri"/>
        <a:sym typeface="Calibri"/>
      </a:defRPr>
    </a:lvl7pPr>
    <a:lvl8pPr indent="3200400">
      <a:defRPr>
        <a:latin typeface="Calibri"/>
        <a:ea typeface="Calibri"/>
        <a:cs typeface="Calibri"/>
        <a:sym typeface="Calibri"/>
      </a:defRPr>
    </a:lvl8pPr>
    <a:lvl9pPr indent="3657600">
      <a:defRPr>
        <a:latin typeface="Calibri"/>
        <a:ea typeface="Calibri"/>
        <a:cs typeface="Calibri"/>
        <a:sym typeface="Calibri"/>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FD7E7"/>
          </a:solidFill>
        </a:fill>
      </a:tcStyle>
    </a:wholeTbl>
    <a:band2H>
      <a:tcTxStyle/>
      <a:tcStyle>
        <a:tcBdr/>
        <a:fill>
          <a:solidFill>
            <a:srgbClr val="E8ECF4"/>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Row>
  </a:tblStyle>
  <a:tblStyle styleId="{C7B018BB-80A7-4F77-B60F-C8B233D01FF8}"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EE7D0"/>
          </a:solidFill>
        </a:fill>
      </a:tcStyle>
    </a:wholeTbl>
    <a:band2H>
      <a:tcTxStyle/>
      <a:tcStyle>
        <a:tcBdr/>
        <a:fill>
          <a:solidFill>
            <a:srgbClr val="EFF3E9"/>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firstRow>
  </a:tblStyle>
  <a:tblStyle styleId="{EEE7283C-3CF3-47DC-8721-378D4A62B228}"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CDCCE"/>
          </a:solidFill>
        </a:fill>
      </a:tcStyle>
    </a:wholeTbl>
    <a:band2H>
      <a:tcTxStyle/>
      <a:tcStyle>
        <a:tcBdr/>
        <a:fill>
          <a:solidFill>
            <a:srgbClr val="FDEEE8"/>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firstRow>
  </a:tblStyle>
  <a:tblStyle styleId="{CF821DB8-F4EB-4A41-A1BA-3FCAFE7338EE}" styleName="">
    <a:tblBg/>
    <a:wholeTbl>
      <a:tcTxStyle b="on" i="on">
        <a:font>
          <a:latin typeface="Calibri"/>
          <a:ea typeface="Calibri"/>
          <a:cs typeface="Calibri"/>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Calibri"/>
          <a:ea typeface="Calibri"/>
          <a:cs typeface="Calibri"/>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4F81BD"/>
          </a:solidFill>
        </a:fill>
      </a:tcStyle>
    </a:firstCol>
    <a:lastRow>
      <a:tcTxStyle b="on" i="on">
        <a:font>
          <a:latin typeface="Calibri"/>
          <a:ea typeface="Calibri"/>
          <a:cs typeface="Calibri"/>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Calibri"/>
          <a:ea typeface="Calibri"/>
          <a:cs typeface="Calibri"/>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4F81BD"/>
          </a:solidFill>
        </a:fill>
      </a:tcStyle>
    </a:firstRow>
  </a:tblStyle>
  <a:tblStyle styleId="{33BA23B1-9221-436E-865A-0063620EA4FD}"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866" autoAdjust="0"/>
  </p:normalViewPr>
  <p:slideViewPr>
    <p:cSldViewPr snapToGrid="0" snapToObjects="1">
      <p:cViewPr varScale="1">
        <p:scale>
          <a:sx n="98" d="100"/>
          <a:sy n="98" d="100"/>
        </p:scale>
        <p:origin x="1752"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Shape 28"/>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29" name="Shape 29"/>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4196380635"/>
      </p:ext>
    </p:extLst>
  </p:cSld>
  <p:clrMap bg1="lt1" tx1="dk1" bg2="lt2" tx2="dk2" accent1="accent1" accent2="accent2" accent3="accent3" accent4="accent4" accent5="accent5" accent6="accent6" hlink="hlink" folHlink="folHlink"/>
  <p:notesStyle>
    <a:lvl1pPr defTabSz="457200">
      <a:lnSpc>
        <a:spcPct val="117999"/>
      </a:lnSpc>
      <a:defRPr sz="2200">
        <a:latin typeface="+mj-lt"/>
        <a:ea typeface="+mj-ea"/>
        <a:cs typeface="+mj-cs"/>
        <a:sym typeface="Helvetica Neue"/>
      </a:defRPr>
    </a:lvl1pPr>
    <a:lvl2pPr indent="228600" defTabSz="457200">
      <a:lnSpc>
        <a:spcPct val="117999"/>
      </a:lnSpc>
      <a:defRPr sz="2200">
        <a:latin typeface="+mj-lt"/>
        <a:ea typeface="+mj-ea"/>
        <a:cs typeface="+mj-cs"/>
        <a:sym typeface="Helvetica Neue"/>
      </a:defRPr>
    </a:lvl2pPr>
    <a:lvl3pPr indent="457200" defTabSz="457200">
      <a:lnSpc>
        <a:spcPct val="117999"/>
      </a:lnSpc>
      <a:defRPr sz="2200">
        <a:latin typeface="+mj-lt"/>
        <a:ea typeface="+mj-ea"/>
        <a:cs typeface="+mj-cs"/>
        <a:sym typeface="Helvetica Neue"/>
      </a:defRPr>
    </a:lvl3pPr>
    <a:lvl4pPr indent="685800" defTabSz="457200">
      <a:lnSpc>
        <a:spcPct val="117999"/>
      </a:lnSpc>
      <a:defRPr sz="2200">
        <a:latin typeface="+mj-lt"/>
        <a:ea typeface="+mj-ea"/>
        <a:cs typeface="+mj-cs"/>
        <a:sym typeface="Helvetica Neue"/>
      </a:defRPr>
    </a:lvl4pPr>
    <a:lvl5pPr indent="914400" defTabSz="457200">
      <a:lnSpc>
        <a:spcPct val="117999"/>
      </a:lnSpc>
      <a:defRPr sz="2200">
        <a:latin typeface="+mj-lt"/>
        <a:ea typeface="+mj-ea"/>
        <a:cs typeface="+mj-cs"/>
        <a:sym typeface="Helvetica Neue"/>
      </a:defRPr>
    </a:lvl5pPr>
    <a:lvl6pPr indent="1143000" defTabSz="457200">
      <a:lnSpc>
        <a:spcPct val="117999"/>
      </a:lnSpc>
      <a:defRPr sz="2200">
        <a:latin typeface="+mj-lt"/>
        <a:ea typeface="+mj-ea"/>
        <a:cs typeface="+mj-cs"/>
        <a:sym typeface="Helvetica Neue"/>
      </a:defRPr>
    </a:lvl6pPr>
    <a:lvl7pPr indent="1371600" defTabSz="457200">
      <a:lnSpc>
        <a:spcPct val="117999"/>
      </a:lnSpc>
      <a:defRPr sz="2200">
        <a:latin typeface="+mj-lt"/>
        <a:ea typeface="+mj-ea"/>
        <a:cs typeface="+mj-cs"/>
        <a:sym typeface="Helvetica Neue"/>
      </a:defRPr>
    </a:lvl7pPr>
    <a:lvl8pPr indent="1600200" defTabSz="457200">
      <a:lnSpc>
        <a:spcPct val="117999"/>
      </a:lnSpc>
      <a:defRPr sz="2200">
        <a:latin typeface="+mj-lt"/>
        <a:ea typeface="+mj-ea"/>
        <a:cs typeface="+mj-cs"/>
        <a:sym typeface="Helvetica Neue"/>
      </a:defRPr>
    </a:lvl8pPr>
    <a:lvl9pPr indent="1828800" defTabSz="457200">
      <a:lnSpc>
        <a:spcPct val="117999"/>
      </a:lnSpc>
      <a:defRPr sz="2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11559459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7350532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1_Title Slide">
    <p:spTree>
      <p:nvGrpSpPr>
        <p:cNvPr id="1" name=""/>
        <p:cNvGrpSpPr/>
        <p:nvPr/>
      </p:nvGrpSpPr>
      <p:grpSpPr>
        <a:xfrm>
          <a:off x="0" y="0"/>
          <a:ext cx="0" cy="0"/>
          <a:chOff x="0" y="0"/>
          <a:chExt cx="0" cy="0"/>
        </a:xfrm>
      </p:grpSpPr>
      <p:pic>
        <p:nvPicPr>
          <p:cNvPr id="10" name="image2.png"/>
          <p:cNvPicPr/>
          <p:nvPr/>
        </p:nvPicPr>
        <p:blipFill>
          <a:blip r:embed="rId2">
            <a:extLst/>
          </a:blip>
          <a:stretch>
            <a:fillRect/>
          </a:stretch>
        </p:blipFill>
        <p:spPr>
          <a:xfrm>
            <a:off x="0" y="0"/>
            <a:ext cx="9144000" cy="6837364"/>
          </a:xfrm>
          <a:prstGeom prst="rect">
            <a:avLst/>
          </a:prstGeom>
          <a:ln w="12700">
            <a:miter lim="400000"/>
          </a:ln>
        </p:spPr>
      </p:pic>
      <p:sp>
        <p:nvSpPr>
          <p:cNvPr id="11" name="Shape 11"/>
          <p:cNvSpPr>
            <a:spLocks noGrp="1"/>
          </p:cNvSpPr>
          <p:nvPr>
            <p:ph type="title"/>
          </p:nvPr>
        </p:nvSpPr>
        <p:spPr>
          <a:xfrm>
            <a:off x="1403648" y="1869826"/>
            <a:ext cx="7054553" cy="1991223"/>
          </a:xfrm>
          <a:prstGeom prst="rect">
            <a:avLst/>
          </a:prstGeom>
        </p:spPr>
        <p:txBody>
          <a:bodyPr/>
          <a:lstStyle/>
          <a:p>
            <a:pPr lvl="0">
              <a:defRPr sz="1800"/>
            </a:pPr>
            <a:r>
              <a:rPr sz="4400"/>
              <a:t>Title Text</a:t>
            </a:r>
          </a:p>
        </p:txBody>
      </p:sp>
      <p:sp>
        <p:nvSpPr>
          <p:cNvPr id="12" name="Shape 12"/>
          <p:cNvSpPr>
            <a:spLocks noGrp="1"/>
          </p:cNvSpPr>
          <p:nvPr>
            <p:ph type="body" idx="1"/>
          </p:nvPr>
        </p:nvSpPr>
        <p:spPr>
          <a:xfrm>
            <a:off x="2051719" y="3861048"/>
            <a:ext cx="6400801" cy="2996952"/>
          </a:xfrm>
          <a:prstGeom prst="rect">
            <a:avLst/>
          </a:prstGeom>
        </p:spPr>
        <p:txBody>
          <a:bodyPr/>
          <a:lstStyle>
            <a:lvl1pPr marL="0" indent="0" algn="ctr">
              <a:buSzTx/>
              <a:buFontTx/>
              <a:buNone/>
              <a:defRPr>
                <a:solidFill>
                  <a:srgbClr val="888888"/>
                </a:solidFill>
              </a:defRPr>
            </a:lvl1pPr>
            <a:lvl2pPr marL="0" indent="457200" algn="ctr">
              <a:buSzTx/>
              <a:buFontTx/>
              <a:buNone/>
              <a:defRPr>
                <a:solidFill>
                  <a:srgbClr val="888888"/>
                </a:solidFill>
              </a:defRPr>
            </a:lvl2pPr>
            <a:lvl3pPr marL="0" indent="914400" algn="ctr">
              <a:buSzTx/>
              <a:buFontTx/>
              <a:buNone/>
              <a:defRPr>
                <a:solidFill>
                  <a:srgbClr val="888888"/>
                </a:solidFill>
              </a:defRPr>
            </a:lvl3pPr>
            <a:lvl4pPr marL="0" indent="1371600" algn="ctr">
              <a:buSzTx/>
              <a:buFontTx/>
              <a:buNone/>
              <a:defRPr>
                <a:solidFill>
                  <a:srgbClr val="888888"/>
                </a:solidFill>
              </a:defRPr>
            </a:lvl4pPr>
            <a:lvl5pPr marL="0" indent="1828800" algn="ctr">
              <a:buSzTx/>
              <a:buFontTx/>
              <a:buNone/>
              <a:defRPr>
                <a:solidFill>
                  <a:srgbClr val="888888"/>
                </a:solidFill>
              </a:defRPr>
            </a:lvl5pPr>
          </a:lstStyle>
          <a:p>
            <a:pPr lvl="0">
              <a:defRPr sz="1800">
                <a:solidFill>
                  <a:srgbClr val="000000"/>
                </a:solidFill>
              </a:defRPr>
            </a:pPr>
            <a:r>
              <a:rPr sz="3200">
                <a:solidFill>
                  <a:srgbClr val="888888"/>
                </a:solidFill>
              </a:rPr>
              <a:t>Body Level One</a:t>
            </a:r>
          </a:p>
          <a:p>
            <a:pPr lvl="1">
              <a:defRPr sz="1800">
                <a:solidFill>
                  <a:srgbClr val="000000"/>
                </a:solidFill>
              </a:defRPr>
            </a:pPr>
            <a:r>
              <a:rPr sz="3200">
                <a:solidFill>
                  <a:srgbClr val="888888"/>
                </a:solidFill>
              </a:rPr>
              <a:t>Body Level Two</a:t>
            </a:r>
          </a:p>
          <a:p>
            <a:pPr lvl="2">
              <a:defRPr sz="1800">
                <a:solidFill>
                  <a:srgbClr val="000000"/>
                </a:solidFill>
              </a:defRPr>
            </a:pPr>
            <a:r>
              <a:rPr sz="3200">
                <a:solidFill>
                  <a:srgbClr val="888888"/>
                </a:solidFill>
              </a:rPr>
              <a:t>Body Level Three</a:t>
            </a:r>
          </a:p>
          <a:p>
            <a:pPr lvl="3">
              <a:defRPr sz="1800">
                <a:solidFill>
                  <a:srgbClr val="000000"/>
                </a:solidFill>
              </a:defRPr>
            </a:pPr>
            <a:r>
              <a:rPr sz="3200">
                <a:solidFill>
                  <a:srgbClr val="888888"/>
                </a:solidFill>
              </a:rPr>
              <a:t>Body Level Four</a:t>
            </a:r>
          </a:p>
          <a:p>
            <a:pPr lvl="4">
              <a:defRPr sz="1800">
                <a:solidFill>
                  <a:srgbClr val="000000"/>
                </a:solidFill>
              </a:defRPr>
            </a:pPr>
            <a:r>
              <a:rPr sz="3200">
                <a:solidFill>
                  <a:srgbClr val="888888"/>
                </a:solidFill>
              </a:rPr>
              <a:t>Body Level Five</a:t>
            </a: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2_Title Only">
    <p:spTree>
      <p:nvGrpSpPr>
        <p:cNvPr id="1" name=""/>
        <p:cNvGrpSpPr/>
        <p:nvPr/>
      </p:nvGrpSpPr>
      <p:grpSpPr>
        <a:xfrm>
          <a:off x="0" y="0"/>
          <a:ext cx="0" cy="0"/>
          <a:chOff x="0" y="0"/>
          <a:chExt cx="0" cy="0"/>
        </a:xfrm>
      </p:grpSpPr>
      <p:sp>
        <p:nvSpPr>
          <p:cNvPr id="16" name="Shape 16"/>
          <p:cNvSpPr>
            <a:spLocks noGrp="1"/>
          </p:cNvSpPr>
          <p:nvPr>
            <p:ph type="title"/>
          </p:nvPr>
        </p:nvSpPr>
        <p:spPr>
          <a:prstGeom prst="rect">
            <a:avLst/>
          </a:prstGeom>
        </p:spPr>
        <p:txBody>
          <a:bodyPr/>
          <a:lstStyle/>
          <a:p>
            <a:pPr lvl="0">
              <a:defRPr sz="1800"/>
            </a:pPr>
            <a:r>
              <a:rPr sz="4400"/>
              <a:t>Title Text</a:t>
            </a:r>
          </a:p>
        </p:txBody>
      </p:sp>
      <p:sp>
        <p:nvSpPr>
          <p:cNvPr id="17" name="Shape 17"/>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1_Title Only">
    <p:spTree>
      <p:nvGrpSpPr>
        <p:cNvPr id="1" name=""/>
        <p:cNvGrpSpPr/>
        <p:nvPr/>
      </p:nvGrpSpPr>
      <p:grpSpPr>
        <a:xfrm>
          <a:off x="0" y="0"/>
          <a:ext cx="0" cy="0"/>
          <a:chOff x="0" y="0"/>
          <a:chExt cx="0" cy="0"/>
        </a:xfrm>
      </p:grpSpPr>
      <p:pic>
        <p:nvPicPr>
          <p:cNvPr id="19" name="image4.png"/>
          <p:cNvPicPr/>
          <p:nvPr/>
        </p:nvPicPr>
        <p:blipFill>
          <a:blip r:embed="rId2">
            <a:extLst/>
          </a:blip>
          <a:stretch>
            <a:fillRect/>
          </a:stretch>
        </p:blipFill>
        <p:spPr>
          <a:xfrm>
            <a:off x="-15875" y="0"/>
            <a:ext cx="9159875" cy="6884989"/>
          </a:xfrm>
          <a:prstGeom prst="rect">
            <a:avLst/>
          </a:prstGeom>
          <a:ln w="12700">
            <a:miter lim="400000"/>
          </a:ln>
        </p:spPr>
      </p:pic>
      <p:sp>
        <p:nvSpPr>
          <p:cNvPr id="20" name="Shape 20"/>
          <p:cNvSpPr>
            <a:spLocks noGrp="1"/>
          </p:cNvSpPr>
          <p:nvPr>
            <p:ph type="title"/>
          </p:nvPr>
        </p:nvSpPr>
        <p:spPr>
          <a:xfrm>
            <a:off x="457200" y="92076"/>
            <a:ext cx="8229600" cy="1508125"/>
          </a:xfrm>
          <a:prstGeom prst="rect">
            <a:avLst/>
          </a:prstGeom>
        </p:spPr>
        <p:txBody>
          <a:bodyPr/>
          <a:lstStyle/>
          <a:p>
            <a:pPr lvl="0">
              <a:defRPr sz="1800"/>
            </a:pPr>
            <a:r>
              <a:rPr sz="4400"/>
              <a:t>Title Text</a:t>
            </a: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4_Title Only">
    <p:spTree>
      <p:nvGrpSpPr>
        <p:cNvPr id="1" name=""/>
        <p:cNvGrpSpPr/>
        <p:nvPr/>
      </p:nvGrpSpPr>
      <p:grpSpPr>
        <a:xfrm>
          <a:off x="0" y="0"/>
          <a:ext cx="0" cy="0"/>
          <a:chOff x="0" y="0"/>
          <a:chExt cx="0" cy="0"/>
        </a:xfrm>
      </p:grpSpPr>
      <p:pic>
        <p:nvPicPr>
          <p:cNvPr id="22" name="image4.png"/>
          <p:cNvPicPr/>
          <p:nvPr/>
        </p:nvPicPr>
        <p:blipFill>
          <a:blip r:embed="rId2">
            <a:extLst/>
          </a:blip>
          <a:stretch>
            <a:fillRect/>
          </a:stretch>
        </p:blipFill>
        <p:spPr>
          <a:xfrm>
            <a:off x="-15875" y="0"/>
            <a:ext cx="9159875" cy="6884989"/>
          </a:xfrm>
          <a:prstGeom prst="rect">
            <a:avLst/>
          </a:prstGeom>
          <a:ln w="12700">
            <a:miter lim="400000"/>
          </a:ln>
        </p:spPr>
      </p:pic>
      <p:sp>
        <p:nvSpPr>
          <p:cNvPr id="23" name="Shape 23"/>
          <p:cNvSpPr>
            <a:spLocks noGrp="1"/>
          </p:cNvSpPr>
          <p:nvPr>
            <p:ph type="title"/>
          </p:nvPr>
        </p:nvSpPr>
        <p:spPr>
          <a:prstGeom prst="rect">
            <a:avLst/>
          </a:prstGeom>
        </p:spPr>
        <p:txBody>
          <a:bodyPr/>
          <a:lstStyle/>
          <a:p>
            <a:pPr lvl="0">
              <a:defRPr sz="1800"/>
            </a:pPr>
            <a:r>
              <a:rPr sz="4400"/>
              <a:t>Title Text</a:t>
            </a:r>
          </a:p>
        </p:txBody>
      </p:sp>
      <p:sp>
        <p:nvSpPr>
          <p:cNvPr id="24" name="Shape 24"/>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3_Title Only">
    <p:spTree>
      <p:nvGrpSpPr>
        <p:cNvPr id="1" name=""/>
        <p:cNvGrpSpPr/>
        <p:nvPr/>
      </p:nvGrpSpPr>
      <p:grpSpPr>
        <a:xfrm>
          <a:off x="0" y="0"/>
          <a:ext cx="0" cy="0"/>
          <a:chOff x="0" y="0"/>
          <a:chExt cx="0" cy="0"/>
        </a:xfrm>
      </p:grpSpPr>
      <p:pic>
        <p:nvPicPr>
          <p:cNvPr id="26" name="image4.png"/>
          <p:cNvPicPr/>
          <p:nvPr/>
        </p:nvPicPr>
        <p:blipFill>
          <a:blip r:embed="rId2">
            <a:extLst/>
          </a:blip>
          <a:stretch>
            <a:fillRect/>
          </a:stretch>
        </p:blipFill>
        <p:spPr>
          <a:xfrm>
            <a:off x="-15875" y="0"/>
            <a:ext cx="9159875" cy="6884989"/>
          </a:xfrm>
          <a:prstGeom prst="rect">
            <a:avLst/>
          </a:prstGeom>
          <a:ln w="12700">
            <a:miter lim="400000"/>
          </a:ln>
        </p:spPr>
      </p:pic>
      <p:sp>
        <p:nvSpPr>
          <p:cNvPr id="27" name="Shape 27"/>
          <p:cNvSpPr>
            <a:spLocks noGrp="1"/>
          </p:cNvSpPr>
          <p:nvPr>
            <p:ph type="title"/>
          </p:nvPr>
        </p:nvSpPr>
        <p:spPr>
          <a:xfrm>
            <a:off x="457200" y="92076"/>
            <a:ext cx="8229600" cy="1508125"/>
          </a:xfrm>
          <a:prstGeom prst="rect">
            <a:avLst/>
          </a:prstGeom>
        </p:spPr>
        <p:txBody>
          <a:bodyPr/>
          <a:lstStyle/>
          <a:p>
            <a:pPr lvl="0">
              <a:defRPr sz="1800"/>
            </a:pPr>
            <a:r>
              <a:rPr sz="4400"/>
              <a:t>Title Text</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image3.png"/>
          <p:cNvPicPr/>
          <p:nvPr/>
        </p:nvPicPr>
        <p:blipFill>
          <a:blip r:embed="rId7">
            <a:extLst/>
          </a:blip>
          <a:stretch>
            <a:fillRect/>
          </a:stretch>
        </p:blipFill>
        <p:spPr>
          <a:xfrm>
            <a:off x="0" y="20637"/>
            <a:ext cx="9144000" cy="6837363"/>
          </a:xfrm>
          <a:prstGeom prst="rect">
            <a:avLst/>
          </a:prstGeom>
          <a:ln w="12700">
            <a:miter lim="400000"/>
          </a:ln>
        </p:spPr>
      </p:pic>
      <p:sp>
        <p:nvSpPr>
          <p:cNvPr id="3" name="Shape 3"/>
          <p:cNvSpPr>
            <a:spLocks noGrp="1"/>
          </p:cNvSpPr>
          <p:nvPr>
            <p:ph type="title"/>
          </p:nvPr>
        </p:nvSpPr>
        <p:spPr>
          <a:xfrm>
            <a:off x="457200" y="0"/>
            <a:ext cx="8229600" cy="1692276"/>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normAutofit/>
          </a:bodyPr>
          <a:lstStyle/>
          <a:p>
            <a:pPr lvl="0">
              <a:defRPr sz="1800"/>
            </a:pPr>
            <a:r>
              <a:rPr sz="4400"/>
              <a:t>Title Text</a:t>
            </a:r>
          </a:p>
        </p:txBody>
      </p:sp>
      <p:sp>
        <p:nvSpPr>
          <p:cNvPr id="4" name="Shape 4"/>
          <p:cNvSpPr>
            <a:spLocks noGrp="1"/>
          </p:cNvSpPr>
          <p:nvPr>
            <p:ph type="body" idx="1"/>
          </p:nvPr>
        </p:nvSpPr>
        <p:spPr>
          <a:xfrm>
            <a:off x="468312" y="1773238"/>
            <a:ext cx="8280401" cy="5084762"/>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Tree>
  </p:cSld>
  <p:clrMap bg1="lt1" tx1="dk1" bg2="lt2" tx2="dk2" accent1="accent1" accent2="accent2" accent3="accent3" accent4="accent4" accent5="accent5" accent6="accent6" hlink="hlink" folHlink="folHlink"/>
  <p:sldLayoutIdLst>
    <p:sldLayoutId id="2147483650" r:id="rId1"/>
    <p:sldLayoutId id="2147483652" r:id="rId2"/>
    <p:sldLayoutId id="2147483653" r:id="rId3"/>
    <p:sldLayoutId id="2147483654" r:id="rId4"/>
    <p:sldLayoutId id="2147483655" r:id="rId5"/>
  </p:sldLayoutIdLst>
  <p:transition spd="med"/>
  <p:txStyles>
    <p:titleStyle>
      <a:lvl1pPr algn="ctr">
        <a:defRPr sz="4400">
          <a:latin typeface="Calibri"/>
          <a:ea typeface="Calibri"/>
          <a:cs typeface="Calibri"/>
          <a:sym typeface="Calibri"/>
        </a:defRPr>
      </a:lvl1pPr>
      <a:lvl2pPr algn="ctr">
        <a:defRPr sz="4400">
          <a:latin typeface="Calibri"/>
          <a:ea typeface="Calibri"/>
          <a:cs typeface="Calibri"/>
          <a:sym typeface="Calibri"/>
        </a:defRPr>
      </a:lvl2pPr>
      <a:lvl3pPr algn="ctr">
        <a:defRPr sz="4400">
          <a:latin typeface="Calibri"/>
          <a:ea typeface="Calibri"/>
          <a:cs typeface="Calibri"/>
          <a:sym typeface="Calibri"/>
        </a:defRPr>
      </a:lvl3pPr>
      <a:lvl4pPr algn="ctr">
        <a:defRPr sz="4400">
          <a:latin typeface="Calibri"/>
          <a:ea typeface="Calibri"/>
          <a:cs typeface="Calibri"/>
          <a:sym typeface="Calibri"/>
        </a:defRPr>
      </a:lvl4pPr>
      <a:lvl5pPr algn="ctr">
        <a:defRPr sz="4400">
          <a:latin typeface="Calibri"/>
          <a:ea typeface="Calibri"/>
          <a:cs typeface="Calibri"/>
          <a:sym typeface="Calibri"/>
        </a:defRPr>
      </a:lvl5pPr>
      <a:lvl6pPr algn="ctr">
        <a:defRPr sz="4400">
          <a:latin typeface="Calibri"/>
          <a:ea typeface="Calibri"/>
          <a:cs typeface="Calibri"/>
          <a:sym typeface="Calibri"/>
        </a:defRPr>
      </a:lvl6pPr>
      <a:lvl7pPr algn="ctr">
        <a:defRPr sz="4400">
          <a:latin typeface="Calibri"/>
          <a:ea typeface="Calibri"/>
          <a:cs typeface="Calibri"/>
          <a:sym typeface="Calibri"/>
        </a:defRPr>
      </a:lvl7pPr>
      <a:lvl8pPr algn="ctr">
        <a:defRPr sz="4400">
          <a:latin typeface="Calibri"/>
          <a:ea typeface="Calibri"/>
          <a:cs typeface="Calibri"/>
          <a:sym typeface="Calibri"/>
        </a:defRPr>
      </a:lvl8pPr>
      <a:lvl9pPr algn="ctr">
        <a:defRPr sz="4400">
          <a:latin typeface="Calibri"/>
          <a:ea typeface="Calibri"/>
          <a:cs typeface="Calibri"/>
          <a:sym typeface="Calibri"/>
        </a:defRPr>
      </a:lvl9pPr>
    </p:titleStyle>
    <p:bodyStyle>
      <a:lvl1pPr marL="342900" indent="-342900">
        <a:spcBef>
          <a:spcPts val="700"/>
        </a:spcBef>
        <a:buSzPct val="100000"/>
        <a:buFont typeface="Arial"/>
        <a:buChar char="•"/>
        <a:defRPr sz="3200">
          <a:latin typeface="Calibri"/>
          <a:ea typeface="Calibri"/>
          <a:cs typeface="Calibri"/>
          <a:sym typeface="Calibri"/>
        </a:defRPr>
      </a:lvl1pPr>
      <a:lvl2pPr marL="783771" indent="-326571">
        <a:spcBef>
          <a:spcPts val="700"/>
        </a:spcBef>
        <a:buSzPct val="100000"/>
        <a:buFont typeface="Arial"/>
        <a:buChar char="–"/>
        <a:defRPr sz="3200">
          <a:latin typeface="Calibri"/>
          <a:ea typeface="Calibri"/>
          <a:cs typeface="Calibri"/>
          <a:sym typeface="Calibri"/>
        </a:defRPr>
      </a:lvl2pPr>
      <a:lvl3pPr marL="1219200" indent="-304800">
        <a:spcBef>
          <a:spcPts val="700"/>
        </a:spcBef>
        <a:buSzPct val="100000"/>
        <a:buFont typeface="Arial"/>
        <a:buChar char="•"/>
        <a:defRPr sz="3200">
          <a:latin typeface="Calibri"/>
          <a:ea typeface="Calibri"/>
          <a:cs typeface="Calibri"/>
          <a:sym typeface="Calibri"/>
        </a:defRPr>
      </a:lvl3pPr>
      <a:lvl4pPr marL="1737360" indent="-365760">
        <a:spcBef>
          <a:spcPts val="700"/>
        </a:spcBef>
        <a:buSzPct val="100000"/>
        <a:buFont typeface="Arial"/>
        <a:buChar char="–"/>
        <a:defRPr sz="3200">
          <a:latin typeface="Calibri"/>
          <a:ea typeface="Calibri"/>
          <a:cs typeface="Calibri"/>
          <a:sym typeface="Calibri"/>
        </a:defRPr>
      </a:lvl4pPr>
      <a:lvl5pPr marL="2194560" indent="-365760">
        <a:spcBef>
          <a:spcPts val="700"/>
        </a:spcBef>
        <a:buSzPct val="100000"/>
        <a:buFont typeface="Arial"/>
        <a:buChar char="»"/>
        <a:defRPr sz="3200">
          <a:latin typeface="Calibri"/>
          <a:ea typeface="Calibri"/>
          <a:cs typeface="Calibri"/>
          <a:sym typeface="Calibri"/>
        </a:defRPr>
      </a:lvl5pPr>
      <a:lvl6pPr marL="2651760" indent="-365760">
        <a:spcBef>
          <a:spcPts val="700"/>
        </a:spcBef>
        <a:buSzPct val="100000"/>
        <a:buFont typeface="Arial"/>
        <a:buChar char="•"/>
        <a:defRPr sz="3200">
          <a:latin typeface="Calibri"/>
          <a:ea typeface="Calibri"/>
          <a:cs typeface="Calibri"/>
          <a:sym typeface="Calibri"/>
        </a:defRPr>
      </a:lvl6pPr>
      <a:lvl7pPr marL="3108960" indent="-365760">
        <a:spcBef>
          <a:spcPts val="700"/>
        </a:spcBef>
        <a:buSzPct val="100000"/>
        <a:buFont typeface="Arial"/>
        <a:buChar char="•"/>
        <a:defRPr sz="3200">
          <a:latin typeface="Calibri"/>
          <a:ea typeface="Calibri"/>
          <a:cs typeface="Calibri"/>
          <a:sym typeface="Calibri"/>
        </a:defRPr>
      </a:lvl7pPr>
      <a:lvl8pPr marL="3566159" indent="-365759">
        <a:spcBef>
          <a:spcPts val="700"/>
        </a:spcBef>
        <a:buSzPct val="100000"/>
        <a:buFont typeface="Arial"/>
        <a:buChar char="•"/>
        <a:defRPr sz="3200">
          <a:latin typeface="Calibri"/>
          <a:ea typeface="Calibri"/>
          <a:cs typeface="Calibri"/>
          <a:sym typeface="Calibri"/>
        </a:defRPr>
      </a:lvl8pPr>
      <a:lvl9pPr marL="4023359" indent="-365759">
        <a:spcBef>
          <a:spcPts val="700"/>
        </a:spcBef>
        <a:buSzPct val="100000"/>
        <a:buFont typeface="Arial"/>
        <a:buChar char="•"/>
        <a:defRPr sz="3200">
          <a:latin typeface="Calibri"/>
          <a:ea typeface="Calibri"/>
          <a:cs typeface="Calibri"/>
          <a:sym typeface="Calibri"/>
        </a:defRPr>
      </a:lvl9pPr>
    </p:bodyStyle>
    <p:otherStyle>
      <a:lvl1pPr algn="r">
        <a:defRPr sz="1200">
          <a:solidFill>
            <a:schemeClr val="tx1"/>
          </a:solidFill>
          <a:latin typeface="+mn-lt"/>
          <a:ea typeface="+mn-ea"/>
          <a:cs typeface="+mn-cs"/>
          <a:sym typeface="Calibri"/>
        </a:defRPr>
      </a:lvl1pPr>
      <a:lvl2pPr indent="457200" algn="r">
        <a:defRPr sz="1200">
          <a:solidFill>
            <a:schemeClr val="tx1"/>
          </a:solidFill>
          <a:latin typeface="+mn-lt"/>
          <a:ea typeface="+mn-ea"/>
          <a:cs typeface="+mn-cs"/>
          <a:sym typeface="Calibri"/>
        </a:defRPr>
      </a:lvl2pPr>
      <a:lvl3pPr indent="914400" algn="r">
        <a:defRPr sz="1200">
          <a:solidFill>
            <a:schemeClr val="tx1"/>
          </a:solidFill>
          <a:latin typeface="+mn-lt"/>
          <a:ea typeface="+mn-ea"/>
          <a:cs typeface="+mn-cs"/>
          <a:sym typeface="Calibri"/>
        </a:defRPr>
      </a:lvl3pPr>
      <a:lvl4pPr indent="1371600" algn="r">
        <a:defRPr sz="1200">
          <a:solidFill>
            <a:schemeClr val="tx1"/>
          </a:solidFill>
          <a:latin typeface="+mn-lt"/>
          <a:ea typeface="+mn-ea"/>
          <a:cs typeface="+mn-cs"/>
          <a:sym typeface="Calibri"/>
        </a:defRPr>
      </a:lvl4pPr>
      <a:lvl5pPr indent="1828800" algn="r">
        <a:defRPr sz="1200">
          <a:solidFill>
            <a:schemeClr val="tx1"/>
          </a:solidFill>
          <a:latin typeface="+mn-lt"/>
          <a:ea typeface="+mn-ea"/>
          <a:cs typeface="+mn-cs"/>
          <a:sym typeface="Calibri"/>
        </a:defRPr>
      </a:lvl5pPr>
      <a:lvl6pPr indent="2286000" algn="r">
        <a:defRPr sz="1200">
          <a:solidFill>
            <a:schemeClr val="tx1"/>
          </a:solidFill>
          <a:latin typeface="+mn-lt"/>
          <a:ea typeface="+mn-ea"/>
          <a:cs typeface="+mn-cs"/>
          <a:sym typeface="Calibri"/>
        </a:defRPr>
      </a:lvl6pPr>
      <a:lvl7pPr indent="2743200" algn="r">
        <a:defRPr sz="1200">
          <a:solidFill>
            <a:schemeClr val="tx1"/>
          </a:solidFill>
          <a:latin typeface="+mn-lt"/>
          <a:ea typeface="+mn-ea"/>
          <a:cs typeface="+mn-cs"/>
          <a:sym typeface="Calibri"/>
        </a:defRPr>
      </a:lvl7pPr>
      <a:lvl8pPr indent="3200400" algn="r">
        <a:defRPr sz="1200">
          <a:solidFill>
            <a:schemeClr val="tx1"/>
          </a:solidFill>
          <a:latin typeface="+mn-lt"/>
          <a:ea typeface="+mn-ea"/>
          <a:cs typeface="+mn-cs"/>
          <a:sym typeface="Calibri"/>
        </a:defRPr>
      </a:lvl8pPr>
      <a:lvl9pPr indent="3657600" algn="r">
        <a:defRPr sz="12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mailto:Religious.studies@ocr.org.uk"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Shape 31"/>
          <p:cNvSpPr>
            <a:spLocks noGrp="1"/>
          </p:cNvSpPr>
          <p:nvPr>
            <p:ph type="title"/>
          </p:nvPr>
        </p:nvSpPr>
        <p:spPr>
          <a:xfrm>
            <a:off x="1403647" y="2130425"/>
            <a:ext cx="7054554" cy="1470025"/>
          </a:xfrm>
          <a:prstGeom prst="rect">
            <a:avLst/>
          </a:prstGeom>
        </p:spPr>
        <p:txBody>
          <a:bodyPr>
            <a:normAutofit fontScale="90000"/>
          </a:bodyPr>
          <a:lstStyle/>
          <a:p>
            <a:r>
              <a:rPr lang="en-US" b="1" dirty="0"/>
              <a:t>OCR NEW GCE Religious Studies (H173/H573</a:t>
            </a:r>
            <a:r>
              <a:rPr lang="en-US" b="1" dirty="0" smtClean="0"/>
              <a:t>)</a:t>
            </a:r>
            <a:br>
              <a:rPr lang="en-US" b="1" dirty="0" smtClean="0"/>
            </a:br>
            <a:r>
              <a:rPr lang="en-US" b="1" dirty="0" smtClean="0"/>
              <a:t>Understanding </a:t>
            </a:r>
            <a:r>
              <a:rPr lang="en-US" b="1" dirty="0"/>
              <a:t>the new assessment</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Setting Questions</a:t>
            </a:r>
            <a:endParaRPr lang="en-GB" dirty="0"/>
          </a:p>
        </p:txBody>
      </p:sp>
      <p:sp>
        <p:nvSpPr>
          <p:cNvPr id="3" name="Text Placeholder 2"/>
          <p:cNvSpPr>
            <a:spLocks noGrp="1"/>
          </p:cNvSpPr>
          <p:nvPr>
            <p:ph type="body" idx="1"/>
          </p:nvPr>
        </p:nvSpPr>
        <p:spPr>
          <a:xfrm>
            <a:off x="468312" y="1692276"/>
            <a:ext cx="8280401" cy="5084762"/>
          </a:xfrm>
        </p:spPr>
        <p:txBody>
          <a:bodyPr>
            <a:normAutofit/>
          </a:bodyPr>
          <a:lstStyle/>
          <a:p>
            <a:r>
              <a:rPr lang="en-US" sz="3150" dirty="0"/>
              <a:t>Questions can target material from any area of the </a:t>
            </a:r>
            <a:r>
              <a:rPr lang="en-US" sz="3150" dirty="0" smtClean="0"/>
              <a:t>specification:</a:t>
            </a:r>
          </a:p>
          <a:p>
            <a:pPr lvl="1"/>
            <a:r>
              <a:rPr lang="en-US" sz="3150" dirty="0" smtClean="0"/>
              <a:t>two </a:t>
            </a:r>
            <a:r>
              <a:rPr lang="en-US" sz="3150" dirty="0"/>
              <a:t>might be set from one specification </a:t>
            </a:r>
            <a:r>
              <a:rPr lang="en-US" sz="3150" dirty="0" smtClean="0"/>
              <a:t>section</a:t>
            </a:r>
          </a:p>
          <a:p>
            <a:pPr lvl="1"/>
            <a:r>
              <a:rPr lang="en-US" sz="3150" dirty="0" smtClean="0"/>
              <a:t>all </a:t>
            </a:r>
            <a:r>
              <a:rPr lang="en-US" sz="3150" dirty="0"/>
              <a:t>questions might be from different sections</a:t>
            </a:r>
          </a:p>
          <a:p>
            <a:r>
              <a:rPr lang="en-US" sz="3150" dirty="0"/>
              <a:t>In order to guarantee access to the full range of marks for the assessment all specification content should be covered. </a:t>
            </a:r>
          </a:p>
          <a:p>
            <a:endParaRPr lang="en-GB" sz="3150" dirty="0"/>
          </a:p>
        </p:txBody>
      </p:sp>
    </p:spTree>
    <p:extLst>
      <p:ext uri="{BB962C8B-B14F-4D97-AF65-F5344CB8AC3E}">
        <p14:creationId xmlns:p14="http://schemas.microsoft.com/office/powerpoint/2010/main" val="2126660532"/>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Setting Questions: FAQ</a:t>
            </a:r>
            <a:endParaRPr lang="en-GB" dirty="0"/>
          </a:p>
        </p:txBody>
      </p:sp>
      <p:sp>
        <p:nvSpPr>
          <p:cNvPr id="3" name="Text Placeholder 2"/>
          <p:cNvSpPr>
            <a:spLocks noGrp="1"/>
          </p:cNvSpPr>
          <p:nvPr>
            <p:ph type="body" idx="1"/>
          </p:nvPr>
        </p:nvSpPr>
        <p:spPr/>
        <p:txBody>
          <a:bodyPr>
            <a:normAutofit/>
          </a:bodyPr>
          <a:lstStyle/>
          <a:p>
            <a:pPr marL="0" indent="0">
              <a:buNone/>
            </a:pPr>
            <a:r>
              <a:rPr lang="en-GB" sz="2800" dirty="0">
                <a:solidFill>
                  <a:schemeClr val="accent1">
                    <a:lumMod val="50000"/>
                  </a:schemeClr>
                </a:solidFill>
              </a:rPr>
              <a:t>It’s in the textbook but not the specification; can there be a question on it</a:t>
            </a:r>
            <a:r>
              <a:rPr lang="en-GB" sz="2800" dirty="0" smtClean="0">
                <a:solidFill>
                  <a:schemeClr val="accent1">
                    <a:lumMod val="50000"/>
                  </a:schemeClr>
                </a:solidFill>
              </a:rPr>
              <a:t>?</a:t>
            </a:r>
          </a:p>
          <a:p>
            <a:pPr marL="0" indent="0">
              <a:buNone/>
            </a:pPr>
            <a:endParaRPr lang="en-GB" sz="2800" dirty="0">
              <a:solidFill>
                <a:schemeClr val="accent1">
                  <a:lumMod val="50000"/>
                </a:schemeClr>
              </a:solidFill>
            </a:endParaRPr>
          </a:p>
          <a:p>
            <a:pPr marL="0" indent="0">
              <a:buNone/>
            </a:pPr>
            <a:r>
              <a:rPr lang="en-GB" sz="2800" i="1" dirty="0" smtClean="0"/>
              <a:t>Textbooks </a:t>
            </a:r>
            <a:r>
              <a:rPr lang="en-GB" sz="2800" i="1" dirty="0"/>
              <a:t>are not a replacement for or ‘upgrade’ of the </a:t>
            </a:r>
            <a:r>
              <a:rPr lang="en-GB" sz="2800" i="1" dirty="0" smtClean="0"/>
              <a:t>specification. When </a:t>
            </a:r>
            <a:r>
              <a:rPr lang="en-GB" sz="2800" i="1" dirty="0"/>
              <a:t>setting questions examiners will target material listed in the specification only; we cannot expect other material or penalise those who have not learnt things not on the </a:t>
            </a:r>
            <a:r>
              <a:rPr lang="en-GB" sz="2800" i="1" dirty="0" smtClean="0"/>
              <a:t>specification.</a:t>
            </a:r>
            <a:endParaRPr lang="en-GB" sz="2800" i="1" dirty="0"/>
          </a:p>
          <a:p>
            <a:endParaRPr lang="en-GB" sz="2800" dirty="0"/>
          </a:p>
        </p:txBody>
      </p:sp>
    </p:spTree>
    <p:extLst>
      <p:ext uri="{BB962C8B-B14F-4D97-AF65-F5344CB8AC3E}">
        <p14:creationId xmlns:p14="http://schemas.microsoft.com/office/powerpoint/2010/main" val="1905262724"/>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Setting Questions: FAQ</a:t>
            </a:r>
            <a:endParaRPr lang="en-GB" dirty="0"/>
          </a:p>
        </p:txBody>
      </p:sp>
      <p:sp>
        <p:nvSpPr>
          <p:cNvPr id="3" name="Text Placeholder 2"/>
          <p:cNvSpPr>
            <a:spLocks noGrp="1"/>
          </p:cNvSpPr>
          <p:nvPr>
            <p:ph type="body" idx="1"/>
          </p:nvPr>
        </p:nvSpPr>
        <p:spPr>
          <a:xfrm>
            <a:off x="261257" y="1507253"/>
            <a:ext cx="8691823" cy="5350747"/>
          </a:xfrm>
        </p:spPr>
        <p:txBody>
          <a:bodyPr/>
          <a:lstStyle/>
          <a:p>
            <a:pPr marL="0" indent="0">
              <a:buNone/>
            </a:pPr>
            <a:r>
              <a:rPr lang="en-GB" dirty="0" smtClean="0">
                <a:solidFill>
                  <a:schemeClr val="accent1">
                    <a:lumMod val="50000"/>
                  </a:schemeClr>
                </a:solidFill>
              </a:rPr>
              <a:t>Can you target </a:t>
            </a:r>
            <a:r>
              <a:rPr lang="en-GB" i="1" dirty="0" smtClean="0">
                <a:solidFill>
                  <a:schemeClr val="accent1">
                    <a:lumMod val="50000"/>
                  </a:schemeClr>
                </a:solidFill>
              </a:rPr>
              <a:t>anything </a:t>
            </a:r>
            <a:r>
              <a:rPr lang="en-GB" dirty="0" smtClean="0">
                <a:solidFill>
                  <a:schemeClr val="accent1">
                    <a:lumMod val="50000"/>
                  </a:schemeClr>
                </a:solidFill>
              </a:rPr>
              <a:t>on the specification? Would you ever ask a question on this tiny point of content?</a:t>
            </a:r>
          </a:p>
          <a:p>
            <a:pPr marL="0" indent="0">
              <a:buNone/>
            </a:pPr>
            <a:r>
              <a:rPr lang="en-GB" i="1" dirty="0" smtClean="0"/>
              <a:t>Whilst we can target any material listed in the Content, Key Knowledge and discussion point boxes, it is not in our interest to ask questions that students will struggle to answer. Questions will have sufficient scope for a full essay to be written.</a:t>
            </a:r>
          </a:p>
          <a:p>
            <a:pPr marL="0" indent="0">
              <a:buNone/>
            </a:pPr>
            <a:endParaRPr lang="en-GB" dirty="0"/>
          </a:p>
        </p:txBody>
      </p:sp>
    </p:spTree>
    <p:extLst>
      <p:ext uri="{BB962C8B-B14F-4D97-AF65-F5344CB8AC3E}">
        <p14:creationId xmlns:p14="http://schemas.microsoft.com/office/powerpoint/2010/main" val="3740048165"/>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Setting Questions: FAQ</a:t>
            </a:r>
            <a:endParaRPr lang="en-GB" dirty="0"/>
          </a:p>
        </p:txBody>
      </p:sp>
      <p:sp>
        <p:nvSpPr>
          <p:cNvPr id="3" name="Text Placeholder 2"/>
          <p:cNvSpPr>
            <a:spLocks noGrp="1"/>
          </p:cNvSpPr>
          <p:nvPr>
            <p:ph type="body" idx="1"/>
          </p:nvPr>
        </p:nvSpPr>
        <p:spPr>
          <a:xfrm>
            <a:off x="251210" y="1773238"/>
            <a:ext cx="8752114" cy="5084762"/>
          </a:xfrm>
        </p:spPr>
        <p:txBody>
          <a:bodyPr/>
          <a:lstStyle/>
          <a:p>
            <a:pPr marL="0" indent="0">
              <a:buNone/>
            </a:pPr>
            <a:r>
              <a:rPr lang="en-GB" dirty="0" smtClean="0">
                <a:solidFill>
                  <a:schemeClr val="accent1">
                    <a:lumMod val="50000"/>
                  </a:schemeClr>
                </a:solidFill>
              </a:rPr>
              <a:t>Will there be more specimen questions? Why not?</a:t>
            </a:r>
          </a:p>
          <a:p>
            <a:pPr marL="0" indent="0">
              <a:buNone/>
            </a:pPr>
            <a:endParaRPr lang="en-GB" dirty="0" smtClean="0"/>
          </a:p>
          <a:p>
            <a:pPr marL="0" indent="0">
              <a:buNone/>
            </a:pPr>
            <a:r>
              <a:rPr lang="en-GB" i="1" dirty="0" smtClean="0"/>
              <a:t>Once a question has been used in a resource, OCR textbook or other OCR product we cannot use it, or anything too similar, in a live exam. For this reason we have to keep the release of such questions to a minimum. Therefore, we are not intending to release more specimen questions.</a:t>
            </a:r>
          </a:p>
          <a:p>
            <a:pPr marL="0" indent="0">
              <a:buNone/>
            </a:pPr>
            <a:endParaRPr lang="en-GB" dirty="0"/>
          </a:p>
        </p:txBody>
      </p:sp>
    </p:spTree>
    <p:extLst>
      <p:ext uri="{BB962C8B-B14F-4D97-AF65-F5344CB8AC3E}">
        <p14:creationId xmlns:p14="http://schemas.microsoft.com/office/powerpoint/2010/main" val="3556425460"/>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Setting Questions: FAQ</a:t>
            </a:r>
            <a:endParaRPr lang="en-GB" dirty="0"/>
          </a:p>
        </p:txBody>
      </p:sp>
      <p:sp>
        <p:nvSpPr>
          <p:cNvPr id="3" name="Text Placeholder 2"/>
          <p:cNvSpPr>
            <a:spLocks noGrp="1"/>
          </p:cNvSpPr>
          <p:nvPr>
            <p:ph type="body" idx="1"/>
          </p:nvPr>
        </p:nvSpPr>
        <p:spPr>
          <a:xfrm>
            <a:off x="311499" y="1511980"/>
            <a:ext cx="8551147" cy="5084762"/>
          </a:xfrm>
        </p:spPr>
        <p:txBody>
          <a:bodyPr>
            <a:normAutofit/>
          </a:bodyPr>
          <a:lstStyle/>
          <a:p>
            <a:pPr marL="0" indent="0">
              <a:buNone/>
            </a:pPr>
            <a:r>
              <a:rPr lang="en-GB" sz="2800" dirty="0" smtClean="0">
                <a:solidFill>
                  <a:schemeClr val="accent1">
                    <a:lumMod val="50000"/>
                  </a:schemeClr>
                </a:solidFill>
              </a:rPr>
              <a:t>If you aren’t releasing more questions, what do I set my students?!</a:t>
            </a:r>
          </a:p>
          <a:p>
            <a:pPr marL="0" indent="0">
              <a:buNone/>
            </a:pPr>
            <a:endParaRPr lang="en-GB" sz="2800" dirty="0">
              <a:solidFill>
                <a:schemeClr val="accent1">
                  <a:lumMod val="50000"/>
                </a:schemeClr>
              </a:solidFill>
            </a:endParaRPr>
          </a:p>
          <a:p>
            <a:pPr marL="0" indent="0">
              <a:buNone/>
            </a:pPr>
            <a:r>
              <a:rPr lang="en-GB" sz="2800" i="1" dirty="0" smtClean="0">
                <a:solidFill>
                  <a:schemeClr val="tx1"/>
                </a:solidFill>
              </a:rPr>
              <a:t>There are 14 SAMs available on the website. By browsing these you will get a ‘feel’ for the style of question being asked – as they are all comparable. You could then adapt these questions to suit the material you are teaching.</a:t>
            </a:r>
          </a:p>
          <a:p>
            <a:pPr marL="0" indent="0">
              <a:buNone/>
            </a:pPr>
            <a:r>
              <a:rPr lang="en-GB" sz="2800" i="1" dirty="0" smtClean="0">
                <a:solidFill>
                  <a:schemeClr val="tx1"/>
                </a:solidFill>
              </a:rPr>
              <a:t>The legacy OCR A Level papers also contain similar styles of question, which could be repurposed.</a:t>
            </a:r>
            <a:endParaRPr lang="en-GB" sz="2800" dirty="0">
              <a:solidFill>
                <a:schemeClr val="tx1"/>
              </a:solidFill>
            </a:endParaRPr>
          </a:p>
          <a:p>
            <a:pPr marL="0" indent="0">
              <a:buNone/>
            </a:pPr>
            <a:endParaRPr lang="en-GB" sz="2800" dirty="0">
              <a:solidFill>
                <a:schemeClr val="accent1">
                  <a:lumMod val="50000"/>
                </a:schemeClr>
              </a:solidFill>
            </a:endParaRPr>
          </a:p>
        </p:txBody>
      </p:sp>
    </p:spTree>
    <p:extLst>
      <p:ext uri="{BB962C8B-B14F-4D97-AF65-F5344CB8AC3E}">
        <p14:creationId xmlns:p14="http://schemas.microsoft.com/office/powerpoint/2010/main" val="959525272"/>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Assessment Objectives</a:t>
            </a:r>
            <a:endParaRPr lang="en-GB"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21026"/>
          <a:stretch/>
        </p:blipFill>
        <p:spPr bwMode="auto">
          <a:xfrm>
            <a:off x="844063" y="1354976"/>
            <a:ext cx="7666891" cy="31617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170822" y="4636442"/>
            <a:ext cx="8792308" cy="1200327"/>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r>
              <a:rPr kumimoji="0" lang="en-GB" sz="2400" b="0" i="0" u="none" strike="noStrike" cap="none" spc="0" normalizeH="0" baseline="0" dirty="0" smtClean="0">
                <a:ln>
                  <a:noFill/>
                </a:ln>
                <a:solidFill>
                  <a:schemeClr val="tx1"/>
                </a:solidFill>
                <a:effectLst/>
                <a:uFillTx/>
                <a:latin typeface="Calibri"/>
                <a:ea typeface="Calibri"/>
                <a:cs typeface="Calibri"/>
                <a:sym typeface="Calibri"/>
              </a:rPr>
              <a:t>All strands of the AOs</a:t>
            </a:r>
            <a:r>
              <a:rPr kumimoji="0" lang="en-GB" sz="2400" b="0" i="0" u="none" strike="noStrike" cap="none" spc="0" normalizeH="0" dirty="0" smtClean="0">
                <a:ln>
                  <a:noFill/>
                </a:ln>
                <a:solidFill>
                  <a:schemeClr val="tx1"/>
                </a:solidFill>
                <a:effectLst/>
                <a:uFillTx/>
                <a:latin typeface="Calibri"/>
                <a:ea typeface="Calibri"/>
                <a:cs typeface="Calibri"/>
                <a:sym typeface="Calibri"/>
              </a:rPr>
              <a:t> are targeted by the questions as they are set. </a:t>
            </a:r>
          </a:p>
          <a:p>
            <a:pPr marL="0" marR="0" indent="0" algn="l" defTabSz="914400" rtl="0" fontAlgn="auto" latinLnBrk="1" hangingPunct="0">
              <a:lnSpc>
                <a:spcPct val="100000"/>
              </a:lnSpc>
              <a:spcBef>
                <a:spcPts val="0"/>
              </a:spcBef>
              <a:spcAft>
                <a:spcPts val="0"/>
              </a:spcAft>
              <a:buClrTx/>
              <a:buSzTx/>
              <a:buFontTx/>
              <a:buNone/>
              <a:tabLst/>
            </a:pPr>
            <a:r>
              <a:rPr kumimoji="0" lang="en-GB" sz="2400" b="0" i="0" u="none" strike="noStrike" cap="none" spc="0" normalizeH="0" dirty="0" smtClean="0">
                <a:ln>
                  <a:noFill/>
                </a:ln>
                <a:solidFill>
                  <a:schemeClr val="tx1"/>
                </a:solidFill>
                <a:effectLst/>
                <a:uFillTx/>
                <a:latin typeface="Calibri"/>
                <a:ea typeface="Calibri"/>
                <a:cs typeface="Calibri"/>
                <a:sym typeface="Calibri"/>
              </a:rPr>
              <a:t>As long as the student writes a full and well constructed response to </a:t>
            </a:r>
          </a:p>
          <a:p>
            <a:pPr marL="0" marR="0" indent="0" algn="l" defTabSz="914400" rtl="0" fontAlgn="auto" latinLnBrk="1" hangingPunct="0">
              <a:lnSpc>
                <a:spcPct val="100000"/>
              </a:lnSpc>
              <a:spcBef>
                <a:spcPts val="0"/>
              </a:spcBef>
              <a:spcAft>
                <a:spcPts val="0"/>
              </a:spcAft>
              <a:buClrTx/>
              <a:buSzTx/>
              <a:buFontTx/>
              <a:buNone/>
              <a:tabLst/>
            </a:pPr>
            <a:r>
              <a:rPr kumimoji="0" lang="en-GB" sz="2400" b="0" i="0" u="none" strike="noStrike" cap="none" spc="0" normalizeH="0" dirty="0" smtClean="0">
                <a:ln>
                  <a:noFill/>
                </a:ln>
                <a:solidFill>
                  <a:schemeClr val="tx1"/>
                </a:solidFill>
                <a:effectLst/>
                <a:uFillTx/>
                <a:latin typeface="Calibri"/>
                <a:ea typeface="Calibri"/>
                <a:cs typeface="Calibri"/>
                <a:sym typeface="Calibri"/>
              </a:rPr>
              <a:t>the question they will achieve marks for the AOs.  </a:t>
            </a:r>
            <a:endParaRPr kumimoji="0" lang="en-GB" sz="2400" b="0" i="0" u="none" strike="noStrike" cap="none" spc="0" normalizeH="0" baseline="0" dirty="0">
              <a:ln>
                <a:noFill/>
              </a:ln>
              <a:solidFill>
                <a:schemeClr val="tx1"/>
              </a:solidFill>
              <a:effectLst/>
              <a:uFillTx/>
              <a:latin typeface="Calibri"/>
              <a:ea typeface="Calibri"/>
              <a:cs typeface="Calibri"/>
              <a:sym typeface="Calibri"/>
            </a:endParaRPr>
          </a:p>
        </p:txBody>
      </p:sp>
    </p:spTree>
    <p:extLst>
      <p:ext uri="{BB962C8B-B14F-4D97-AF65-F5344CB8AC3E}">
        <p14:creationId xmlns:p14="http://schemas.microsoft.com/office/powerpoint/2010/main" val="4168238722"/>
      </p:ext>
    </p:extLst>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67059"/>
          </a:xfrm>
        </p:spPr>
        <p:txBody>
          <a:bodyPr/>
          <a:lstStyle/>
          <a:p>
            <a:r>
              <a:rPr lang="en-GB" dirty="0" smtClean="0"/>
              <a:t>Marking: Levels of Response</a:t>
            </a:r>
            <a:endParaRPr lang="en-GB" dirty="0"/>
          </a:p>
        </p:txBody>
      </p:sp>
      <p:sp>
        <p:nvSpPr>
          <p:cNvPr id="3" name="Text Placeholder 2"/>
          <p:cNvSpPr>
            <a:spLocks noGrp="1"/>
          </p:cNvSpPr>
          <p:nvPr>
            <p:ph type="body" sz="quarter" idx="4294967295"/>
          </p:nvPr>
        </p:nvSpPr>
        <p:spPr>
          <a:xfrm>
            <a:off x="468313" y="1467059"/>
            <a:ext cx="8280400" cy="4122529"/>
          </a:xfrm>
          <a:prstGeom prst="rect">
            <a:avLst/>
          </a:prstGeom>
        </p:spPr>
        <p:txBody>
          <a:bodyPr>
            <a:normAutofit lnSpcReduction="10000"/>
          </a:bodyPr>
          <a:lstStyle/>
          <a:p>
            <a:r>
              <a:rPr lang="en-GB" dirty="0" smtClean="0"/>
              <a:t>All essays marked using common Levels of Response Grids</a:t>
            </a:r>
          </a:p>
          <a:p>
            <a:r>
              <a:rPr lang="en-GB" dirty="0" smtClean="0"/>
              <a:t>Grid for AO1 and one for AO2</a:t>
            </a:r>
          </a:p>
          <a:p>
            <a:pPr lvl="1"/>
            <a:r>
              <a:rPr lang="en-GB" dirty="0" smtClean="0"/>
              <a:t>Students can get different levels for each</a:t>
            </a:r>
          </a:p>
          <a:p>
            <a:r>
              <a:rPr lang="en-GB" dirty="0" smtClean="0"/>
              <a:t>Examiners use a ‘best fit’ approach and mark qualitatively </a:t>
            </a:r>
          </a:p>
          <a:p>
            <a:r>
              <a:rPr lang="en-GB" dirty="0" smtClean="0"/>
              <a:t>All legitimate approaches and material will be credited</a:t>
            </a:r>
            <a:endParaRPr lang="en-GB" dirty="0"/>
          </a:p>
        </p:txBody>
      </p:sp>
    </p:spTree>
    <p:extLst>
      <p:ext uri="{BB962C8B-B14F-4D97-AF65-F5344CB8AC3E}">
        <p14:creationId xmlns:p14="http://schemas.microsoft.com/office/powerpoint/2010/main" val="3018797162"/>
      </p:ext>
    </p:extLst>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Marking: FAQ</a:t>
            </a:r>
            <a:endParaRPr lang="en-GB" dirty="0"/>
          </a:p>
        </p:txBody>
      </p:sp>
      <p:sp>
        <p:nvSpPr>
          <p:cNvPr id="3" name="Text Placeholder 2"/>
          <p:cNvSpPr>
            <a:spLocks noGrp="1"/>
          </p:cNvSpPr>
          <p:nvPr>
            <p:ph type="body" sz="quarter" idx="4294967295"/>
          </p:nvPr>
        </p:nvSpPr>
        <p:spPr>
          <a:xfrm>
            <a:off x="261256" y="1457011"/>
            <a:ext cx="8601389" cy="4421275"/>
          </a:xfrm>
          <a:prstGeom prst="rect">
            <a:avLst/>
          </a:prstGeom>
        </p:spPr>
        <p:txBody>
          <a:bodyPr/>
          <a:lstStyle/>
          <a:p>
            <a:pPr marL="0" indent="0">
              <a:buNone/>
            </a:pPr>
            <a:r>
              <a:rPr lang="en-GB" dirty="0" smtClean="0">
                <a:solidFill>
                  <a:schemeClr val="accent1">
                    <a:lumMod val="50000"/>
                  </a:schemeClr>
                </a:solidFill>
              </a:rPr>
              <a:t>Essay structure:</a:t>
            </a:r>
          </a:p>
          <a:p>
            <a:pPr lvl="1"/>
            <a:r>
              <a:rPr lang="en-GB" i="1" dirty="0" smtClean="0"/>
              <a:t>No need to write ‘40% on AO1 and 60% on AO2’!</a:t>
            </a:r>
          </a:p>
          <a:p>
            <a:pPr lvl="1"/>
            <a:r>
              <a:rPr lang="en-GB" i="1" dirty="0" smtClean="0"/>
              <a:t>As with other analytical subjects like History, integrated approach; evidence and argument working together</a:t>
            </a:r>
          </a:p>
          <a:p>
            <a:pPr lvl="1"/>
            <a:r>
              <a:rPr lang="en-GB" i="1" dirty="0" smtClean="0"/>
              <a:t>Point Evidence Explain?</a:t>
            </a:r>
          </a:p>
          <a:p>
            <a:pPr lvl="1"/>
            <a:r>
              <a:rPr lang="en-GB" i="1" dirty="0" smtClean="0"/>
              <a:t>No ‘right’ way to structure an essay</a:t>
            </a:r>
          </a:p>
        </p:txBody>
      </p:sp>
    </p:spTree>
    <p:extLst>
      <p:ext uri="{BB962C8B-B14F-4D97-AF65-F5344CB8AC3E}">
        <p14:creationId xmlns:p14="http://schemas.microsoft.com/office/powerpoint/2010/main" val="1658927540"/>
      </p:ext>
    </p:extLst>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Marking: FAQ</a:t>
            </a:r>
            <a:endParaRPr lang="en-GB" dirty="0"/>
          </a:p>
        </p:txBody>
      </p:sp>
      <p:sp>
        <p:nvSpPr>
          <p:cNvPr id="3" name="Text Placeholder 2"/>
          <p:cNvSpPr>
            <a:spLocks noGrp="1"/>
          </p:cNvSpPr>
          <p:nvPr>
            <p:ph type="body" sz="quarter" idx="4294967295"/>
          </p:nvPr>
        </p:nvSpPr>
        <p:spPr>
          <a:xfrm>
            <a:off x="231112" y="1416818"/>
            <a:ext cx="8742065" cy="4401178"/>
          </a:xfrm>
          <a:prstGeom prst="rect">
            <a:avLst/>
          </a:prstGeom>
        </p:spPr>
        <p:txBody>
          <a:bodyPr>
            <a:noAutofit/>
          </a:bodyPr>
          <a:lstStyle/>
          <a:p>
            <a:pPr marL="0" indent="0">
              <a:buNone/>
            </a:pPr>
            <a:r>
              <a:rPr lang="en-US" sz="2400" dirty="0" smtClean="0">
                <a:solidFill>
                  <a:schemeClr val="accent1">
                    <a:lumMod val="50000"/>
                  </a:schemeClr>
                </a:solidFill>
              </a:rPr>
              <a:t>‘Religion and belief’ in non religious questions (e.g. Ethics)</a:t>
            </a:r>
          </a:p>
          <a:p>
            <a:pPr lvl="1"/>
            <a:endParaRPr lang="en-US" sz="2400" dirty="0" smtClean="0"/>
          </a:p>
          <a:p>
            <a:pPr marL="0" indent="0">
              <a:buNone/>
            </a:pPr>
            <a:r>
              <a:rPr lang="en-US" sz="2400" i="1" dirty="0" smtClean="0"/>
              <a:t>‘On </a:t>
            </a:r>
            <a:r>
              <a:rPr lang="en-US" sz="2400" i="1" dirty="0"/>
              <a:t>each paper, beneath the essay questions, are instructions to learners reminding them of the knowledge and skills expected in their responses as per the Assessment Objectives. In these instructions, where reference is made to ‘religion and belief’ it should be noted that ‘belief’ does not just mean the beliefs of a particular religion, but can encompass views and opinions from a variety of perspectives, religious or not</a:t>
            </a:r>
            <a:r>
              <a:rPr lang="en-US" sz="2400" i="1" dirty="0" smtClean="0"/>
              <a:t>.’ (Specification page 99)</a:t>
            </a:r>
          </a:p>
          <a:p>
            <a:pPr marL="0" indent="0">
              <a:buNone/>
            </a:pPr>
            <a:endParaRPr lang="en-US" sz="2400" i="1" dirty="0" smtClean="0"/>
          </a:p>
          <a:p>
            <a:pPr marL="0" indent="0">
              <a:buNone/>
            </a:pPr>
            <a:r>
              <a:rPr lang="en-US" sz="2400" i="1" dirty="0" smtClean="0"/>
              <a:t>An answer that is appropriately entirely secular can score full marks</a:t>
            </a:r>
            <a:endParaRPr lang="en-GB" sz="2400" i="1" dirty="0"/>
          </a:p>
        </p:txBody>
      </p:sp>
    </p:spTree>
    <p:extLst>
      <p:ext uri="{BB962C8B-B14F-4D97-AF65-F5344CB8AC3E}">
        <p14:creationId xmlns:p14="http://schemas.microsoft.com/office/powerpoint/2010/main" val="1518697259"/>
      </p:ext>
    </p:extLst>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Marking: FAQ</a:t>
            </a:r>
            <a:endParaRPr lang="en-GB" dirty="0"/>
          </a:p>
        </p:txBody>
      </p:sp>
      <p:sp>
        <p:nvSpPr>
          <p:cNvPr id="3" name="Text Placeholder 2"/>
          <p:cNvSpPr>
            <a:spLocks noGrp="1"/>
          </p:cNvSpPr>
          <p:nvPr>
            <p:ph type="body" idx="1"/>
          </p:nvPr>
        </p:nvSpPr>
        <p:spPr>
          <a:xfrm>
            <a:off x="468312" y="1497204"/>
            <a:ext cx="8444576" cy="5360796"/>
          </a:xfrm>
        </p:spPr>
        <p:txBody>
          <a:bodyPr/>
          <a:lstStyle/>
          <a:p>
            <a:pPr marL="0" indent="0">
              <a:buNone/>
            </a:pPr>
            <a:r>
              <a:rPr lang="en-GB" dirty="0" smtClean="0">
                <a:solidFill>
                  <a:schemeClr val="accent1">
                    <a:lumMod val="50000"/>
                  </a:schemeClr>
                </a:solidFill>
              </a:rPr>
              <a:t>Does the style of a student’s writing affect their grade? E.g. use of ‘I’ or complexity of language</a:t>
            </a:r>
          </a:p>
          <a:p>
            <a:pPr marL="0" indent="0">
              <a:buNone/>
            </a:pPr>
            <a:endParaRPr lang="en-GB" sz="2000" dirty="0" smtClean="0">
              <a:solidFill>
                <a:schemeClr val="accent1">
                  <a:lumMod val="50000"/>
                </a:schemeClr>
              </a:solidFill>
            </a:endParaRPr>
          </a:p>
          <a:p>
            <a:pPr marL="0" indent="0">
              <a:buNone/>
            </a:pPr>
            <a:r>
              <a:rPr lang="en-GB" i="1" dirty="0" smtClean="0">
                <a:solidFill>
                  <a:schemeClr val="tx1"/>
                </a:solidFill>
              </a:rPr>
              <a:t>Whilst the quality of communication matters in terms of the clarity and coherency of the student’s response, small stylistic decisions such as using the first person or a simple style of prose will not impact on the mark awarded. Most important thing is that the examiner can follow it!</a:t>
            </a:r>
            <a:endParaRPr lang="en-GB" i="1" dirty="0">
              <a:solidFill>
                <a:schemeClr val="tx1"/>
              </a:solidFill>
            </a:endParaRPr>
          </a:p>
          <a:p>
            <a:pPr marL="0" indent="0">
              <a:buNone/>
            </a:pPr>
            <a:endParaRPr lang="en-GB" dirty="0">
              <a:solidFill>
                <a:schemeClr val="accent1">
                  <a:lumMod val="50000"/>
                </a:schemeClr>
              </a:solidFill>
            </a:endParaRPr>
          </a:p>
        </p:txBody>
      </p:sp>
    </p:spTree>
    <p:extLst>
      <p:ext uri="{BB962C8B-B14F-4D97-AF65-F5344CB8AC3E}">
        <p14:creationId xmlns:p14="http://schemas.microsoft.com/office/powerpoint/2010/main" val="2094368235"/>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Shape 34"/>
          <p:cNvSpPr>
            <a:spLocks noGrp="1"/>
          </p:cNvSpPr>
          <p:nvPr>
            <p:ph type="title"/>
          </p:nvPr>
        </p:nvSpPr>
        <p:spPr>
          <a:xfrm>
            <a:off x="457200" y="274638"/>
            <a:ext cx="8229600" cy="1143001"/>
          </a:xfrm>
          <a:prstGeom prst="rect">
            <a:avLst/>
          </a:prstGeom>
        </p:spPr>
        <p:txBody>
          <a:bodyPr/>
          <a:lstStyle/>
          <a:p>
            <a:pPr lvl="0">
              <a:defRPr sz="1800"/>
            </a:pPr>
            <a:r>
              <a:rPr sz="4400" dirty="0" smtClean="0"/>
              <a:t>Welcome</a:t>
            </a:r>
            <a:endParaRPr sz="4400" dirty="0"/>
          </a:p>
        </p:txBody>
      </p:sp>
      <p:sp>
        <p:nvSpPr>
          <p:cNvPr id="35" name="Shape 35"/>
          <p:cNvSpPr>
            <a:spLocks noGrp="1"/>
          </p:cNvSpPr>
          <p:nvPr>
            <p:ph type="body" idx="1"/>
          </p:nvPr>
        </p:nvSpPr>
        <p:spPr>
          <a:xfrm>
            <a:off x="468312" y="1773238"/>
            <a:ext cx="8280401" cy="3816351"/>
          </a:xfrm>
          <a:prstGeom prst="rect">
            <a:avLst/>
          </a:prstGeom>
        </p:spPr>
        <p:txBody>
          <a:bodyPr>
            <a:normAutofit/>
          </a:bodyPr>
          <a:lstStyle/>
          <a:p>
            <a:pPr lvl="0">
              <a:defRPr sz="1800"/>
            </a:pPr>
            <a:r>
              <a:rPr sz="3600" dirty="0" smtClean="0"/>
              <a:t>Ewan </a:t>
            </a:r>
            <a:r>
              <a:rPr sz="3600" dirty="0"/>
              <a:t>Brady, OCR Subject </a:t>
            </a:r>
            <a:r>
              <a:rPr sz="3600" dirty="0" smtClean="0"/>
              <a:t>Specialist</a:t>
            </a:r>
            <a:endParaRPr lang="en-GB" sz="3600" dirty="0" smtClean="0"/>
          </a:p>
          <a:p>
            <a:pPr lvl="0">
              <a:defRPr sz="1800"/>
            </a:pPr>
            <a:endParaRPr lang="en-GB" sz="3600" dirty="0" smtClean="0"/>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Marking: FAQs</a:t>
            </a:r>
            <a:endParaRPr lang="en-GB" dirty="0"/>
          </a:p>
        </p:txBody>
      </p:sp>
      <p:sp>
        <p:nvSpPr>
          <p:cNvPr id="3" name="Text Placeholder 2"/>
          <p:cNvSpPr>
            <a:spLocks noGrp="1"/>
          </p:cNvSpPr>
          <p:nvPr>
            <p:ph type="body" idx="1"/>
          </p:nvPr>
        </p:nvSpPr>
        <p:spPr>
          <a:xfrm>
            <a:off x="200967" y="1371304"/>
            <a:ext cx="8711921" cy="5084762"/>
          </a:xfrm>
        </p:spPr>
        <p:txBody>
          <a:bodyPr>
            <a:normAutofit fontScale="85000" lnSpcReduction="10000"/>
          </a:bodyPr>
          <a:lstStyle/>
          <a:p>
            <a:pPr marL="0" indent="0">
              <a:buNone/>
            </a:pPr>
            <a:r>
              <a:rPr lang="en-GB" dirty="0" smtClean="0">
                <a:solidFill>
                  <a:schemeClr val="accent1">
                    <a:lumMod val="50000"/>
                  </a:schemeClr>
                </a:solidFill>
              </a:rPr>
              <a:t>What does a Level 6 answer look for? Are you expecting a much higher standard of response than for the legacy?</a:t>
            </a:r>
          </a:p>
          <a:p>
            <a:pPr marL="0" indent="0">
              <a:buNone/>
            </a:pPr>
            <a:endParaRPr lang="en-GB" dirty="0" smtClean="0">
              <a:solidFill>
                <a:schemeClr val="accent1">
                  <a:lumMod val="50000"/>
                </a:schemeClr>
              </a:solidFill>
            </a:endParaRPr>
          </a:p>
          <a:p>
            <a:pPr marL="0" indent="0">
              <a:buNone/>
            </a:pPr>
            <a:r>
              <a:rPr lang="en-GB" i="1" dirty="0" smtClean="0">
                <a:solidFill>
                  <a:schemeClr val="tx1"/>
                </a:solidFill>
              </a:rPr>
              <a:t>For the new </a:t>
            </a:r>
            <a:r>
              <a:rPr lang="en-GB" i="1" dirty="0">
                <a:solidFill>
                  <a:schemeClr val="tx1"/>
                </a:solidFill>
              </a:rPr>
              <a:t>A </a:t>
            </a:r>
            <a:r>
              <a:rPr lang="en-GB" i="1" dirty="0" smtClean="0">
                <a:solidFill>
                  <a:schemeClr val="tx1"/>
                </a:solidFill>
              </a:rPr>
              <a:t>levels the standard is carrying forward; no rise in expectations. Level 6 has been created to reflect the reality of the very top end of students and allow these students to be credited appropriately. We hope this increased level of differentiation will lead to even more reliable marking. </a:t>
            </a:r>
          </a:p>
          <a:p>
            <a:pPr marL="0" indent="0">
              <a:buNone/>
            </a:pPr>
            <a:endParaRPr lang="en-GB" i="1" dirty="0" smtClean="0">
              <a:solidFill>
                <a:schemeClr val="tx1"/>
              </a:solidFill>
            </a:endParaRPr>
          </a:p>
          <a:p>
            <a:pPr marL="0" indent="0">
              <a:buNone/>
            </a:pPr>
            <a:r>
              <a:rPr lang="en-GB" i="1" dirty="0" smtClean="0">
                <a:solidFill>
                  <a:schemeClr val="tx1"/>
                </a:solidFill>
              </a:rPr>
              <a:t>The standard expected for an ‘A’ or ‘A*’ will remain the same.</a:t>
            </a:r>
            <a:endParaRPr lang="en-GB" i="1" dirty="0">
              <a:solidFill>
                <a:schemeClr val="accent1">
                  <a:lumMod val="50000"/>
                </a:schemeClr>
              </a:solidFill>
            </a:endParaRPr>
          </a:p>
        </p:txBody>
      </p:sp>
    </p:spTree>
    <p:extLst>
      <p:ext uri="{BB962C8B-B14F-4D97-AF65-F5344CB8AC3E}">
        <p14:creationId xmlns:p14="http://schemas.microsoft.com/office/powerpoint/2010/main" val="456205698"/>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Marking: FAQs</a:t>
            </a:r>
            <a:endParaRPr lang="en-GB" dirty="0"/>
          </a:p>
        </p:txBody>
      </p:sp>
      <p:sp>
        <p:nvSpPr>
          <p:cNvPr id="3" name="Text Placeholder 2"/>
          <p:cNvSpPr>
            <a:spLocks noGrp="1"/>
          </p:cNvSpPr>
          <p:nvPr>
            <p:ph type="body" sz="quarter" idx="4294967295"/>
          </p:nvPr>
        </p:nvSpPr>
        <p:spPr>
          <a:xfrm>
            <a:off x="107504" y="1412776"/>
            <a:ext cx="8928992" cy="4536504"/>
          </a:xfrm>
          <a:prstGeom prst="rect">
            <a:avLst/>
          </a:prstGeom>
        </p:spPr>
        <p:txBody>
          <a:bodyPr>
            <a:noAutofit/>
          </a:bodyPr>
          <a:lstStyle/>
          <a:p>
            <a:pPr marL="0" indent="0">
              <a:buNone/>
            </a:pPr>
            <a:r>
              <a:rPr lang="en-GB" sz="2400" dirty="0" smtClean="0">
                <a:solidFill>
                  <a:schemeClr val="accent1">
                    <a:lumMod val="50000"/>
                  </a:schemeClr>
                </a:solidFill>
              </a:rPr>
              <a:t>What are the grade boundaries? How are grades awarded?</a:t>
            </a:r>
          </a:p>
          <a:p>
            <a:pPr marL="457200" lvl="1" indent="0">
              <a:buNone/>
            </a:pPr>
            <a:endParaRPr lang="en-GB" sz="2400" dirty="0" smtClean="0"/>
          </a:p>
          <a:p>
            <a:pPr marL="16329" indent="0">
              <a:buNone/>
            </a:pPr>
            <a:r>
              <a:rPr lang="en-GB" sz="2400" i="1" dirty="0" smtClean="0"/>
              <a:t>Grade boundaries cannot be calculated until a real cohort of students have sat papers. This means we cannot provide grade boundaries until a live cohort has sat the new assessment.</a:t>
            </a:r>
          </a:p>
          <a:p>
            <a:pPr marL="16329" indent="0">
              <a:buNone/>
            </a:pPr>
            <a:r>
              <a:rPr lang="en-GB" sz="2400" i="1" dirty="0" smtClean="0"/>
              <a:t>When the papers are sat for the first time senior examiners will use their judgement to set the standard for A and E grade, other grades interspersed. </a:t>
            </a:r>
          </a:p>
          <a:p>
            <a:pPr marL="16329" indent="0">
              <a:buNone/>
            </a:pPr>
            <a:r>
              <a:rPr lang="en-GB" sz="2400" i="1" dirty="0" smtClean="0"/>
              <a:t>Comparable outcomes across the boards are policed by the regulator; no board is allowed to be easier or harder than the others! </a:t>
            </a:r>
            <a:endParaRPr lang="en-GB" sz="2400" i="1" dirty="0"/>
          </a:p>
          <a:p>
            <a:pPr marL="16329" indent="0">
              <a:buNone/>
            </a:pPr>
            <a:endParaRPr lang="en-GB" sz="2400" dirty="0" smtClean="0"/>
          </a:p>
        </p:txBody>
      </p:sp>
    </p:spTree>
    <p:extLst>
      <p:ext uri="{BB962C8B-B14F-4D97-AF65-F5344CB8AC3E}">
        <p14:creationId xmlns:p14="http://schemas.microsoft.com/office/powerpoint/2010/main" val="615720797"/>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Tasks</a:t>
            </a:r>
            <a:endParaRPr lang="en-GB" dirty="0"/>
          </a:p>
        </p:txBody>
      </p:sp>
      <p:sp>
        <p:nvSpPr>
          <p:cNvPr id="3" name="Text Placeholder 2"/>
          <p:cNvSpPr>
            <a:spLocks noGrp="1"/>
          </p:cNvSpPr>
          <p:nvPr>
            <p:ph type="body" idx="1"/>
          </p:nvPr>
        </p:nvSpPr>
        <p:spPr>
          <a:xfrm>
            <a:off x="190919" y="1406769"/>
            <a:ext cx="8782259" cy="5451231"/>
          </a:xfrm>
        </p:spPr>
        <p:txBody>
          <a:bodyPr>
            <a:normAutofit/>
          </a:bodyPr>
          <a:lstStyle/>
          <a:p>
            <a:r>
              <a:rPr lang="en-GB" sz="2800" dirty="0" smtClean="0"/>
              <a:t>For these tasks we will be looking at a couple of candidate style answers for AS Level.</a:t>
            </a:r>
          </a:p>
          <a:p>
            <a:r>
              <a:rPr lang="en-GB" sz="2800" dirty="0" smtClean="0"/>
              <a:t>A </a:t>
            </a:r>
            <a:r>
              <a:rPr lang="en-GB" sz="2800" dirty="0"/>
              <a:t>senior examiner has provided </a:t>
            </a:r>
            <a:r>
              <a:rPr lang="en-GB" sz="2800" dirty="0" smtClean="0"/>
              <a:t>commentary for these.</a:t>
            </a:r>
          </a:p>
          <a:p>
            <a:r>
              <a:rPr lang="en-GB" sz="2800" dirty="0" smtClean="0"/>
              <a:t>In </a:t>
            </a:r>
            <a:r>
              <a:rPr lang="en-GB" sz="2800" dirty="0"/>
              <a:t>a live series the </a:t>
            </a:r>
            <a:r>
              <a:rPr lang="en-GB" sz="2800" dirty="0" smtClean="0"/>
              <a:t>mark and Level </a:t>
            </a:r>
            <a:r>
              <a:rPr lang="en-GB" sz="2800" dirty="0"/>
              <a:t>a response would get depends on the whole process of standardisation, which considers the big picture of the year’s scripts. </a:t>
            </a:r>
          </a:p>
        </p:txBody>
      </p:sp>
    </p:spTree>
    <p:extLst>
      <p:ext uri="{BB962C8B-B14F-4D97-AF65-F5344CB8AC3E}">
        <p14:creationId xmlns:p14="http://schemas.microsoft.com/office/powerpoint/2010/main" val="226499793"/>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 A</a:t>
            </a:r>
            <a:endParaRPr lang="en-GB" dirty="0"/>
          </a:p>
        </p:txBody>
      </p:sp>
      <p:sp>
        <p:nvSpPr>
          <p:cNvPr id="3" name="Text Placeholder 2"/>
          <p:cNvSpPr>
            <a:spLocks noGrp="1"/>
          </p:cNvSpPr>
          <p:nvPr>
            <p:ph type="body" idx="1"/>
          </p:nvPr>
        </p:nvSpPr>
        <p:spPr>
          <a:xfrm>
            <a:off x="231112" y="1326382"/>
            <a:ext cx="8691824" cy="5531618"/>
          </a:xfrm>
        </p:spPr>
        <p:txBody>
          <a:bodyPr>
            <a:normAutofit/>
          </a:bodyPr>
          <a:lstStyle/>
          <a:p>
            <a:pPr marL="0" indent="0">
              <a:buNone/>
            </a:pPr>
            <a:r>
              <a:rPr lang="en-GB" sz="3000" dirty="0" smtClean="0"/>
              <a:t>Turn to your first exemplar answer, Candidate A.</a:t>
            </a:r>
          </a:p>
          <a:p>
            <a:pPr marL="0" indent="0">
              <a:buNone/>
            </a:pPr>
            <a:r>
              <a:rPr lang="en-GB" sz="3000" dirty="0" smtClean="0"/>
              <a:t>You have been provided with both the response and a commentary by our Principal Examiner.</a:t>
            </a:r>
          </a:p>
          <a:p>
            <a:pPr marL="0" indent="0">
              <a:buNone/>
            </a:pPr>
            <a:endParaRPr lang="en-GB" sz="3000" dirty="0"/>
          </a:p>
          <a:p>
            <a:pPr marL="0" indent="0">
              <a:buNone/>
            </a:pPr>
            <a:r>
              <a:rPr lang="en-GB" sz="3000" i="1" dirty="0" smtClean="0"/>
              <a:t>Read this response and the accompanying commentary:</a:t>
            </a:r>
          </a:p>
          <a:p>
            <a:r>
              <a:rPr lang="en-GB" sz="3000" i="1" dirty="0" smtClean="0"/>
              <a:t>What Level would you award this and why?</a:t>
            </a:r>
          </a:p>
          <a:p>
            <a:r>
              <a:rPr lang="en-GB" sz="3000" i="1" dirty="0" smtClean="0"/>
              <a:t>What are the key ways this candidate could improve?</a:t>
            </a:r>
          </a:p>
          <a:p>
            <a:pPr marL="0" indent="0">
              <a:buNone/>
            </a:pPr>
            <a:endParaRPr lang="en-GB" sz="3000" i="1" dirty="0" smtClean="0"/>
          </a:p>
          <a:p>
            <a:endParaRPr lang="en-GB" sz="3000" dirty="0"/>
          </a:p>
        </p:txBody>
      </p:sp>
    </p:spTree>
    <p:extLst>
      <p:ext uri="{BB962C8B-B14F-4D97-AF65-F5344CB8AC3E}">
        <p14:creationId xmlns:p14="http://schemas.microsoft.com/office/powerpoint/2010/main" val="3441447656"/>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2" y="507442"/>
            <a:ext cx="8229600" cy="1014884"/>
          </a:xfrm>
        </p:spPr>
        <p:txBody>
          <a:bodyPr>
            <a:normAutofit fontScale="90000"/>
          </a:bodyPr>
          <a:lstStyle/>
          <a:p>
            <a:r>
              <a:rPr lang="en-GB" dirty="0" smtClean="0"/>
              <a:t>Task A: </a:t>
            </a:r>
            <a:r>
              <a:rPr lang="en-GB" dirty="0"/>
              <a:t>What Level would you give </a:t>
            </a:r>
            <a:r>
              <a:rPr lang="en-GB" dirty="0" smtClean="0"/>
              <a:t>for…</a:t>
            </a:r>
            <a:r>
              <a:rPr lang="en-GB" dirty="0"/>
              <a:t/>
            </a:r>
            <a:br>
              <a:rPr lang="en-GB" dirty="0"/>
            </a:br>
            <a:endParaRPr lang="en-GB" dirty="0"/>
          </a:p>
        </p:txBody>
      </p:sp>
      <p:sp>
        <p:nvSpPr>
          <p:cNvPr id="3" name="Text Placeholder 2"/>
          <p:cNvSpPr>
            <a:spLocks noGrp="1"/>
          </p:cNvSpPr>
          <p:nvPr>
            <p:ph type="body" idx="1"/>
          </p:nvPr>
        </p:nvSpPr>
        <p:spPr>
          <a:xfrm>
            <a:off x="468312" y="1361256"/>
            <a:ext cx="7932110" cy="5084762"/>
          </a:xfrm>
        </p:spPr>
        <p:txBody>
          <a:bodyPr/>
          <a:lstStyle/>
          <a:p>
            <a:pPr marL="0" indent="0" algn="ctr">
              <a:buNone/>
            </a:pPr>
            <a:r>
              <a:rPr lang="en-GB" dirty="0" smtClean="0"/>
              <a:t>AO1					AO2</a:t>
            </a:r>
          </a:p>
          <a:p>
            <a:pPr marL="0" indent="0" algn="ctr">
              <a:buNone/>
            </a:pPr>
            <a:r>
              <a:rPr lang="en-GB" dirty="0" smtClean="0"/>
              <a:t>1					1</a:t>
            </a:r>
          </a:p>
          <a:p>
            <a:pPr marL="0" indent="0" algn="ctr">
              <a:buNone/>
            </a:pPr>
            <a:r>
              <a:rPr lang="en-GB" dirty="0" smtClean="0"/>
              <a:t>2					2</a:t>
            </a:r>
          </a:p>
          <a:p>
            <a:pPr marL="0" indent="0" algn="ctr">
              <a:buNone/>
            </a:pPr>
            <a:r>
              <a:rPr lang="en-GB" dirty="0" smtClean="0"/>
              <a:t>3					3</a:t>
            </a:r>
          </a:p>
          <a:p>
            <a:pPr marL="0" indent="0" algn="ctr">
              <a:buNone/>
            </a:pPr>
            <a:r>
              <a:rPr lang="en-GB" dirty="0" smtClean="0"/>
              <a:t>4					4</a:t>
            </a:r>
          </a:p>
          <a:p>
            <a:pPr marL="0" indent="0" algn="ctr">
              <a:buNone/>
            </a:pPr>
            <a:r>
              <a:rPr lang="en-GB" dirty="0" smtClean="0"/>
              <a:t>5					5</a:t>
            </a:r>
            <a:endParaRPr lang="en-GB" dirty="0"/>
          </a:p>
        </p:txBody>
      </p:sp>
    </p:spTree>
    <p:extLst>
      <p:ext uri="{BB962C8B-B14F-4D97-AF65-F5344CB8AC3E}">
        <p14:creationId xmlns:p14="http://schemas.microsoft.com/office/powerpoint/2010/main" val="3459968071"/>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0967"/>
            <a:ext cx="8229600" cy="1692276"/>
          </a:xfrm>
        </p:spPr>
        <p:txBody>
          <a:bodyPr/>
          <a:lstStyle/>
          <a:p>
            <a:r>
              <a:rPr lang="en-GB" dirty="0" smtClean="0"/>
              <a:t>Task A  </a:t>
            </a:r>
            <a:endParaRPr lang="en-GB" dirty="0"/>
          </a:p>
        </p:txBody>
      </p:sp>
      <p:sp>
        <p:nvSpPr>
          <p:cNvPr id="3" name="Text Placeholder 2"/>
          <p:cNvSpPr>
            <a:spLocks noGrp="1"/>
          </p:cNvSpPr>
          <p:nvPr>
            <p:ph type="body" idx="1"/>
          </p:nvPr>
        </p:nvSpPr>
        <p:spPr>
          <a:xfrm>
            <a:off x="120580" y="1095270"/>
            <a:ext cx="8902840" cy="5551714"/>
          </a:xfrm>
        </p:spPr>
        <p:txBody>
          <a:bodyPr>
            <a:noAutofit/>
          </a:bodyPr>
          <a:lstStyle/>
          <a:p>
            <a:pPr marL="0" indent="0">
              <a:buNone/>
            </a:pPr>
            <a:r>
              <a:rPr lang="en-GB" sz="1800" b="1" dirty="0"/>
              <a:t>Rationale</a:t>
            </a:r>
          </a:p>
          <a:p>
            <a:r>
              <a:rPr lang="en-GB" sz="1800" dirty="0"/>
              <a:t>Key elements of Natural Law do not seem to have been discussed, such as primary and secondary precepts.  It would also have been useful to the candidate to think about how Natural Law comes into play in a specific ethical situation. </a:t>
            </a:r>
          </a:p>
          <a:p>
            <a:r>
              <a:rPr lang="en-GB" sz="1800" dirty="0"/>
              <a:t>As such, the strengths and weaknesses are rather general ones and so the understanding of these strengths and weaknesses (AO1) is under-developed.</a:t>
            </a:r>
          </a:p>
          <a:p>
            <a:r>
              <a:rPr lang="en-GB" sz="1800" dirty="0"/>
              <a:t>For AO1, the lower level descriptors seem to be met and the requirement for ‘some accurate knowledge …’ seems to be fulfilled, so at the time of writing the essay seems to edge into Level 3.</a:t>
            </a:r>
          </a:p>
          <a:p>
            <a:r>
              <a:rPr lang="en-GB" sz="1800" dirty="0"/>
              <a:t>For AO2, the candidate does stick to the question and analyses, if rather simplistically at times. </a:t>
            </a:r>
            <a:r>
              <a:rPr lang="en-US" sz="1800" dirty="0"/>
              <a:t>However, in this case, they seem to </a:t>
            </a:r>
            <a:r>
              <a:rPr lang="en-US" sz="1800" dirty="0" err="1"/>
              <a:t>fulfil</a:t>
            </a:r>
            <a:r>
              <a:rPr lang="en-US" sz="1800" dirty="0"/>
              <a:t> all the criteria required for level 3 and might achieve a mark at the top end of this level. </a:t>
            </a:r>
            <a:endParaRPr lang="en-GB" sz="1800" dirty="0"/>
          </a:p>
          <a:p>
            <a:pPr marL="0" indent="0">
              <a:buNone/>
            </a:pPr>
            <a:endParaRPr lang="en-GB" sz="1800" dirty="0"/>
          </a:p>
        </p:txBody>
      </p:sp>
    </p:spTree>
    <p:extLst>
      <p:ext uri="{BB962C8B-B14F-4D97-AF65-F5344CB8AC3E}">
        <p14:creationId xmlns:p14="http://schemas.microsoft.com/office/powerpoint/2010/main" val="2405048644"/>
      </p:ext>
    </p:extLst>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 B</a:t>
            </a:r>
            <a:endParaRPr lang="en-GB" dirty="0"/>
          </a:p>
        </p:txBody>
      </p:sp>
      <p:sp>
        <p:nvSpPr>
          <p:cNvPr id="3" name="Text Placeholder 2"/>
          <p:cNvSpPr>
            <a:spLocks noGrp="1"/>
          </p:cNvSpPr>
          <p:nvPr>
            <p:ph type="body" idx="1"/>
          </p:nvPr>
        </p:nvSpPr>
        <p:spPr>
          <a:xfrm>
            <a:off x="468312" y="1773238"/>
            <a:ext cx="8280401" cy="3391615"/>
          </a:xfrm>
        </p:spPr>
        <p:txBody>
          <a:bodyPr/>
          <a:lstStyle/>
          <a:p>
            <a:pPr marL="0" indent="0">
              <a:buNone/>
            </a:pPr>
            <a:r>
              <a:rPr lang="en-GB" dirty="0" smtClean="0"/>
              <a:t>Read the essay from Candidate B, this time without an accompanying commentary.</a:t>
            </a:r>
          </a:p>
          <a:p>
            <a:endParaRPr lang="en-GB" i="1" dirty="0" smtClean="0"/>
          </a:p>
          <a:p>
            <a:r>
              <a:rPr lang="en-GB" i="1" dirty="0" smtClean="0"/>
              <a:t>What </a:t>
            </a:r>
            <a:r>
              <a:rPr lang="en-GB" i="1" dirty="0"/>
              <a:t>Level would you award this and why?</a:t>
            </a:r>
          </a:p>
          <a:p>
            <a:r>
              <a:rPr lang="en-GB" i="1" dirty="0"/>
              <a:t>What are the key ways this candidate could improve?</a:t>
            </a:r>
          </a:p>
          <a:p>
            <a:pPr marL="0" indent="0">
              <a:buNone/>
            </a:pPr>
            <a:endParaRPr lang="en-GB" dirty="0"/>
          </a:p>
        </p:txBody>
      </p:sp>
    </p:spTree>
    <p:extLst>
      <p:ext uri="{BB962C8B-B14F-4D97-AF65-F5344CB8AC3E}">
        <p14:creationId xmlns:p14="http://schemas.microsoft.com/office/powerpoint/2010/main" val="473876560"/>
      </p:ext>
    </p:extLst>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2" y="507442"/>
            <a:ext cx="8229600" cy="1014884"/>
          </a:xfrm>
        </p:spPr>
        <p:txBody>
          <a:bodyPr>
            <a:normAutofit fontScale="90000"/>
          </a:bodyPr>
          <a:lstStyle/>
          <a:p>
            <a:r>
              <a:rPr lang="en-GB" dirty="0" smtClean="0"/>
              <a:t>Task B: </a:t>
            </a:r>
            <a:r>
              <a:rPr lang="en-GB" dirty="0"/>
              <a:t>What Level would you give </a:t>
            </a:r>
            <a:r>
              <a:rPr lang="en-GB" dirty="0" smtClean="0"/>
              <a:t>for…</a:t>
            </a:r>
            <a:r>
              <a:rPr lang="en-GB" dirty="0"/>
              <a:t/>
            </a:r>
            <a:br>
              <a:rPr lang="en-GB" dirty="0"/>
            </a:br>
            <a:endParaRPr lang="en-GB" dirty="0"/>
          </a:p>
        </p:txBody>
      </p:sp>
      <p:sp>
        <p:nvSpPr>
          <p:cNvPr id="3" name="Text Placeholder 2"/>
          <p:cNvSpPr>
            <a:spLocks noGrp="1"/>
          </p:cNvSpPr>
          <p:nvPr>
            <p:ph type="body" idx="1"/>
          </p:nvPr>
        </p:nvSpPr>
        <p:spPr>
          <a:xfrm>
            <a:off x="468312" y="1361256"/>
            <a:ext cx="7932110" cy="5084762"/>
          </a:xfrm>
        </p:spPr>
        <p:txBody>
          <a:bodyPr/>
          <a:lstStyle/>
          <a:p>
            <a:pPr marL="0" indent="0" algn="ctr">
              <a:buNone/>
            </a:pPr>
            <a:r>
              <a:rPr lang="en-GB" dirty="0" smtClean="0"/>
              <a:t>AO1					AO2</a:t>
            </a:r>
          </a:p>
          <a:p>
            <a:pPr marL="0" indent="0" algn="ctr">
              <a:buNone/>
            </a:pPr>
            <a:r>
              <a:rPr lang="en-GB" dirty="0" smtClean="0"/>
              <a:t>1					1</a:t>
            </a:r>
          </a:p>
          <a:p>
            <a:pPr marL="0" indent="0" algn="ctr">
              <a:buNone/>
            </a:pPr>
            <a:r>
              <a:rPr lang="en-GB" dirty="0" smtClean="0"/>
              <a:t>2					2</a:t>
            </a:r>
          </a:p>
          <a:p>
            <a:pPr marL="0" indent="0" algn="ctr">
              <a:buNone/>
            </a:pPr>
            <a:r>
              <a:rPr lang="en-GB" dirty="0" smtClean="0"/>
              <a:t>3					3</a:t>
            </a:r>
          </a:p>
          <a:p>
            <a:pPr marL="0" indent="0" algn="ctr">
              <a:buNone/>
            </a:pPr>
            <a:r>
              <a:rPr lang="en-GB" dirty="0" smtClean="0"/>
              <a:t>4					4</a:t>
            </a:r>
          </a:p>
          <a:p>
            <a:pPr marL="0" indent="0" algn="ctr">
              <a:buNone/>
            </a:pPr>
            <a:r>
              <a:rPr lang="en-GB" dirty="0" smtClean="0"/>
              <a:t>5					5</a:t>
            </a:r>
            <a:endParaRPr lang="en-GB" dirty="0"/>
          </a:p>
        </p:txBody>
      </p:sp>
    </p:spTree>
    <p:extLst>
      <p:ext uri="{BB962C8B-B14F-4D97-AF65-F5344CB8AC3E}">
        <p14:creationId xmlns:p14="http://schemas.microsoft.com/office/powerpoint/2010/main" val="1017016432"/>
      </p:ext>
    </p:extLst>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86189"/>
          </a:xfrm>
        </p:spPr>
        <p:txBody>
          <a:bodyPr/>
          <a:lstStyle/>
          <a:p>
            <a:r>
              <a:rPr lang="en-GB" dirty="0" smtClean="0"/>
              <a:t>Task B</a:t>
            </a:r>
            <a:endParaRPr lang="en-GB" dirty="0"/>
          </a:p>
        </p:txBody>
      </p:sp>
      <p:sp>
        <p:nvSpPr>
          <p:cNvPr id="3" name="Text Placeholder 2"/>
          <p:cNvSpPr>
            <a:spLocks noGrp="1"/>
          </p:cNvSpPr>
          <p:nvPr>
            <p:ph type="body" idx="1"/>
          </p:nvPr>
        </p:nvSpPr>
        <p:spPr>
          <a:xfrm>
            <a:off x="341644" y="1065125"/>
            <a:ext cx="8561196" cy="4863403"/>
          </a:xfrm>
        </p:spPr>
        <p:txBody>
          <a:bodyPr>
            <a:normAutofit fontScale="25000" lnSpcReduction="20000"/>
          </a:bodyPr>
          <a:lstStyle/>
          <a:p>
            <a:pPr marL="0" indent="0">
              <a:buNone/>
            </a:pPr>
            <a:r>
              <a:rPr lang="en-GB" sz="9600" b="1" dirty="0"/>
              <a:t>Rationale</a:t>
            </a:r>
          </a:p>
          <a:p>
            <a:r>
              <a:rPr lang="en-GB" sz="9600" dirty="0"/>
              <a:t>The essay concludes with some general weaknesses of situation ethics, with some analysis.  There is a statement of the conclusion, rather than an argument that leads to it.</a:t>
            </a:r>
          </a:p>
          <a:p>
            <a:r>
              <a:rPr lang="en-GB" sz="9600" dirty="0"/>
              <a:t> The overall knowledge and understanding of Situation Ethics is strong, but it does not seem like the candidate’s choice of and deployment of material is always put together successfully to answer the question.  </a:t>
            </a:r>
          </a:p>
          <a:p>
            <a:r>
              <a:rPr lang="en-US" sz="9600" dirty="0"/>
              <a:t>The overall feel of the essay for AO1 is at the bottom end of level 4 as the candidate begins to meet the criteria for some of the bullet points. AO2 seems weaker. Analysis does not seem to have been the driving force behind the candidate’s essay planning and where there is argument it is cursory. This seems to place the AO2 mark in level 2.</a:t>
            </a:r>
          </a:p>
          <a:p>
            <a:pPr marL="0" indent="0">
              <a:buNone/>
            </a:pPr>
            <a:endParaRPr lang="en-GB" sz="8800" dirty="0"/>
          </a:p>
        </p:txBody>
      </p:sp>
    </p:spTree>
    <p:extLst>
      <p:ext uri="{BB962C8B-B14F-4D97-AF65-F5344CB8AC3E}">
        <p14:creationId xmlns:p14="http://schemas.microsoft.com/office/powerpoint/2010/main" val="1035512470"/>
      </p:ext>
    </p:extLst>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 C</a:t>
            </a:r>
            <a:endParaRPr lang="en-GB" dirty="0"/>
          </a:p>
        </p:txBody>
      </p:sp>
      <p:sp>
        <p:nvSpPr>
          <p:cNvPr id="3" name="Text Placeholder 2"/>
          <p:cNvSpPr>
            <a:spLocks noGrp="1"/>
          </p:cNvSpPr>
          <p:nvPr>
            <p:ph type="body" idx="1"/>
          </p:nvPr>
        </p:nvSpPr>
        <p:spPr>
          <a:xfrm>
            <a:off x="231112" y="1326382"/>
            <a:ext cx="8691824" cy="5531618"/>
          </a:xfrm>
        </p:spPr>
        <p:txBody>
          <a:bodyPr>
            <a:normAutofit/>
          </a:bodyPr>
          <a:lstStyle/>
          <a:p>
            <a:pPr marL="0" indent="0">
              <a:buNone/>
            </a:pPr>
            <a:r>
              <a:rPr lang="en-GB" sz="3000" dirty="0" smtClean="0"/>
              <a:t>Turn to your first exemplar answer, Candidate C.</a:t>
            </a:r>
          </a:p>
          <a:p>
            <a:pPr marL="0" indent="0">
              <a:buNone/>
            </a:pPr>
            <a:endParaRPr lang="en-GB" sz="3000" dirty="0"/>
          </a:p>
          <a:p>
            <a:pPr marL="0" indent="0">
              <a:buNone/>
            </a:pPr>
            <a:r>
              <a:rPr lang="en-GB" sz="3000" i="1" dirty="0" smtClean="0"/>
              <a:t>Read this response and the accompanying commentary:</a:t>
            </a:r>
          </a:p>
          <a:p>
            <a:r>
              <a:rPr lang="en-GB" sz="3000" i="1" dirty="0" smtClean="0"/>
              <a:t>What Level would you award this and why?</a:t>
            </a:r>
          </a:p>
          <a:p>
            <a:r>
              <a:rPr lang="en-GB" sz="3000" i="1" dirty="0" smtClean="0"/>
              <a:t>What are the key ways this candidate could improve?</a:t>
            </a:r>
          </a:p>
          <a:p>
            <a:pPr marL="0" indent="0">
              <a:buNone/>
            </a:pPr>
            <a:endParaRPr lang="en-GB" sz="3000" i="1" dirty="0" smtClean="0"/>
          </a:p>
          <a:p>
            <a:endParaRPr lang="en-GB" sz="3000" dirty="0"/>
          </a:p>
        </p:txBody>
      </p:sp>
    </p:spTree>
    <p:extLst>
      <p:ext uri="{BB962C8B-B14F-4D97-AF65-F5344CB8AC3E}">
        <p14:creationId xmlns:p14="http://schemas.microsoft.com/office/powerpoint/2010/main" val="511021320"/>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Aims</a:t>
            </a:r>
            <a:endParaRPr lang="en-GB" dirty="0"/>
          </a:p>
        </p:txBody>
      </p:sp>
      <p:sp>
        <p:nvSpPr>
          <p:cNvPr id="3" name="Text Placeholder 2"/>
          <p:cNvSpPr>
            <a:spLocks noGrp="1"/>
          </p:cNvSpPr>
          <p:nvPr>
            <p:ph type="body" idx="1"/>
          </p:nvPr>
        </p:nvSpPr>
        <p:spPr>
          <a:xfrm>
            <a:off x="468312" y="1391400"/>
            <a:ext cx="8280401" cy="5084762"/>
          </a:xfrm>
        </p:spPr>
        <p:txBody>
          <a:bodyPr/>
          <a:lstStyle/>
          <a:p>
            <a:r>
              <a:rPr lang="en-GB" dirty="0" smtClean="0"/>
              <a:t>Give an overview of the exam structure</a:t>
            </a:r>
          </a:p>
          <a:p>
            <a:r>
              <a:rPr lang="en-GB" dirty="0" smtClean="0"/>
              <a:t>Explain the marking and assessment process</a:t>
            </a:r>
          </a:p>
          <a:p>
            <a:r>
              <a:rPr lang="en-GB" dirty="0" smtClean="0"/>
              <a:t>Explore what examiners look for in answers</a:t>
            </a:r>
          </a:p>
          <a:p>
            <a:r>
              <a:rPr lang="en-GB" dirty="0" smtClean="0"/>
              <a:t>Provide teaching and learning tips for improving student performance</a:t>
            </a:r>
            <a:endParaRPr lang="en-GB" dirty="0"/>
          </a:p>
        </p:txBody>
      </p:sp>
    </p:spTree>
    <p:extLst>
      <p:ext uri="{BB962C8B-B14F-4D97-AF65-F5344CB8AC3E}">
        <p14:creationId xmlns:p14="http://schemas.microsoft.com/office/powerpoint/2010/main" val="3871759599"/>
      </p:ext>
    </p:extLst>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2" y="507442"/>
            <a:ext cx="8229600" cy="1014884"/>
          </a:xfrm>
        </p:spPr>
        <p:txBody>
          <a:bodyPr>
            <a:normAutofit fontScale="90000"/>
          </a:bodyPr>
          <a:lstStyle/>
          <a:p>
            <a:r>
              <a:rPr lang="en-GB" dirty="0" smtClean="0"/>
              <a:t>Task C: </a:t>
            </a:r>
            <a:r>
              <a:rPr lang="en-GB" dirty="0"/>
              <a:t>What Level would you give </a:t>
            </a:r>
            <a:r>
              <a:rPr lang="en-GB" dirty="0" smtClean="0"/>
              <a:t>for…</a:t>
            </a:r>
            <a:r>
              <a:rPr lang="en-GB" dirty="0"/>
              <a:t/>
            </a:r>
            <a:br>
              <a:rPr lang="en-GB" dirty="0"/>
            </a:br>
            <a:endParaRPr lang="en-GB" dirty="0"/>
          </a:p>
        </p:txBody>
      </p:sp>
      <p:sp>
        <p:nvSpPr>
          <p:cNvPr id="3" name="Text Placeholder 2"/>
          <p:cNvSpPr>
            <a:spLocks noGrp="1"/>
          </p:cNvSpPr>
          <p:nvPr>
            <p:ph type="body" idx="1"/>
          </p:nvPr>
        </p:nvSpPr>
        <p:spPr>
          <a:xfrm>
            <a:off x="468312" y="1361256"/>
            <a:ext cx="7932110" cy="5084762"/>
          </a:xfrm>
        </p:spPr>
        <p:txBody>
          <a:bodyPr/>
          <a:lstStyle/>
          <a:p>
            <a:pPr marL="0" indent="0" algn="ctr">
              <a:buNone/>
            </a:pPr>
            <a:r>
              <a:rPr lang="en-GB" dirty="0" smtClean="0"/>
              <a:t>AO1					AO2</a:t>
            </a:r>
          </a:p>
          <a:p>
            <a:pPr marL="0" indent="0" algn="ctr">
              <a:buNone/>
            </a:pPr>
            <a:r>
              <a:rPr lang="en-GB" dirty="0" smtClean="0"/>
              <a:t>1					1</a:t>
            </a:r>
          </a:p>
          <a:p>
            <a:pPr marL="0" indent="0" algn="ctr">
              <a:buNone/>
            </a:pPr>
            <a:r>
              <a:rPr lang="en-GB" dirty="0" smtClean="0"/>
              <a:t>2					2</a:t>
            </a:r>
          </a:p>
          <a:p>
            <a:pPr marL="0" indent="0" algn="ctr">
              <a:buNone/>
            </a:pPr>
            <a:r>
              <a:rPr lang="en-GB" dirty="0" smtClean="0"/>
              <a:t>3					3</a:t>
            </a:r>
          </a:p>
          <a:p>
            <a:pPr marL="0" indent="0" algn="ctr">
              <a:buNone/>
            </a:pPr>
            <a:r>
              <a:rPr lang="en-GB" dirty="0" smtClean="0"/>
              <a:t>4					4</a:t>
            </a:r>
          </a:p>
          <a:p>
            <a:pPr marL="0" indent="0" algn="ctr">
              <a:buNone/>
            </a:pPr>
            <a:r>
              <a:rPr lang="en-GB" dirty="0" smtClean="0"/>
              <a:t>5					5</a:t>
            </a:r>
            <a:endParaRPr lang="en-GB" dirty="0"/>
          </a:p>
        </p:txBody>
      </p:sp>
    </p:spTree>
    <p:extLst>
      <p:ext uri="{BB962C8B-B14F-4D97-AF65-F5344CB8AC3E}">
        <p14:creationId xmlns:p14="http://schemas.microsoft.com/office/powerpoint/2010/main" val="4131618919"/>
      </p:ext>
    </p:extLst>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0967"/>
            <a:ext cx="8229600" cy="1692276"/>
          </a:xfrm>
        </p:spPr>
        <p:txBody>
          <a:bodyPr/>
          <a:lstStyle/>
          <a:p>
            <a:r>
              <a:rPr lang="en-GB" dirty="0" smtClean="0"/>
              <a:t>Task C  </a:t>
            </a:r>
            <a:endParaRPr lang="en-GB" dirty="0"/>
          </a:p>
        </p:txBody>
      </p:sp>
      <p:sp>
        <p:nvSpPr>
          <p:cNvPr id="3" name="Text Placeholder 2"/>
          <p:cNvSpPr>
            <a:spLocks noGrp="1"/>
          </p:cNvSpPr>
          <p:nvPr>
            <p:ph type="body" idx="1"/>
          </p:nvPr>
        </p:nvSpPr>
        <p:spPr>
          <a:xfrm>
            <a:off x="120580" y="1095270"/>
            <a:ext cx="8902840" cy="5551714"/>
          </a:xfrm>
        </p:spPr>
        <p:txBody>
          <a:bodyPr>
            <a:noAutofit/>
          </a:bodyPr>
          <a:lstStyle/>
          <a:p>
            <a:pPr marL="0" indent="0">
              <a:buNone/>
            </a:pPr>
            <a:r>
              <a:rPr lang="en-GB" sz="2000" b="1" dirty="0"/>
              <a:t>Rationale</a:t>
            </a:r>
          </a:p>
          <a:p>
            <a:pPr lvl="0"/>
            <a:r>
              <a:rPr lang="en-GB" sz="2000" dirty="0"/>
              <a:t>The essay feels holistic and the candidate has made good use of the 35 minutes available to them.  </a:t>
            </a:r>
          </a:p>
          <a:p>
            <a:pPr lvl="0"/>
            <a:r>
              <a:rPr lang="en-GB" sz="2000" dirty="0"/>
              <a:t>A different ability candidate could have taken the essay in a very different direction. </a:t>
            </a:r>
          </a:p>
          <a:p>
            <a:pPr lvl="0"/>
            <a:r>
              <a:rPr lang="en-GB" sz="2000" dirty="0"/>
              <a:t>The mark it would get depends each summer on the whole process of standardisation, which considers the big picture of the year’s scripts – coming up with a definitive mark would require the reading of many more scripts to get a level and certainly a mark.</a:t>
            </a:r>
          </a:p>
          <a:p>
            <a:pPr lvl="0"/>
            <a:r>
              <a:rPr lang="en-GB" sz="2000" dirty="0"/>
              <a:t>However, the essay seems to meet the AO1 criteria for level 5.  There are some less well-phrased sections but the examiner marks positively. </a:t>
            </a:r>
          </a:p>
          <a:p>
            <a:pPr lvl="0"/>
            <a:r>
              <a:rPr lang="en-GB" sz="2000" dirty="0"/>
              <a:t>At AO2 the clear line of argument helps the candidate reach level 5.</a:t>
            </a:r>
          </a:p>
          <a:p>
            <a:pPr marL="0" indent="0">
              <a:buNone/>
            </a:pPr>
            <a:endParaRPr lang="en-GB" sz="1800" b="1" i="1" dirty="0" smtClean="0"/>
          </a:p>
        </p:txBody>
      </p:sp>
    </p:spTree>
    <p:extLst>
      <p:ext uri="{BB962C8B-B14F-4D97-AF65-F5344CB8AC3E}">
        <p14:creationId xmlns:p14="http://schemas.microsoft.com/office/powerpoint/2010/main" val="2821700422"/>
      </p:ext>
    </p:extLst>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 </a:t>
            </a:r>
            <a:r>
              <a:rPr lang="en-GB" dirty="0"/>
              <a:t>D</a:t>
            </a:r>
          </a:p>
        </p:txBody>
      </p:sp>
      <p:sp>
        <p:nvSpPr>
          <p:cNvPr id="3" name="Text Placeholder 2"/>
          <p:cNvSpPr>
            <a:spLocks noGrp="1"/>
          </p:cNvSpPr>
          <p:nvPr>
            <p:ph type="body" idx="1"/>
          </p:nvPr>
        </p:nvSpPr>
        <p:spPr>
          <a:xfrm>
            <a:off x="231112" y="1326382"/>
            <a:ext cx="8691824" cy="5531618"/>
          </a:xfrm>
        </p:spPr>
        <p:txBody>
          <a:bodyPr>
            <a:normAutofit/>
          </a:bodyPr>
          <a:lstStyle/>
          <a:p>
            <a:pPr marL="0" indent="0">
              <a:buNone/>
            </a:pPr>
            <a:r>
              <a:rPr lang="en-GB" sz="3000" dirty="0" smtClean="0"/>
              <a:t>Turn to your first exemplar answer, Candidate </a:t>
            </a:r>
            <a:r>
              <a:rPr lang="en-GB" sz="3000" dirty="0"/>
              <a:t>D</a:t>
            </a:r>
            <a:r>
              <a:rPr lang="en-GB" sz="3000" dirty="0" smtClean="0"/>
              <a:t>.</a:t>
            </a:r>
          </a:p>
          <a:p>
            <a:pPr marL="0" indent="0">
              <a:buNone/>
            </a:pPr>
            <a:endParaRPr lang="en-GB" sz="3000" dirty="0"/>
          </a:p>
          <a:p>
            <a:pPr marL="0" indent="0">
              <a:buNone/>
            </a:pPr>
            <a:r>
              <a:rPr lang="en-GB" sz="3000" i="1" dirty="0" smtClean="0"/>
              <a:t>Read this response and the accompanying commentary:</a:t>
            </a:r>
          </a:p>
          <a:p>
            <a:r>
              <a:rPr lang="en-GB" sz="3000" i="1" dirty="0" smtClean="0"/>
              <a:t>What Level would you award this and why?</a:t>
            </a:r>
          </a:p>
          <a:p>
            <a:r>
              <a:rPr lang="en-GB" sz="3000" i="1" dirty="0" smtClean="0"/>
              <a:t>What are the key ways this candidate could improve?</a:t>
            </a:r>
          </a:p>
          <a:p>
            <a:pPr marL="0" indent="0">
              <a:buNone/>
            </a:pPr>
            <a:endParaRPr lang="en-GB" sz="3000" i="1" dirty="0" smtClean="0"/>
          </a:p>
          <a:p>
            <a:endParaRPr lang="en-GB" sz="3000" dirty="0"/>
          </a:p>
        </p:txBody>
      </p:sp>
    </p:spTree>
    <p:extLst>
      <p:ext uri="{BB962C8B-B14F-4D97-AF65-F5344CB8AC3E}">
        <p14:creationId xmlns:p14="http://schemas.microsoft.com/office/powerpoint/2010/main" val="815648940"/>
      </p:ext>
    </p:extLst>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2" y="507442"/>
            <a:ext cx="8229600" cy="1014884"/>
          </a:xfrm>
        </p:spPr>
        <p:txBody>
          <a:bodyPr>
            <a:normAutofit fontScale="90000"/>
          </a:bodyPr>
          <a:lstStyle/>
          <a:p>
            <a:r>
              <a:rPr lang="en-GB" dirty="0" smtClean="0"/>
              <a:t>Task </a:t>
            </a:r>
            <a:r>
              <a:rPr lang="en-GB" dirty="0"/>
              <a:t>D</a:t>
            </a:r>
            <a:r>
              <a:rPr lang="en-GB" dirty="0" smtClean="0"/>
              <a:t>: </a:t>
            </a:r>
            <a:r>
              <a:rPr lang="en-GB" dirty="0"/>
              <a:t>What Level would you give </a:t>
            </a:r>
            <a:r>
              <a:rPr lang="en-GB" dirty="0" smtClean="0"/>
              <a:t>for…</a:t>
            </a:r>
            <a:r>
              <a:rPr lang="en-GB" dirty="0"/>
              <a:t/>
            </a:r>
            <a:br>
              <a:rPr lang="en-GB" dirty="0"/>
            </a:br>
            <a:endParaRPr lang="en-GB" dirty="0"/>
          </a:p>
        </p:txBody>
      </p:sp>
      <p:sp>
        <p:nvSpPr>
          <p:cNvPr id="3" name="Text Placeholder 2"/>
          <p:cNvSpPr>
            <a:spLocks noGrp="1"/>
          </p:cNvSpPr>
          <p:nvPr>
            <p:ph type="body" idx="1"/>
          </p:nvPr>
        </p:nvSpPr>
        <p:spPr>
          <a:xfrm>
            <a:off x="468312" y="1361256"/>
            <a:ext cx="7932110" cy="5084762"/>
          </a:xfrm>
        </p:spPr>
        <p:txBody>
          <a:bodyPr/>
          <a:lstStyle/>
          <a:p>
            <a:pPr marL="0" indent="0" algn="ctr">
              <a:buNone/>
            </a:pPr>
            <a:r>
              <a:rPr lang="en-GB" dirty="0" smtClean="0"/>
              <a:t>AO1					AO2</a:t>
            </a:r>
          </a:p>
          <a:p>
            <a:pPr marL="0" indent="0" algn="ctr">
              <a:buNone/>
            </a:pPr>
            <a:r>
              <a:rPr lang="en-GB" dirty="0" smtClean="0"/>
              <a:t>1					1</a:t>
            </a:r>
          </a:p>
          <a:p>
            <a:pPr marL="0" indent="0" algn="ctr">
              <a:buNone/>
            </a:pPr>
            <a:r>
              <a:rPr lang="en-GB" dirty="0" smtClean="0"/>
              <a:t>2					2</a:t>
            </a:r>
          </a:p>
          <a:p>
            <a:pPr marL="0" indent="0" algn="ctr">
              <a:buNone/>
            </a:pPr>
            <a:r>
              <a:rPr lang="en-GB" dirty="0" smtClean="0"/>
              <a:t>3					3</a:t>
            </a:r>
          </a:p>
          <a:p>
            <a:pPr marL="0" indent="0" algn="ctr">
              <a:buNone/>
            </a:pPr>
            <a:r>
              <a:rPr lang="en-GB" dirty="0" smtClean="0"/>
              <a:t>4					4</a:t>
            </a:r>
          </a:p>
          <a:p>
            <a:pPr marL="0" indent="0" algn="ctr">
              <a:buNone/>
            </a:pPr>
            <a:r>
              <a:rPr lang="en-GB" dirty="0" smtClean="0"/>
              <a:t>5					5</a:t>
            </a:r>
            <a:endParaRPr lang="en-GB" dirty="0"/>
          </a:p>
        </p:txBody>
      </p:sp>
    </p:spTree>
    <p:extLst>
      <p:ext uri="{BB962C8B-B14F-4D97-AF65-F5344CB8AC3E}">
        <p14:creationId xmlns:p14="http://schemas.microsoft.com/office/powerpoint/2010/main" val="1465441613"/>
      </p:ext>
    </p:extLst>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0967"/>
            <a:ext cx="8229600" cy="1692276"/>
          </a:xfrm>
        </p:spPr>
        <p:txBody>
          <a:bodyPr/>
          <a:lstStyle/>
          <a:p>
            <a:r>
              <a:rPr lang="en-GB" dirty="0" smtClean="0"/>
              <a:t>Task D  </a:t>
            </a:r>
            <a:endParaRPr lang="en-GB" dirty="0"/>
          </a:p>
        </p:txBody>
      </p:sp>
      <p:sp>
        <p:nvSpPr>
          <p:cNvPr id="3" name="Text Placeholder 2"/>
          <p:cNvSpPr>
            <a:spLocks noGrp="1"/>
          </p:cNvSpPr>
          <p:nvPr>
            <p:ph type="body" idx="1"/>
          </p:nvPr>
        </p:nvSpPr>
        <p:spPr>
          <a:xfrm>
            <a:off x="120580" y="1095270"/>
            <a:ext cx="8902840" cy="5551714"/>
          </a:xfrm>
        </p:spPr>
        <p:txBody>
          <a:bodyPr>
            <a:noAutofit/>
          </a:bodyPr>
          <a:lstStyle/>
          <a:p>
            <a:pPr marL="0" indent="0">
              <a:buNone/>
            </a:pPr>
            <a:r>
              <a:rPr lang="en-GB" sz="2000" b="1" i="1" dirty="0"/>
              <a:t>Rationale</a:t>
            </a:r>
          </a:p>
          <a:p>
            <a:pPr lvl="0"/>
            <a:r>
              <a:rPr lang="en-GB" sz="2000" dirty="0"/>
              <a:t>It is perhaps unclear what the candidate’s conclusion is. </a:t>
            </a:r>
          </a:p>
          <a:p>
            <a:pPr lvl="0"/>
            <a:r>
              <a:rPr lang="en-GB" sz="2000" dirty="0"/>
              <a:t>The mark it would get depends each summer on the whole process of standardisation, which considers the big picture of the year’s scripts – coming up with a definitive mark would require the reading of many more scripts to get a level and certainly a mark.  </a:t>
            </a:r>
          </a:p>
          <a:p>
            <a:pPr lvl="0"/>
            <a:r>
              <a:rPr lang="en-GB" sz="2000" dirty="0"/>
              <a:t>This essay shows the importance of positive marking as there are some areas that gain credit.  The candidate has clearly recalled some of their learning on the topic, especially the arguments against the validity of religious experience.  </a:t>
            </a:r>
          </a:p>
          <a:p>
            <a:pPr lvl="0"/>
            <a:r>
              <a:rPr lang="en-GB" sz="2000" dirty="0"/>
              <a:t>At AO1 the candidate seems to meet all the criteria for level 2. </a:t>
            </a:r>
          </a:p>
          <a:p>
            <a:pPr lvl="0"/>
            <a:r>
              <a:rPr lang="en-GB" sz="2000" dirty="0"/>
              <a:t>At AO2 the analysis is characterised by assertion but it is certainly present and would also be in level 2. </a:t>
            </a:r>
          </a:p>
          <a:p>
            <a:pPr marL="0" indent="0">
              <a:buNone/>
            </a:pPr>
            <a:endParaRPr lang="en-GB" sz="1800" b="1" i="1" dirty="0" smtClean="0"/>
          </a:p>
        </p:txBody>
      </p:sp>
    </p:spTree>
    <p:extLst>
      <p:ext uri="{BB962C8B-B14F-4D97-AF65-F5344CB8AC3E}">
        <p14:creationId xmlns:p14="http://schemas.microsoft.com/office/powerpoint/2010/main" val="2478977607"/>
      </p:ext>
    </p:extLst>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97204"/>
          </a:xfrm>
        </p:spPr>
        <p:txBody>
          <a:bodyPr/>
          <a:lstStyle/>
          <a:p>
            <a:r>
              <a:rPr lang="en-GB" dirty="0" smtClean="0"/>
              <a:t>Plenary</a:t>
            </a:r>
            <a:endParaRPr lang="en-GB" dirty="0"/>
          </a:p>
        </p:txBody>
      </p:sp>
      <p:sp>
        <p:nvSpPr>
          <p:cNvPr id="3" name="Text Placeholder 2"/>
          <p:cNvSpPr>
            <a:spLocks noGrp="1"/>
          </p:cNvSpPr>
          <p:nvPr>
            <p:ph type="body" idx="1"/>
          </p:nvPr>
        </p:nvSpPr>
        <p:spPr>
          <a:xfrm>
            <a:off x="468312" y="1240675"/>
            <a:ext cx="8280401" cy="5084762"/>
          </a:xfrm>
        </p:spPr>
        <p:txBody>
          <a:bodyPr/>
          <a:lstStyle/>
          <a:p>
            <a:pPr marL="0" indent="0">
              <a:buNone/>
            </a:pPr>
            <a:r>
              <a:rPr lang="en-GB" dirty="0" smtClean="0"/>
              <a:t>Go back over these essays again.</a:t>
            </a:r>
          </a:p>
          <a:p>
            <a:pPr marL="0" indent="0">
              <a:buNone/>
            </a:pPr>
            <a:endParaRPr lang="en-GB" dirty="0"/>
          </a:p>
          <a:p>
            <a:pPr marL="0" indent="0">
              <a:buNone/>
            </a:pPr>
            <a:r>
              <a:rPr lang="en-GB" dirty="0" smtClean="0"/>
              <a:t>Was your marking in line with the PE?</a:t>
            </a:r>
          </a:p>
          <a:p>
            <a:pPr marL="0" indent="0">
              <a:buNone/>
            </a:pPr>
            <a:endParaRPr lang="en-GB" dirty="0"/>
          </a:p>
          <a:p>
            <a:pPr marL="0" indent="0">
              <a:buNone/>
            </a:pPr>
            <a:r>
              <a:rPr lang="en-GB" dirty="0" smtClean="0"/>
              <a:t>If not, why? Were you too harsh? Too lenient?</a:t>
            </a:r>
          </a:p>
          <a:p>
            <a:pPr marL="0" indent="0">
              <a:buNone/>
            </a:pPr>
            <a:endParaRPr lang="en-GB" dirty="0" smtClean="0"/>
          </a:p>
          <a:p>
            <a:pPr marL="0" indent="0">
              <a:buNone/>
            </a:pPr>
            <a:r>
              <a:rPr lang="en-GB" dirty="0" smtClean="0"/>
              <a:t>Now you have read the PE’s comments, can you see why the essays achieved the Levels they did?</a:t>
            </a:r>
            <a:endParaRPr lang="en-GB" dirty="0"/>
          </a:p>
        </p:txBody>
      </p:sp>
    </p:spTree>
    <p:extLst>
      <p:ext uri="{BB962C8B-B14F-4D97-AF65-F5344CB8AC3E}">
        <p14:creationId xmlns:p14="http://schemas.microsoft.com/office/powerpoint/2010/main" val="4119304213"/>
      </p:ext>
    </p:extLst>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Evidence</a:t>
            </a:r>
            <a:endParaRPr lang="en-GB" dirty="0"/>
          </a:p>
        </p:txBody>
      </p:sp>
      <p:sp>
        <p:nvSpPr>
          <p:cNvPr id="3" name="Text Placeholder 2"/>
          <p:cNvSpPr>
            <a:spLocks noGrp="1"/>
          </p:cNvSpPr>
          <p:nvPr>
            <p:ph type="body" idx="1"/>
          </p:nvPr>
        </p:nvSpPr>
        <p:spPr>
          <a:xfrm>
            <a:off x="457200" y="1306286"/>
            <a:ext cx="8291513" cy="4501661"/>
          </a:xfrm>
        </p:spPr>
        <p:txBody>
          <a:bodyPr>
            <a:normAutofit fontScale="70000" lnSpcReduction="20000"/>
          </a:bodyPr>
          <a:lstStyle/>
          <a:p>
            <a:pPr algn="l"/>
            <a:r>
              <a:rPr lang="en-US" dirty="0">
                <a:solidFill>
                  <a:schemeClr val="tx1"/>
                </a:solidFill>
              </a:rPr>
              <a:t>Levels of response credit use of “scholarly views, academic approaches and sources of wisdom and authority</a:t>
            </a:r>
            <a:r>
              <a:rPr lang="en-GB" dirty="0" smtClean="0">
                <a:solidFill>
                  <a:schemeClr val="tx1"/>
                </a:solidFill>
              </a:rPr>
              <a:t>”</a:t>
            </a:r>
            <a:endParaRPr lang="en-GB" dirty="0">
              <a:solidFill>
                <a:schemeClr val="tx1"/>
              </a:solidFill>
            </a:endParaRPr>
          </a:p>
          <a:p>
            <a:pPr algn="l"/>
            <a:r>
              <a:rPr lang="en-GB" dirty="0">
                <a:solidFill>
                  <a:schemeClr val="tx1"/>
                </a:solidFill>
              </a:rPr>
              <a:t>Students might quote or paraphrase a philosopher or religious text, but they might also use scholars from other disciplines (e.g. sociology, psychology, biology), statistics, non religious texts, case studies… </a:t>
            </a:r>
          </a:p>
          <a:p>
            <a:pPr algn="l"/>
            <a:r>
              <a:rPr lang="en-GB" dirty="0">
                <a:solidFill>
                  <a:schemeClr val="tx1"/>
                </a:solidFill>
              </a:rPr>
              <a:t>These can come from ‘traditional’ sources (academic books or articles) or other reputable sources: YouTube? TED? Blogs? Documentaries? Podcasts</a:t>
            </a:r>
            <a:r>
              <a:rPr lang="en-GB" dirty="0" smtClean="0">
                <a:solidFill>
                  <a:schemeClr val="tx1"/>
                </a:solidFill>
              </a:rPr>
              <a:t>?</a:t>
            </a:r>
            <a:endParaRPr lang="en-GB" dirty="0">
              <a:solidFill>
                <a:schemeClr val="tx1"/>
              </a:solidFill>
            </a:endParaRPr>
          </a:p>
          <a:p>
            <a:pPr algn="l"/>
            <a:r>
              <a:rPr lang="en-US" dirty="0">
                <a:solidFill>
                  <a:schemeClr val="tx1"/>
                </a:solidFill>
              </a:rPr>
              <a:t>Credit will be given for referring to </a:t>
            </a:r>
            <a:r>
              <a:rPr lang="en-US" b="1" dirty="0">
                <a:solidFill>
                  <a:schemeClr val="tx1"/>
                </a:solidFill>
              </a:rPr>
              <a:t>anything appropriate. </a:t>
            </a:r>
            <a:r>
              <a:rPr lang="en-GB" dirty="0">
                <a:solidFill>
                  <a:schemeClr val="tx1"/>
                </a:solidFill>
              </a:rPr>
              <a:t>If an examiner doesn’t recognise some evidence they will make every effort to look it up; This is actually VERY rare</a:t>
            </a:r>
            <a:r>
              <a:rPr lang="en-GB" dirty="0" smtClean="0">
                <a:solidFill>
                  <a:schemeClr val="tx1"/>
                </a:solidFill>
              </a:rPr>
              <a:t>!</a:t>
            </a:r>
            <a:endParaRPr lang="en-GB" dirty="0">
              <a:solidFill>
                <a:schemeClr val="tx1"/>
              </a:solidFill>
            </a:endParaRPr>
          </a:p>
          <a:p>
            <a:pPr algn="l"/>
            <a:r>
              <a:rPr lang="en-GB" dirty="0">
                <a:solidFill>
                  <a:schemeClr val="tx1"/>
                </a:solidFill>
              </a:rPr>
              <a:t>The key is to </a:t>
            </a:r>
            <a:r>
              <a:rPr lang="en-GB" i="1" dirty="0">
                <a:solidFill>
                  <a:schemeClr val="tx1"/>
                </a:solidFill>
              </a:rPr>
              <a:t>use </a:t>
            </a:r>
            <a:r>
              <a:rPr lang="en-GB" dirty="0">
                <a:solidFill>
                  <a:schemeClr val="tx1"/>
                </a:solidFill>
              </a:rPr>
              <a:t>this evidence, not just write it down but not engage with it</a:t>
            </a:r>
          </a:p>
          <a:p>
            <a:endParaRPr lang="en-GB" dirty="0"/>
          </a:p>
        </p:txBody>
      </p:sp>
    </p:spTree>
    <p:extLst>
      <p:ext uri="{BB962C8B-B14F-4D97-AF65-F5344CB8AC3E}">
        <p14:creationId xmlns:p14="http://schemas.microsoft.com/office/powerpoint/2010/main" val="2196161139"/>
      </p:ext>
    </p:extLst>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1354"/>
            <a:ext cx="8229600" cy="1410922"/>
          </a:xfrm>
        </p:spPr>
        <p:txBody>
          <a:bodyPr/>
          <a:lstStyle/>
          <a:p>
            <a:r>
              <a:rPr lang="en-GB" dirty="0" smtClean="0"/>
              <a:t>Vocabulary</a:t>
            </a:r>
            <a:endParaRPr lang="en-GB" dirty="0"/>
          </a:p>
        </p:txBody>
      </p:sp>
      <p:sp>
        <p:nvSpPr>
          <p:cNvPr id="3" name="Text Placeholder 2"/>
          <p:cNvSpPr>
            <a:spLocks noGrp="1"/>
          </p:cNvSpPr>
          <p:nvPr>
            <p:ph type="body" idx="1"/>
          </p:nvPr>
        </p:nvSpPr>
        <p:spPr>
          <a:xfrm>
            <a:off x="468312" y="1597688"/>
            <a:ext cx="8414431" cy="4190164"/>
          </a:xfrm>
        </p:spPr>
        <p:txBody>
          <a:bodyPr>
            <a:normAutofit fontScale="70000" lnSpcReduction="20000"/>
          </a:bodyPr>
          <a:lstStyle/>
          <a:p>
            <a:pPr algn="l"/>
            <a:endParaRPr lang="en-GB" dirty="0" smtClean="0">
              <a:solidFill>
                <a:schemeClr val="tx1"/>
              </a:solidFill>
            </a:endParaRPr>
          </a:p>
          <a:p>
            <a:pPr algn="l"/>
            <a:r>
              <a:rPr lang="en-GB" dirty="0" smtClean="0">
                <a:solidFill>
                  <a:schemeClr val="tx1"/>
                </a:solidFill>
              </a:rPr>
              <a:t>Be </a:t>
            </a:r>
            <a:r>
              <a:rPr lang="en-GB" dirty="0">
                <a:solidFill>
                  <a:schemeClr val="tx1"/>
                </a:solidFill>
              </a:rPr>
              <a:t>secure in key terms and technical vocabulary, it is common for students to misread/misuse </a:t>
            </a:r>
            <a:r>
              <a:rPr lang="en-GB" dirty="0" smtClean="0">
                <a:solidFill>
                  <a:schemeClr val="tx1"/>
                </a:solidFill>
              </a:rPr>
              <a:t>these</a:t>
            </a:r>
          </a:p>
          <a:p>
            <a:pPr algn="l"/>
            <a:r>
              <a:rPr lang="en-GB" dirty="0" smtClean="0">
                <a:solidFill>
                  <a:schemeClr val="tx1"/>
                </a:solidFill>
              </a:rPr>
              <a:t>In </a:t>
            </a:r>
            <a:r>
              <a:rPr lang="en-GB" dirty="0">
                <a:solidFill>
                  <a:schemeClr val="tx1"/>
                </a:solidFill>
              </a:rPr>
              <a:t>the specification each component has a list of ‘technical terms’ – these are non-English words we would expect students to recognise without need for </a:t>
            </a:r>
            <a:r>
              <a:rPr lang="en-GB" dirty="0" smtClean="0">
                <a:solidFill>
                  <a:schemeClr val="tx1"/>
                </a:solidFill>
              </a:rPr>
              <a:t>translation</a:t>
            </a:r>
          </a:p>
          <a:p>
            <a:pPr algn="l"/>
            <a:r>
              <a:rPr lang="en-GB" dirty="0" smtClean="0">
                <a:solidFill>
                  <a:schemeClr val="tx1"/>
                </a:solidFill>
              </a:rPr>
              <a:t>If </a:t>
            </a:r>
            <a:r>
              <a:rPr lang="en-GB" dirty="0">
                <a:solidFill>
                  <a:schemeClr val="tx1"/>
                </a:solidFill>
              </a:rPr>
              <a:t>a student misuses a term, but their knowledge is otherwise sound, this will not be marked unduly harshly (for example calling Anselm ‘Augustine</a:t>
            </a:r>
            <a:r>
              <a:rPr lang="en-GB" dirty="0" smtClean="0">
                <a:solidFill>
                  <a:schemeClr val="tx1"/>
                </a:solidFill>
              </a:rPr>
              <a:t>’)</a:t>
            </a:r>
          </a:p>
          <a:p>
            <a:pPr algn="l"/>
            <a:r>
              <a:rPr lang="en-GB" dirty="0" smtClean="0">
                <a:solidFill>
                  <a:schemeClr val="tx1"/>
                </a:solidFill>
              </a:rPr>
              <a:t>However</a:t>
            </a:r>
            <a:r>
              <a:rPr lang="en-GB" dirty="0">
                <a:solidFill>
                  <a:schemeClr val="tx1"/>
                </a:solidFill>
              </a:rPr>
              <a:t>, where a student misunderstands a word in the question and writes about the wrong material this will </a:t>
            </a:r>
            <a:r>
              <a:rPr lang="en-GB" b="1" dirty="0">
                <a:solidFill>
                  <a:schemeClr val="tx1"/>
                </a:solidFill>
              </a:rPr>
              <a:t>not</a:t>
            </a:r>
            <a:r>
              <a:rPr lang="en-GB" dirty="0">
                <a:solidFill>
                  <a:schemeClr val="tx1"/>
                </a:solidFill>
              </a:rPr>
              <a:t> be credited (for example writing about the </a:t>
            </a:r>
            <a:r>
              <a:rPr lang="en-GB" dirty="0" err="1">
                <a:solidFill>
                  <a:schemeClr val="tx1"/>
                </a:solidFill>
              </a:rPr>
              <a:t>telelogical</a:t>
            </a:r>
            <a:r>
              <a:rPr lang="en-GB" dirty="0">
                <a:solidFill>
                  <a:schemeClr val="tx1"/>
                </a:solidFill>
              </a:rPr>
              <a:t> rather than cosmological argument)</a:t>
            </a:r>
          </a:p>
          <a:p>
            <a:endParaRPr lang="en-GB" dirty="0"/>
          </a:p>
        </p:txBody>
      </p:sp>
    </p:spTree>
    <p:extLst>
      <p:ext uri="{BB962C8B-B14F-4D97-AF65-F5344CB8AC3E}">
        <p14:creationId xmlns:p14="http://schemas.microsoft.com/office/powerpoint/2010/main" val="398392265"/>
      </p:ext>
    </p:extLst>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1354"/>
            <a:ext cx="8229600" cy="1410922"/>
          </a:xfrm>
        </p:spPr>
        <p:txBody>
          <a:bodyPr>
            <a:normAutofit/>
          </a:bodyPr>
          <a:lstStyle/>
          <a:p>
            <a:r>
              <a:rPr lang="en-GB" dirty="0" smtClean="0"/>
              <a:t>Read </a:t>
            </a:r>
            <a:r>
              <a:rPr lang="en-GB" dirty="0"/>
              <a:t>the question!</a:t>
            </a:r>
          </a:p>
        </p:txBody>
      </p:sp>
      <p:sp>
        <p:nvSpPr>
          <p:cNvPr id="3" name="Text Placeholder 2"/>
          <p:cNvSpPr>
            <a:spLocks noGrp="1"/>
          </p:cNvSpPr>
          <p:nvPr>
            <p:ph type="body" idx="1"/>
          </p:nvPr>
        </p:nvSpPr>
        <p:spPr>
          <a:xfrm>
            <a:off x="468312" y="1773238"/>
            <a:ext cx="8280401" cy="3984467"/>
          </a:xfrm>
        </p:spPr>
        <p:txBody>
          <a:bodyPr>
            <a:normAutofit/>
          </a:bodyPr>
          <a:lstStyle/>
          <a:p>
            <a:pPr algn="l"/>
            <a:r>
              <a:rPr lang="en-GB" sz="2200" dirty="0">
                <a:solidFill>
                  <a:schemeClr val="tx1"/>
                </a:solidFill>
              </a:rPr>
              <a:t>The Levels of Response make it clear that examiners are looking for candidates to respond to the question </a:t>
            </a:r>
            <a:r>
              <a:rPr lang="en-GB" sz="2200" i="1" dirty="0">
                <a:solidFill>
                  <a:schemeClr val="tx1"/>
                </a:solidFill>
              </a:rPr>
              <a:t>precisely as it is </a:t>
            </a:r>
            <a:r>
              <a:rPr lang="en-GB" sz="2200" i="1" dirty="0" smtClean="0">
                <a:solidFill>
                  <a:schemeClr val="tx1"/>
                </a:solidFill>
              </a:rPr>
              <a:t>written</a:t>
            </a:r>
            <a:endParaRPr lang="en-GB" sz="2200" dirty="0">
              <a:solidFill>
                <a:schemeClr val="tx1"/>
              </a:solidFill>
            </a:endParaRPr>
          </a:p>
          <a:p>
            <a:pPr algn="l"/>
            <a:r>
              <a:rPr lang="en-GB" sz="2200" dirty="0">
                <a:solidFill>
                  <a:schemeClr val="tx1"/>
                </a:solidFill>
              </a:rPr>
              <a:t>Beware of ‘stock’ or pre-learned </a:t>
            </a:r>
            <a:r>
              <a:rPr lang="en-GB" sz="2200" dirty="0" smtClean="0">
                <a:solidFill>
                  <a:schemeClr val="tx1"/>
                </a:solidFill>
              </a:rPr>
              <a:t>answers</a:t>
            </a:r>
            <a:endParaRPr lang="en-GB" sz="2200" dirty="0">
              <a:solidFill>
                <a:schemeClr val="tx1"/>
              </a:solidFill>
            </a:endParaRPr>
          </a:p>
          <a:p>
            <a:pPr algn="l"/>
            <a:r>
              <a:rPr lang="en-GB" sz="2200" dirty="0">
                <a:solidFill>
                  <a:schemeClr val="tx1"/>
                </a:solidFill>
              </a:rPr>
              <a:t>Encourage students to unpack the question before beginning to write:</a:t>
            </a:r>
          </a:p>
          <a:p>
            <a:pPr algn="l">
              <a:buFont typeface="Arial" panose="020B0604020202020204" pitchFamily="34" charset="0"/>
              <a:buChar char="•"/>
            </a:pPr>
            <a:r>
              <a:rPr lang="en-GB" sz="2200" dirty="0">
                <a:solidFill>
                  <a:schemeClr val="tx1"/>
                </a:solidFill>
              </a:rPr>
              <a:t>Is the question phrased in the negative? Be sure which way round the question/argument is phrased</a:t>
            </a:r>
          </a:p>
          <a:p>
            <a:pPr algn="l">
              <a:buFont typeface="Arial" panose="020B0604020202020204" pitchFamily="34" charset="0"/>
              <a:buChar char="•"/>
            </a:pPr>
            <a:r>
              <a:rPr lang="en-GB" sz="2200" dirty="0">
                <a:solidFill>
                  <a:schemeClr val="tx1"/>
                </a:solidFill>
              </a:rPr>
              <a:t>Are there any particular trigger words in the question? E.g. ‘useful’, ‘valuable’, What do these </a:t>
            </a:r>
            <a:r>
              <a:rPr lang="en-GB" sz="2200" i="1" dirty="0">
                <a:solidFill>
                  <a:schemeClr val="tx1"/>
                </a:solidFill>
              </a:rPr>
              <a:t>mean? </a:t>
            </a:r>
            <a:endParaRPr lang="en-GB" sz="2200" dirty="0">
              <a:solidFill>
                <a:schemeClr val="tx1"/>
              </a:solidFill>
            </a:endParaRPr>
          </a:p>
          <a:p>
            <a:pPr algn="l">
              <a:buFont typeface="Arial" panose="020B0604020202020204" pitchFamily="34" charset="0"/>
              <a:buChar char="•"/>
            </a:pPr>
            <a:r>
              <a:rPr lang="en-GB" sz="2200" dirty="0">
                <a:solidFill>
                  <a:schemeClr val="tx1"/>
                </a:solidFill>
              </a:rPr>
              <a:t>Precisely what area of the topic is being targeted?</a:t>
            </a:r>
          </a:p>
          <a:p>
            <a:endParaRPr lang="en-GB" dirty="0"/>
          </a:p>
        </p:txBody>
      </p:sp>
    </p:spTree>
    <p:extLst>
      <p:ext uri="{BB962C8B-B14F-4D97-AF65-F5344CB8AC3E}">
        <p14:creationId xmlns:p14="http://schemas.microsoft.com/office/powerpoint/2010/main" val="3978559560"/>
      </p:ext>
    </p:extLst>
  </p:cSld>
  <p:clrMapOvr>
    <a:masterClrMapping/>
  </p:clrMapOvr>
  <p:transition spd="med"/>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1740"/>
            <a:ext cx="8144189" cy="1330535"/>
          </a:xfrm>
        </p:spPr>
        <p:txBody>
          <a:bodyPr/>
          <a:lstStyle/>
          <a:p>
            <a:r>
              <a:rPr lang="en-GB" dirty="0" smtClean="0"/>
              <a:t>Structure</a:t>
            </a:r>
            <a:endParaRPr lang="en-GB" dirty="0"/>
          </a:p>
        </p:txBody>
      </p:sp>
      <p:sp>
        <p:nvSpPr>
          <p:cNvPr id="3" name="Text Placeholder 2"/>
          <p:cNvSpPr>
            <a:spLocks noGrp="1"/>
          </p:cNvSpPr>
          <p:nvPr>
            <p:ph type="body" idx="1"/>
          </p:nvPr>
        </p:nvSpPr>
        <p:spPr>
          <a:xfrm>
            <a:off x="468312" y="1773238"/>
            <a:ext cx="8133077" cy="3753355"/>
          </a:xfrm>
        </p:spPr>
        <p:txBody>
          <a:bodyPr>
            <a:normAutofit fontScale="62500" lnSpcReduction="20000"/>
          </a:bodyPr>
          <a:lstStyle/>
          <a:p>
            <a:pPr algn="l"/>
            <a:r>
              <a:rPr lang="en-GB" dirty="0">
                <a:solidFill>
                  <a:schemeClr val="tx1"/>
                </a:solidFill>
              </a:rPr>
              <a:t>Essays should have a clear and logical order of paragraphs that develops and builds the argument </a:t>
            </a:r>
          </a:p>
          <a:p>
            <a:pPr algn="l">
              <a:buFont typeface="Arial" panose="020B0604020202020204" pitchFamily="34" charset="0"/>
              <a:buChar char="•"/>
            </a:pPr>
            <a:r>
              <a:rPr lang="en-GB" dirty="0">
                <a:solidFill>
                  <a:schemeClr val="tx1"/>
                </a:solidFill>
              </a:rPr>
              <a:t>Brief plans/ mind maps </a:t>
            </a:r>
            <a:r>
              <a:rPr lang="en-GB" dirty="0" err="1">
                <a:solidFill>
                  <a:schemeClr val="tx1"/>
                </a:solidFill>
              </a:rPr>
              <a:t>etc</a:t>
            </a:r>
            <a:r>
              <a:rPr lang="en-GB" dirty="0">
                <a:solidFill>
                  <a:schemeClr val="tx1"/>
                </a:solidFill>
              </a:rPr>
              <a:t> could be useful</a:t>
            </a:r>
          </a:p>
          <a:p>
            <a:pPr algn="l">
              <a:buFont typeface="Arial" panose="020B0604020202020204" pitchFamily="34" charset="0"/>
              <a:buChar char="•"/>
            </a:pPr>
            <a:r>
              <a:rPr lang="en-GB" dirty="0">
                <a:solidFill>
                  <a:schemeClr val="tx1"/>
                </a:solidFill>
              </a:rPr>
              <a:t>Try to avoid last minute edits which make the essay hard to </a:t>
            </a:r>
            <a:r>
              <a:rPr lang="en-GB" dirty="0" smtClean="0">
                <a:solidFill>
                  <a:schemeClr val="tx1"/>
                </a:solidFill>
              </a:rPr>
              <a:t>follow</a:t>
            </a:r>
            <a:endParaRPr lang="en-GB" dirty="0">
              <a:solidFill>
                <a:schemeClr val="tx1"/>
              </a:solidFill>
            </a:endParaRPr>
          </a:p>
          <a:p>
            <a:pPr algn="l"/>
            <a:r>
              <a:rPr lang="en-GB" dirty="0">
                <a:solidFill>
                  <a:schemeClr val="tx1"/>
                </a:solidFill>
              </a:rPr>
              <a:t>Might be useful to work with less confident learners on a range of helpful stock phrases to encourage AO2 style answers:</a:t>
            </a:r>
          </a:p>
          <a:p>
            <a:pPr algn="l">
              <a:buFont typeface="Arial" panose="020B0604020202020204" pitchFamily="34" charset="0"/>
              <a:buChar char="•"/>
            </a:pPr>
            <a:r>
              <a:rPr lang="en-GB" dirty="0">
                <a:solidFill>
                  <a:schemeClr val="tx1"/>
                </a:solidFill>
              </a:rPr>
              <a:t>‘My thesis in this essay will be..’ </a:t>
            </a:r>
          </a:p>
          <a:p>
            <a:pPr algn="l">
              <a:buFont typeface="Arial" panose="020B0604020202020204" pitchFamily="34" charset="0"/>
              <a:buChar char="•"/>
            </a:pPr>
            <a:r>
              <a:rPr lang="en-GB" dirty="0">
                <a:solidFill>
                  <a:schemeClr val="tx1"/>
                </a:solidFill>
              </a:rPr>
              <a:t>‘ I find X’s argument more convincing because…’</a:t>
            </a:r>
          </a:p>
          <a:p>
            <a:pPr algn="l">
              <a:buFont typeface="Arial" panose="020B0604020202020204" pitchFamily="34" charset="0"/>
              <a:buChar char="•"/>
            </a:pPr>
            <a:r>
              <a:rPr lang="en-GB" dirty="0">
                <a:solidFill>
                  <a:schemeClr val="tx1"/>
                </a:solidFill>
              </a:rPr>
              <a:t>‘X’s argument is problematic because</a:t>
            </a:r>
            <a:r>
              <a:rPr lang="en-GB" dirty="0" smtClean="0">
                <a:solidFill>
                  <a:schemeClr val="tx1"/>
                </a:solidFill>
              </a:rPr>
              <a:t>…’</a:t>
            </a:r>
            <a:endParaRPr lang="en-GB" dirty="0">
              <a:solidFill>
                <a:schemeClr val="tx1"/>
              </a:solidFill>
            </a:endParaRPr>
          </a:p>
          <a:p>
            <a:pPr algn="l"/>
            <a:r>
              <a:rPr lang="en-GB" dirty="0">
                <a:solidFill>
                  <a:schemeClr val="tx1"/>
                </a:solidFill>
              </a:rPr>
              <a:t>Introduction and Conclusion: signposting and summarising the argument or </a:t>
            </a:r>
            <a:r>
              <a:rPr lang="en-GB" dirty="0" smtClean="0">
                <a:solidFill>
                  <a:schemeClr val="tx1"/>
                </a:solidFill>
              </a:rPr>
              <a:t>thesis</a:t>
            </a:r>
            <a:endParaRPr lang="en-GB" dirty="0">
              <a:solidFill>
                <a:schemeClr val="tx1"/>
              </a:solidFill>
            </a:endParaRPr>
          </a:p>
          <a:p>
            <a:pPr algn="l"/>
            <a:r>
              <a:rPr lang="en-GB" dirty="0">
                <a:solidFill>
                  <a:schemeClr val="tx1"/>
                </a:solidFill>
              </a:rPr>
              <a:t>Scaffolds and frames might be helpful for less able learners</a:t>
            </a:r>
            <a:endParaRPr lang="en-GB" b="1" dirty="0">
              <a:solidFill>
                <a:schemeClr val="tx1"/>
              </a:solidFill>
            </a:endParaRPr>
          </a:p>
          <a:p>
            <a:endParaRPr lang="en-GB" dirty="0"/>
          </a:p>
        </p:txBody>
      </p:sp>
    </p:spTree>
    <p:extLst>
      <p:ext uri="{BB962C8B-B14F-4D97-AF65-F5344CB8AC3E}">
        <p14:creationId xmlns:p14="http://schemas.microsoft.com/office/powerpoint/2010/main" val="2470226843"/>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a:t>
            </a:r>
            <a:endParaRPr lang="en-GB" dirty="0"/>
          </a:p>
        </p:txBody>
      </p:sp>
      <p:sp>
        <p:nvSpPr>
          <p:cNvPr id="3" name="Text Placeholder 2"/>
          <p:cNvSpPr>
            <a:spLocks noGrp="1"/>
          </p:cNvSpPr>
          <p:nvPr>
            <p:ph type="body" idx="1"/>
          </p:nvPr>
        </p:nvSpPr>
        <p:spPr>
          <a:xfrm>
            <a:off x="468312" y="1351207"/>
            <a:ext cx="8280401" cy="5084762"/>
          </a:xfrm>
        </p:spPr>
        <p:txBody>
          <a:bodyPr/>
          <a:lstStyle/>
          <a:p>
            <a:r>
              <a:rPr lang="en-GB" dirty="0" smtClean="0"/>
              <a:t>What specification did you use previously for A Level RS?</a:t>
            </a:r>
          </a:p>
          <a:p>
            <a:endParaRPr lang="en-GB" dirty="0"/>
          </a:p>
          <a:p>
            <a:r>
              <a:rPr lang="en-GB" dirty="0" smtClean="0"/>
              <a:t>OCR</a:t>
            </a:r>
          </a:p>
          <a:p>
            <a:r>
              <a:rPr lang="en-GB" dirty="0" smtClean="0"/>
              <a:t>AQA</a:t>
            </a:r>
          </a:p>
          <a:p>
            <a:r>
              <a:rPr lang="en-GB" dirty="0" smtClean="0"/>
              <a:t>EDUQAS/WJEC</a:t>
            </a:r>
          </a:p>
          <a:p>
            <a:r>
              <a:rPr lang="en-GB" dirty="0" smtClean="0"/>
              <a:t>Edexcel</a:t>
            </a:r>
            <a:endParaRPr lang="en-GB" dirty="0"/>
          </a:p>
        </p:txBody>
      </p:sp>
    </p:spTree>
    <p:extLst>
      <p:ext uri="{BB962C8B-B14F-4D97-AF65-F5344CB8AC3E}">
        <p14:creationId xmlns:p14="http://schemas.microsoft.com/office/powerpoint/2010/main" val="1979951427"/>
      </p:ext>
    </p:extLst>
  </p:cSld>
  <p:clrMapOvr>
    <a:masterClrMapping/>
  </p:clrMapOvr>
  <p:transition spd="med"/>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Thank you</a:t>
            </a:r>
            <a:endParaRPr lang="en-GB" dirty="0"/>
          </a:p>
        </p:txBody>
      </p:sp>
      <p:sp>
        <p:nvSpPr>
          <p:cNvPr id="3" name="Text Placeholder 2"/>
          <p:cNvSpPr>
            <a:spLocks noGrp="1"/>
          </p:cNvSpPr>
          <p:nvPr>
            <p:ph type="body" idx="1"/>
          </p:nvPr>
        </p:nvSpPr>
        <p:spPr/>
        <p:txBody>
          <a:bodyPr/>
          <a:lstStyle/>
          <a:p>
            <a:r>
              <a:rPr lang="en-GB" dirty="0" smtClean="0"/>
              <a:t>Further Questions? </a:t>
            </a:r>
          </a:p>
          <a:p>
            <a:r>
              <a:rPr lang="en-GB" dirty="0" smtClean="0"/>
              <a:t>e mail </a:t>
            </a:r>
            <a:r>
              <a:rPr lang="en-GB" dirty="0" smtClean="0">
                <a:hlinkClick r:id="rId2"/>
              </a:rPr>
              <a:t>Religious.studies@ocr.org.uk</a:t>
            </a:r>
            <a:endParaRPr lang="en-GB" dirty="0" smtClean="0"/>
          </a:p>
          <a:p>
            <a:endParaRPr lang="en-GB" dirty="0"/>
          </a:p>
        </p:txBody>
      </p:sp>
    </p:spTree>
    <p:extLst>
      <p:ext uri="{BB962C8B-B14F-4D97-AF65-F5344CB8AC3E}">
        <p14:creationId xmlns:p14="http://schemas.microsoft.com/office/powerpoint/2010/main" val="595469123"/>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Assessment: AS Level</a:t>
            </a:r>
            <a:endParaRPr lang="en-GB" dirty="0"/>
          </a:p>
        </p:txBody>
      </p:sp>
      <p:sp>
        <p:nvSpPr>
          <p:cNvPr id="3" name="Text Placeholder 2"/>
          <p:cNvSpPr>
            <a:spLocks noGrp="1"/>
          </p:cNvSpPr>
          <p:nvPr>
            <p:ph type="body" sz="quarter" idx="4294967295"/>
          </p:nvPr>
        </p:nvSpPr>
        <p:spPr>
          <a:xfrm>
            <a:off x="468313" y="1773238"/>
            <a:ext cx="8280400" cy="4176042"/>
          </a:xfrm>
          <a:prstGeom prst="rect">
            <a:avLst/>
          </a:prstGeom>
        </p:spPr>
        <p:txBody>
          <a:bodyPr>
            <a:normAutofit/>
          </a:bodyPr>
          <a:lstStyle/>
          <a:p>
            <a:r>
              <a:rPr lang="en-GB" dirty="0" smtClean="0"/>
              <a:t>Three </a:t>
            </a:r>
            <a:r>
              <a:rPr lang="en-GB" dirty="0"/>
              <a:t>papers </a:t>
            </a:r>
            <a:r>
              <a:rPr lang="en-GB" dirty="0" smtClean="0"/>
              <a:t>- each one hour 15 minutes long</a:t>
            </a:r>
            <a:endParaRPr lang="en-GB" dirty="0"/>
          </a:p>
          <a:p>
            <a:r>
              <a:rPr lang="en-US" dirty="0"/>
              <a:t>Learners choose </a:t>
            </a:r>
            <a:r>
              <a:rPr lang="en-US" dirty="0" smtClean="0"/>
              <a:t>two </a:t>
            </a:r>
            <a:r>
              <a:rPr lang="en-US" dirty="0"/>
              <a:t>out of the </a:t>
            </a:r>
            <a:r>
              <a:rPr lang="en-US" dirty="0" smtClean="0"/>
              <a:t>three </a:t>
            </a:r>
            <a:r>
              <a:rPr lang="en-US" dirty="0"/>
              <a:t>provided questions</a:t>
            </a:r>
          </a:p>
          <a:p>
            <a:r>
              <a:rPr lang="en-US" dirty="0" smtClean="0"/>
              <a:t>Each </a:t>
            </a:r>
            <a:r>
              <a:rPr lang="en-US" dirty="0"/>
              <a:t>essay will be worth </a:t>
            </a:r>
            <a:r>
              <a:rPr lang="en-US" dirty="0" smtClean="0"/>
              <a:t>30 </a:t>
            </a:r>
            <a:r>
              <a:rPr lang="en-US" dirty="0"/>
              <a:t>marks and will test both AO1 (</a:t>
            </a:r>
            <a:r>
              <a:rPr lang="en-US" dirty="0" smtClean="0"/>
              <a:t>15 </a:t>
            </a:r>
            <a:r>
              <a:rPr lang="en-US" dirty="0"/>
              <a:t>marks) and AO2 </a:t>
            </a:r>
            <a:r>
              <a:rPr lang="en-US" dirty="0" smtClean="0"/>
              <a:t>(15 marks</a:t>
            </a:r>
            <a:r>
              <a:rPr lang="en-US" dirty="0"/>
              <a:t>)</a:t>
            </a:r>
          </a:p>
          <a:p>
            <a:endParaRPr lang="en-GB" dirty="0"/>
          </a:p>
        </p:txBody>
      </p:sp>
    </p:spTree>
    <p:extLst>
      <p:ext uri="{BB962C8B-B14F-4D97-AF65-F5344CB8AC3E}">
        <p14:creationId xmlns:p14="http://schemas.microsoft.com/office/powerpoint/2010/main" val="179225757"/>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Assessment: A Level</a:t>
            </a:r>
            <a:endParaRPr lang="en-GB" dirty="0"/>
          </a:p>
        </p:txBody>
      </p:sp>
      <p:sp>
        <p:nvSpPr>
          <p:cNvPr id="3" name="Text Placeholder 2"/>
          <p:cNvSpPr>
            <a:spLocks noGrp="1"/>
          </p:cNvSpPr>
          <p:nvPr>
            <p:ph type="body" sz="quarter" idx="4294967295"/>
          </p:nvPr>
        </p:nvSpPr>
        <p:spPr>
          <a:xfrm>
            <a:off x="323528" y="1484784"/>
            <a:ext cx="8640959" cy="4464496"/>
          </a:xfrm>
          <a:prstGeom prst="rect">
            <a:avLst/>
          </a:prstGeom>
        </p:spPr>
        <p:txBody>
          <a:bodyPr>
            <a:normAutofit/>
          </a:bodyPr>
          <a:lstStyle/>
          <a:p>
            <a:r>
              <a:rPr lang="en-GB" dirty="0" smtClean="0"/>
              <a:t>Three papers - each two hours long</a:t>
            </a:r>
          </a:p>
          <a:p>
            <a:r>
              <a:rPr lang="en-US" dirty="0"/>
              <a:t>L</a:t>
            </a:r>
            <a:r>
              <a:rPr lang="en-US" dirty="0" smtClean="0"/>
              <a:t>earners choose three </a:t>
            </a:r>
            <a:r>
              <a:rPr lang="en-US" dirty="0"/>
              <a:t>out of the </a:t>
            </a:r>
            <a:r>
              <a:rPr lang="en-US" dirty="0" smtClean="0"/>
              <a:t>four provided questions</a:t>
            </a:r>
          </a:p>
          <a:p>
            <a:r>
              <a:rPr lang="en-US" dirty="0" smtClean="0"/>
              <a:t>Each </a:t>
            </a:r>
            <a:r>
              <a:rPr lang="en-US" dirty="0"/>
              <a:t>essay will be worth 40 marks and will test both </a:t>
            </a:r>
            <a:r>
              <a:rPr lang="en-US" dirty="0" smtClean="0"/>
              <a:t>AO1 (16 marks) </a:t>
            </a:r>
            <a:r>
              <a:rPr lang="en-US" dirty="0"/>
              <a:t>and </a:t>
            </a:r>
            <a:r>
              <a:rPr lang="en-US" dirty="0" smtClean="0"/>
              <a:t>AO2 (24 marks)</a:t>
            </a:r>
            <a:endParaRPr lang="en-US" dirty="0"/>
          </a:p>
        </p:txBody>
      </p:sp>
    </p:spTree>
    <p:extLst>
      <p:ext uri="{BB962C8B-B14F-4D97-AF65-F5344CB8AC3E}">
        <p14:creationId xmlns:p14="http://schemas.microsoft.com/office/powerpoint/2010/main" val="1199207910"/>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smtClean="0"/>
              <a:t>Relationship Between AS and A Level</a:t>
            </a:r>
            <a:endParaRPr lang="en-GB" sz="4000" dirty="0"/>
          </a:p>
        </p:txBody>
      </p:sp>
      <p:sp>
        <p:nvSpPr>
          <p:cNvPr id="3" name="Text Placeholder 2"/>
          <p:cNvSpPr>
            <a:spLocks noGrp="1"/>
          </p:cNvSpPr>
          <p:nvPr>
            <p:ph type="body" idx="1"/>
          </p:nvPr>
        </p:nvSpPr>
        <p:spPr>
          <a:xfrm>
            <a:off x="70338" y="1381352"/>
            <a:ext cx="9073662" cy="5084762"/>
          </a:xfrm>
        </p:spPr>
        <p:txBody>
          <a:bodyPr/>
          <a:lstStyle/>
          <a:p>
            <a:r>
              <a:rPr lang="en-GB" dirty="0"/>
              <a:t>Students develop </a:t>
            </a:r>
            <a:r>
              <a:rPr lang="en-GB" dirty="0" smtClean="0"/>
              <a:t>AO2 </a:t>
            </a:r>
            <a:r>
              <a:rPr lang="en-GB" dirty="0"/>
              <a:t>skills slower than AO1, with great improvement after two years of study as opposed to one</a:t>
            </a:r>
          </a:p>
          <a:p>
            <a:r>
              <a:rPr lang="en-GB" dirty="0" smtClean="0"/>
              <a:t>The different weightings of AO1 and AO2 at the two levels represents expected student development</a:t>
            </a:r>
          </a:p>
          <a:p>
            <a:r>
              <a:rPr lang="en-GB" dirty="0" smtClean="0"/>
              <a:t>The questions themselves at AS and A Level are pretty interchangeable</a:t>
            </a:r>
          </a:p>
          <a:p>
            <a:pPr marL="914400" lvl="1" indent="-457200"/>
            <a:r>
              <a:rPr lang="en-GB" dirty="0" smtClean="0"/>
              <a:t>Differentiation is by outcome, not task</a:t>
            </a:r>
          </a:p>
          <a:p>
            <a:endParaRPr lang="en-GB" dirty="0"/>
          </a:p>
        </p:txBody>
      </p:sp>
    </p:spTree>
    <p:extLst>
      <p:ext uri="{BB962C8B-B14F-4D97-AF65-F5344CB8AC3E}">
        <p14:creationId xmlns:p14="http://schemas.microsoft.com/office/powerpoint/2010/main" val="1275458642"/>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AS or AL assessments in Year 12?</a:t>
            </a:r>
            <a:endParaRPr lang="en-GB" sz="3600" dirty="0"/>
          </a:p>
        </p:txBody>
      </p:sp>
      <p:sp>
        <p:nvSpPr>
          <p:cNvPr id="3" name="Text Placeholder 2"/>
          <p:cNvSpPr>
            <a:spLocks noGrp="1"/>
          </p:cNvSpPr>
          <p:nvPr>
            <p:ph type="body" idx="1"/>
          </p:nvPr>
        </p:nvSpPr>
        <p:spPr/>
        <p:txBody>
          <a:bodyPr/>
          <a:lstStyle/>
          <a:p>
            <a:r>
              <a:rPr lang="en-GB" dirty="0" smtClean="0"/>
              <a:t>The jump to A Level from GCSE is big in terms of the expectations around AO2</a:t>
            </a:r>
          </a:p>
          <a:p>
            <a:endParaRPr lang="en-GB" dirty="0" smtClean="0"/>
          </a:p>
          <a:p>
            <a:r>
              <a:rPr lang="en-GB" dirty="0" smtClean="0"/>
              <a:t>Also if co-teaching AS and A Level whilst you can set the same question for all students, it could be difficult switching between marking grids for different students</a:t>
            </a:r>
            <a:endParaRPr lang="en-GB" dirty="0"/>
          </a:p>
        </p:txBody>
      </p:sp>
    </p:spTree>
    <p:extLst>
      <p:ext uri="{BB962C8B-B14F-4D97-AF65-F5344CB8AC3E}">
        <p14:creationId xmlns:p14="http://schemas.microsoft.com/office/powerpoint/2010/main" val="332846212"/>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AS </a:t>
            </a:r>
            <a:r>
              <a:rPr lang="en-GB" sz="3600" dirty="0"/>
              <a:t>or AL assessments in Year 12?</a:t>
            </a:r>
          </a:p>
        </p:txBody>
      </p:sp>
      <p:sp>
        <p:nvSpPr>
          <p:cNvPr id="3" name="Text Placeholder 2"/>
          <p:cNvSpPr>
            <a:spLocks noGrp="1"/>
          </p:cNvSpPr>
          <p:nvPr>
            <p:ph type="body" idx="1"/>
          </p:nvPr>
        </p:nvSpPr>
        <p:spPr>
          <a:xfrm>
            <a:off x="180870" y="1511981"/>
            <a:ext cx="8732018" cy="5084762"/>
          </a:xfrm>
        </p:spPr>
        <p:txBody>
          <a:bodyPr>
            <a:normAutofit/>
          </a:bodyPr>
          <a:lstStyle/>
          <a:p>
            <a:r>
              <a:rPr lang="en-GB" sz="2700" dirty="0" smtClean="0"/>
              <a:t>Some teachers are using the AS Level mark scheme for </a:t>
            </a:r>
            <a:r>
              <a:rPr lang="en-GB" sz="2700" i="1" dirty="0" smtClean="0"/>
              <a:t>all </a:t>
            </a:r>
            <a:r>
              <a:rPr lang="en-GB" sz="2700" dirty="0" smtClean="0"/>
              <a:t>students in the first year, regardless of whether they are taking the AS</a:t>
            </a:r>
          </a:p>
          <a:p>
            <a:pPr lvl="1"/>
            <a:r>
              <a:rPr lang="en-GB" sz="2700" dirty="0" smtClean="0"/>
              <a:t>Eases them into the expectations post GCSE</a:t>
            </a:r>
          </a:p>
          <a:p>
            <a:pPr lvl="1"/>
            <a:r>
              <a:rPr lang="en-GB" sz="2700" dirty="0" smtClean="0"/>
              <a:t>Prevents demotivating low marks</a:t>
            </a:r>
          </a:p>
          <a:p>
            <a:pPr lvl="1"/>
            <a:r>
              <a:rPr lang="en-GB" sz="2700" dirty="0" smtClean="0"/>
              <a:t>Allows them to be assessed according to the expected standard for a Y12 student not Y13</a:t>
            </a:r>
          </a:p>
          <a:p>
            <a:r>
              <a:rPr lang="en-GB" sz="2700" dirty="0" smtClean="0"/>
              <a:t>Others are going to the A Level grids straightaway to promote a high standard of argument and understanding of A Level expectations</a:t>
            </a:r>
            <a:endParaRPr lang="en-GB" sz="2700" dirty="0"/>
          </a:p>
        </p:txBody>
      </p:sp>
    </p:spTree>
    <p:extLst>
      <p:ext uri="{BB962C8B-B14F-4D97-AF65-F5344CB8AC3E}">
        <p14:creationId xmlns:p14="http://schemas.microsoft.com/office/powerpoint/2010/main" val="403404435"/>
      </p:ext>
    </p:extLst>
  </p:cSld>
  <p:clrMapOvr>
    <a:masterClrMapping/>
  </p:clrMapOvr>
  <p:transition spd="med"/>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4F81BD"/>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4F81BD"/>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615</TotalTime>
  <Words>2445</Words>
  <Application>Microsoft Office PowerPoint</Application>
  <PresentationFormat>On-screen Show (4:3)</PresentationFormat>
  <Paragraphs>218</Paragraphs>
  <Slides>40</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40</vt:i4>
      </vt:variant>
    </vt:vector>
  </HeadingPairs>
  <TitlesOfParts>
    <vt:vector size="44" baseType="lpstr">
      <vt:lpstr>Arial</vt:lpstr>
      <vt:lpstr>Calibri</vt:lpstr>
      <vt:lpstr>Helvetica Neue</vt:lpstr>
      <vt:lpstr>Default</vt:lpstr>
      <vt:lpstr>OCR NEW GCE Religious Studies (H173/H573) Understanding the new assessment</vt:lpstr>
      <vt:lpstr>Welcome</vt:lpstr>
      <vt:lpstr>Aims</vt:lpstr>
      <vt:lpstr>Question</vt:lpstr>
      <vt:lpstr>Assessment: AS Level</vt:lpstr>
      <vt:lpstr>Assessment: A Level</vt:lpstr>
      <vt:lpstr>Relationship Between AS and A Level</vt:lpstr>
      <vt:lpstr>AS or AL assessments in Year 12?</vt:lpstr>
      <vt:lpstr>AS or AL assessments in Year 12?</vt:lpstr>
      <vt:lpstr>Setting Questions</vt:lpstr>
      <vt:lpstr>Setting Questions: FAQ</vt:lpstr>
      <vt:lpstr>Setting Questions: FAQ</vt:lpstr>
      <vt:lpstr>Setting Questions: FAQ</vt:lpstr>
      <vt:lpstr>Setting Questions: FAQ</vt:lpstr>
      <vt:lpstr>Assessment Objectives</vt:lpstr>
      <vt:lpstr>Marking: Levels of Response</vt:lpstr>
      <vt:lpstr>Marking: FAQ</vt:lpstr>
      <vt:lpstr>Marking: FAQ</vt:lpstr>
      <vt:lpstr>Marking: FAQ</vt:lpstr>
      <vt:lpstr>Marking: FAQs</vt:lpstr>
      <vt:lpstr>Marking: FAQs</vt:lpstr>
      <vt:lpstr>Tasks</vt:lpstr>
      <vt:lpstr>Task A</vt:lpstr>
      <vt:lpstr>Task A: What Level would you give for… </vt:lpstr>
      <vt:lpstr>Task A  </vt:lpstr>
      <vt:lpstr>Task B</vt:lpstr>
      <vt:lpstr>Task B: What Level would you give for… </vt:lpstr>
      <vt:lpstr>Task B</vt:lpstr>
      <vt:lpstr>Task C</vt:lpstr>
      <vt:lpstr>Task C: What Level would you give for… </vt:lpstr>
      <vt:lpstr>Task C  </vt:lpstr>
      <vt:lpstr>Task D</vt:lpstr>
      <vt:lpstr>Task D: What Level would you give for… </vt:lpstr>
      <vt:lpstr>Task D  </vt:lpstr>
      <vt:lpstr>Plenary</vt:lpstr>
      <vt:lpstr>Evidence</vt:lpstr>
      <vt:lpstr>Vocabulary</vt:lpstr>
      <vt:lpstr>Read the question!</vt:lpstr>
      <vt:lpstr>Structure</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 Ready for OCR Sociology</dc:title>
  <dc:creator>Caroline Bristow</dc:creator>
  <cp:lastModifiedBy>Daniel Vince</cp:lastModifiedBy>
  <cp:revision>38</cp:revision>
  <dcterms:modified xsi:type="dcterms:W3CDTF">2017-04-06T09:16:42Z</dcterms:modified>
</cp:coreProperties>
</file>