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04" r:id="rId5"/>
    <p:sldId id="318" r:id="rId6"/>
    <p:sldId id="316" r:id="rId7"/>
    <p:sldId id="315" r:id="rId8"/>
    <p:sldId id="329" r:id="rId9"/>
    <p:sldId id="309" r:id="rId10"/>
    <p:sldId id="332" r:id="rId11"/>
    <p:sldId id="330" r:id="rId12"/>
    <p:sldId id="331" r:id="rId13"/>
    <p:sldId id="301" r:id="rId14"/>
    <p:sldId id="325" r:id="rId15"/>
    <p:sldId id="272" r:id="rId16"/>
    <p:sldId id="311" r:id="rId17"/>
  </p:sldIdLst>
  <p:sldSz cx="9144000" cy="6858000" type="screen4x3"/>
  <p:notesSz cx="6794500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7D7542-D5E4-40E9-B33D-896221BB5095}">
          <p14:sldIdLst>
            <p14:sldId id="304"/>
            <p14:sldId id="318"/>
            <p14:sldId id="316"/>
            <p14:sldId id="315"/>
          </p14:sldIdLst>
        </p14:section>
        <p14:section name="Untitled Section" id="{B4290366-A12B-4A38-9E01-EB1EC1250637}">
          <p14:sldIdLst>
            <p14:sldId id="329"/>
            <p14:sldId id="309"/>
            <p14:sldId id="332"/>
            <p14:sldId id="330"/>
            <p14:sldId id="331"/>
            <p14:sldId id="301"/>
            <p14:sldId id="325"/>
            <p14:sldId id="272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306"/>
    <a:srgbClr val="DF3C06"/>
    <a:srgbClr val="5A5A59"/>
    <a:srgbClr val="F7B385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3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AD9EB-4D13-48BE-AEF4-06A59EF6B920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1338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5430E-2703-4C11-8D1F-43021D04D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3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9510C-ECAC-4314-A4B7-BFF1EF8731FE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4" y="4779141"/>
            <a:ext cx="543623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60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0" y="9431260"/>
            <a:ext cx="2945024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D399A-FCA6-4E9F-97CE-81E261DDC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45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Each religion</a:t>
            </a:r>
            <a:r>
              <a:rPr lang="en-GB" baseline="0" dirty="0"/>
              <a:t> = 4 themes – 3 areas within each theme 12 areas in total = roughly 1 area per week.</a:t>
            </a:r>
          </a:p>
          <a:p>
            <a:r>
              <a:rPr lang="en-GB" baseline="0" dirty="0"/>
              <a:t>Might be worth delivering Component 1 first – so background is there for Component 2 and 3 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0D050-0172-4E86-89F7-B23BCD39C68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51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  <a:r>
              <a:rPr lang="en-GB" baseline="0" dirty="0"/>
              <a:t> to Regional Representatives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0D050-0172-4E86-89F7-B23BCD39C68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9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Other%20Clients/Eduqas/P17661%20Eduqas%20Brand%20Identity%20Guidelines/Links/Corbis-42-5308818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rbis-42-53088181_bandw.jpg"/>
          <p:cNvPicPr preferRelativeResize="0">
            <a:picLocks/>
          </p:cNvPicPr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9973" r="-331" b="4013"/>
          <a:stretch/>
        </p:blipFill>
        <p:spPr>
          <a:xfrm>
            <a:off x="5525038" y="2485776"/>
            <a:ext cx="3261600" cy="2805414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87363" y="2486025"/>
            <a:ext cx="4868862" cy="280511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Invellab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quiberumqui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rerovit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era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consequunt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accabor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epelicabo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Nam, id ex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alis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sunt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pa non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plaudam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rateseque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oditibusae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is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eturem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ea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dent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esed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quam, quam, id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modit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mi,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omnit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accusci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magnatur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solum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int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ullandi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oreium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eos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que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veligenim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ut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reperatio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doluptatem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voluptam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est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comnim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fugitat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iorecup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tincti</a:t>
            </a:r>
            <a:r>
              <a:rPr lang="en-GB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49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894121"/>
            <a:ext cx="8229600" cy="2829786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DF3C06"/>
                </a:solidFill>
              </a:defRPr>
            </a:lvl1pPr>
          </a:lstStyle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Lorem ipsum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sit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amet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consectetuer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adipiscing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elit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commodo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ligula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eget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dolor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.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Aenean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massa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liss-Light"/>
                <a:ea typeface="ＭＳ Ｐゴシック" pitchFamily="1" charset="-128"/>
                <a:cs typeface="Bliss-Light"/>
              </a:rPr>
              <a:t>.</a:t>
            </a:r>
          </a:p>
          <a:p>
            <a:pPr marL="285750" marR="0" lvl="0" indent="-28575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74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479107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025" y="2560450"/>
            <a:ext cx="3656704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“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Lorem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ipsum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dolor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sit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amet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,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consectetuer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adipiscing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elit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commodo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ligula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eget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color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Aenean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massa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 Cum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sociis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natoque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 </a:t>
            </a:r>
            <a:r>
              <a:rPr lang="en-GB" i="1" baseline="30000" dirty="0" err="1">
                <a:solidFill>
                  <a:srgbClr val="5A5A59"/>
                </a:solidFill>
                <a:latin typeface="Bliss-Light"/>
                <a:cs typeface="Bliss-Light"/>
              </a:rPr>
              <a:t>penatibus</a:t>
            </a:r>
            <a:r>
              <a:rPr lang="en-GB" i="1" baseline="30000" dirty="0">
                <a:solidFill>
                  <a:srgbClr val="5A5A59"/>
                </a:solidFill>
                <a:latin typeface="Bliss-Light"/>
                <a:cs typeface="Bliss-Light"/>
              </a:rPr>
              <a:t>.</a:t>
            </a:r>
            <a:r>
              <a:rPr lang="en-GB" i="1" dirty="0">
                <a:solidFill>
                  <a:srgbClr val="5A5A59"/>
                </a:solidFill>
                <a:latin typeface="Bliss-Light"/>
                <a:cs typeface="Bliss-Light"/>
              </a:rPr>
              <a:t>”</a:t>
            </a:r>
          </a:p>
          <a:p>
            <a:pPr algn="r">
              <a:lnSpc>
                <a:spcPct val="150000"/>
              </a:lnSpc>
            </a:pPr>
            <a:endParaRPr lang="en-GB" sz="1600" b="1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algn="r">
              <a:lnSpc>
                <a:spcPct val="150000"/>
              </a:lnSpc>
            </a:pPr>
            <a:r>
              <a:rPr lang="en-GB" b="1" baseline="30000" dirty="0">
                <a:solidFill>
                  <a:srgbClr val="5A5A59"/>
                </a:solidFill>
                <a:latin typeface="Bliss-Light"/>
                <a:cs typeface="Bliss-Light"/>
              </a:rPr>
              <a:t>- Name, Organisation, Date</a:t>
            </a:r>
          </a:p>
          <a:p>
            <a:pPr>
              <a:lnSpc>
                <a:spcPct val="150000"/>
              </a:lnSpc>
            </a:pPr>
            <a:endParaRPr lang="en-GB" sz="1600" i="1" baseline="30000" dirty="0">
              <a:solidFill>
                <a:srgbClr val="5A5A59"/>
              </a:solidFill>
              <a:latin typeface="Bliss-Light"/>
              <a:cs typeface="Bliss-Ligh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358101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538746"/>
              </p:ext>
            </p:extLst>
          </p:nvPr>
        </p:nvGraphicFramePr>
        <p:xfrm>
          <a:off x="481547" y="2770558"/>
          <a:ext cx="5759450" cy="3007274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879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4893">
                <a:tc gridSpan="2"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Bliss-Light"/>
                        </a:rPr>
                        <a:t>Table Heading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530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Bliss-Ligh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3C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5A5A59"/>
                          </a:solidFill>
                          <a:latin typeface="Bliss-Light"/>
                        </a:rPr>
                        <a:t>Text</a:t>
                      </a:r>
                      <a:r>
                        <a:rPr lang="en-US" sz="1400" baseline="0" dirty="0">
                          <a:solidFill>
                            <a:srgbClr val="5A5A59"/>
                          </a:solidFill>
                          <a:latin typeface="Bliss-Light"/>
                        </a:rPr>
                        <a:t> </a:t>
                      </a:r>
                      <a:endParaRPr lang="en-GB" sz="1400" dirty="0">
                        <a:solidFill>
                          <a:srgbClr val="5A5A59"/>
                        </a:solidFill>
                        <a:latin typeface="Bliss-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226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68300" y="1044575"/>
            <a:ext cx="8418513" cy="104616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aseline="0">
                <a:solidFill>
                  <a:srgbClr val="E75306"/>
                </a:solidFill>
              </a:defRPr>
            </a:lvl1pPr>
          </a:lstStyle>
          <a:p>
            <a:pPr lvl="0"/>
            <a:r>
              <a:rPr lang="en-US" dirty="0"/>
              <a:t>Title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100" kern="1100" spc="-50" dirty="0">
                <a:solidFill>
                  <a:srgbClr val="F7B385"/>
                </a:solidFill>
                <a:latin typeface="Gotham Rounded Book"/>
                <a:cs typeface="Gotham Rounded Book"/>
              </a:rPr>
              <a:t>Title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3100" kern="1100" spc="-50" dirty="0">
              <a:solidFill>
                <a:srgbClr val="F7B385"/>
              </a:solidFill>
              <a:latin typeface="Gotham Rounded Book"/>
              <a:cs typeface="Gotham Rounded Book"/>
            </a:endParaRPr>
          </a:p>
        </p:txBody>
      </p:sp>
    </p:spTree>
    <p:extLst>
      <p:ext uri="{BB962C8B-B14F-4D97-AF65-F5344CB8AC3E}">
        <p14:creationId xmlns:p14="http://schemas.microsoft.com/office/powerpoint/2010/main" val="237831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0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0067"/>
            <a:ext cx="8229600" cy="348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7" name="Picture 4" descr="Y:\Tools and Systems\Educational Support\Marketing and Communications\Jay\Banners\Power Point\EDUQAS-POWERPOINThead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DF3C0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d/edit?mid=1S8pLAzTQcFMi84lR5ACT26M02vc&amp;ll=52.91045911848659,-1.6904053000000658&amp;z=6" TargetMode="External"/><Relationship Id="rId7" Type="http://schemas.openxmlformats.org/officeDocument/2006/relationships/hyperlink" Target="http://www.eduqas.co.uk/qualifications/religious-studies/as-a-level/File%20Sharing%20for%20AS%20A%20level%20RS.pdf?language_id=1" TargetMode="External"/><Relationship Id="rId2" Type="http://schemas.openxmlformats.org/officeDocument/2006/relationships/hyperlink" Target="https://docs.google.com/forms/d/13Gk0F6N67MuvXBNHzsTjC_zae_PqAMprQiqrfWdjLE4/edit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spaces.hightail.com/" TargetMode="External"/><Relationship Id="rId5" Type="http://schemas.openxmlformats.org/officeDocument/2006/relationships/hyperlink" Target="http://www.wjec.co.uk/qualifications/extended-project/" TargetMode="External"/><Relationship Id="rId4" Type="http://schemas.openxmlformats.org/officeDocument/2006/relationships/hyperlink" Target="http://resources.eduqas.co.uk/Pages/ResourceSingle.aspx?rIid=73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hyperlink" Target="mailto:eira.morgan@wjec.co.uk" TargetMode="External"/><Relationship Id="rId4" Type="http://schemas.openxmlformats.org/officeDocument/2006/relationships/hyperlink" Target="mailto:andrew.pearce@eduqas.co.uk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Evans@wjec.co.uk" TargetMode="External"/><Relationship Id="rId3" Type="http://schemas.openxmlformats.org/officeDocument/2006/relationships/image" Target="../media/image3.jpeg"/><Relationship Id="rId7" Type="http://schemas.openxmlformats.org/officeDocument/2006/relationships/hyperlink" Target="mailto:Catherine.Oldham@wjec.co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Davidr.Jones@wjec.co.uk" TargetMode="External"/><Relationship Id="rId5" Type="http://schemas.openxmlformats.org/officeDocument/2006/relationships/hyperlink" Target="mailto:Jonathan.Harrington@wjec.co.uk" TargetMode="External"/><Relationship Id="rId4" Type="http://schemas.openxmlformats.org/officeDocument/2006/relationships/image" Target="../media/image4.png"/><Relationship Id="rId9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740" y="172995"/>
            <a:ext cx="844616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400" kern="1100" spc="-30" dirty="0" smtClean="0">
                <a:solidFill>
                  <a:srgbClr val="FFC000"/>
                </a:solidFill>
                <a:latin typeface="Gotham Rounded Book"/>
                <a:cs typeface="Gotham Rounded Book"/>
              </a:rPr>
              <a:t>GCE Religious Studies</a:t>
            </a:r>
          </a:p>
          <a:p>
            <a:endParaRPr lang="en-US" sz="2400" cap="all" dirty="0" smtClean="0">
              <a:solidFill>
                <a:srgbClr val="FFFF00"/>
              </a:solidFill>
            </a:endParaRPr>
          </a:p>
          <a:p>
            <a:pPr algn="ctr"/>
            <a:r>
              <a:rPr lang="en-GB" sz="4400" b="1" dirty="0" smtClean="0">
                <a:solidFill>
                  <a:schemeClr val="bg1"/>
                </a:solidFill>
              </a:rPr>
              <a:t>Archdiocese </a:t>
            </a:r>
            <a:r>
              <a:rPr lang="en-GB" sz="4400" b="1" dirty="0">
                <a:solidFill>
                  <a:schemeClr val="bg1"/>
                </a:solidFill>
              </a:rPr>
              <a:t>of </a:t>
            </a:r>
            <a:r>
              <a:rPr lang="en-GB" sz="4400" b="1" dirty="0" smtClean="0">
                <a:solidFill>
                  <a:schemeClr val="bg1"/>
                </a:solidFill>
              </a:rPr>
              <a:t>Birmingham</a:t>
            </a:r>
          </a:p>
          <a:p>
            <a:pPr algn="ctr"/>
            <a:r>
              <a:rPr lang="en-GB" sz="4400" b="1" dirty="0">
                <a:solidFill>
                  <a:schemeClr val="bg1"/>
                </a:solidFill>
              </a:rPr>
              <a:t>Diocesan Education </a:t>
            </a:r>
            <a:r>
              <a:rPr lang="en-GB" sz="4400" b="1" dirty="0" smtClean="0">
                <a:solidFill>
                  <a:schemeClr val="bg1"/>
                </a:solidFill>
              </a:rPr>
              <a:t>Service</a:t>
            </a:r>
          </a:p>
          <a:p>
            <a:pPr algn="ctr"/>
            <a:r>
              <a:rPr lang="en-GB" sz="4400" b="1" dirty="0">
                <a:solidFill>
                  <a:srgbClr val="FFC000"/>
                </a:solidFill>
              </a:rPr>
              <a:t>Heads of </a:t>
            </a:r>
            <a:r>
              <a:rPr lang="en-GB" sz="4400" b="1">
                <a:solidFill>
                  <a:srgbClr val="FFC000"/>
                </a:solidFill>
              </a:rPr>
              <a:t>RE </a:t>
            </a:r>
            <a:r>
              <a:rPr lang="en-GB" sz="4400" b="1" smtClean="0">
                <a:solidFill>
                  <a:srgbClr val="FFC000"/>
                </a:solidFill>
              </a:rPr>
              <a:t>Conference</a:t>
            </a:r>
          </a:p>
          <a:p>
            <a:pPr algn="ctr"/>
            <a:endParaRPr lang="en-GB" sz="4400" b="1" dirty="0">
              <a:solidFill>
                <a:srgbClr val="FFC000"/>
              </a:solidFill>
            </a:endParaRPr>
          </a:p>
          <a:p>
            <a:pPr algn="ctr"/>
            <a:r>
              <a:rPr lang="en-GB" sz="4400" b="1" dirty="0">
                <a:solidFill>
                  <a:schemeClr val="bg1"/>
                </a:solidFill>
              </a:rPr>
              <a:t>Tuesday 28th March 2017</a:t>
            </a:r>
          </a:p>
          <a:p>
            <a:pPr algn="ctr"/>
            <a:r>
              <a:rPr lang="en-GB" sz="4400" b="1" dirty="0">
                <a:solidFill>
                  <a:schemeClr val="bg1"/>
                </a:solidFill>
              </a:rPr>
              <a:t>Don Bosco House, Coleshill</a:t>
            </a:r>
            <a:endParaRPr lang="en-US" sz="4400" kern="1100" spc="-30" dirty="0" smtClean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 algn="ctr">
              <a:lnSpc>
                <a:spcPct val="80000"/>
              </a:lnSpc>
            </a:pPr>
            <a:endParaRPr lang="en-US" sz="4400" kern="1100" spc="-30" dirty="0">
              <a:solidFill>
                <a:srgbClr val="FFC000"/>
              </a:solidFill>
              <a:latin typeface="Gotham Rounded Book"/>
              <a:cs typeface="Gotham Rounded Book"/>
            </a:endParaRPr>
          </a:p>
          <a:p>
            <a:pPr algn="ctr">
              <a:lnSpc>
                <a:spcPct val="80000"/>
              </a:lnSpc>
            </a:pPr>
            <a:r>
              <a:rPr lang="en-US" sz="4400" kern="1100" spc="-30" dirty="0" smtClean="0">
                <a:solidFill>
                  <a:srgbClr val="FFC000"/>
                </a:solidFill>
                <a:latin typeface="Gotham Rounded Book"/>
                <a:cs typeface="Gotham Rounded Book"/>
              </a:rPr>
              <a:t> </a:t>
            </a:r>
            <a:endParaRPr lang="en-US" sz="4400" kern="1100" spc="-30" dirty="0">
              <a:solidFill>
                <a:srgbClr val="FFC000"/>
              </a:solidFill>
              <a:latin typeface="Gotham Rounded Book"/>
              <a:cs typeface="Gotham Rounded Book"/>
            </a:endParaRPr>
          </a:p>
          <a:p>
            <a:pPr algn="ctr">
              <a:lnSpc>
                <a:spcPct val="80000"/>
              </a:lnSpc>
              <a:tabLst>
                <a:tab pos="2689225" algn="l"/>
              </a:tabLst>
            </a:pPr>
            <a:endParaRPr lang="en-US" sz="4400" kern="1100" spc="-3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>
              <a:lnSpc>
                <a:spcPct val="80000"/>
              </a:lnSpc>
            </a:pPr>
            <a:endParaRPr lang="en-US" sz="4400" kern="1100" spc="-30" dirty="0">
              <a:solidFill>
                <a:schemeClr val="bg1"/>
              </a:solidFill>
              <a:latin typeface="Gotham Rounded Book"/>
              <a:cs typeface="Gotham Rounded Book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Z:\Pictures\logos\WJEC_Logo_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40" y="5868674"/>
            <a:ext cx="736270" cy="73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0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0407" y="230638"/>
            <a:ext cx="67526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ways of supporting centres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324" y="1587731"/>
            <a:ext cx="83875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Sharing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contact details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– via a questionnaire accessible from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here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to allow an interactive centre map to be produced  which can be found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here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Tools facility on our resources website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here.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Other qualifications -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Extended Project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File sharing space  for  teachers –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Hightail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Instructions on how to register and use it  can be found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here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1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686461" y="259669"/>
            <a:ext cx="6163129" cy="10461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Why become an examiner ?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2504" y="1140031"/>
            <a:ext cx="88233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Your professional expertise as markers helps to ensure that all candidates receive the grades they deserve. Without you the system simply fails to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ASCL, NAHT, JCQ, etc., all recognise that having teachers who work as examiners helps:</a:t>
            </a:r>
          </a:p>
          <a:p>
            <a:pPr marL="534988" indent="-261938">
              <a:buFontTx/>
              <a:buChar char="-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qualifications system</a:t>
            </a:r>
          </a:p>
          <a:p>
            <a:pPr marL="534988" indent="-261938">
              <a:buFontTx/>
              <a:buChar char="-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Centres thorough a greater understanding among teachers  of assessment best practice.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Benefits for you,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students and your centre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Examining can directly benefit your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classroom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  <a:p>
            <a:pPr marL="628650" indent="-355600">
              <a:buFontTx/>
              <a:buChar char="-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 is a form of CPD that trains you in assessment</a:t>
            </a:r>
          </a:p>
          <a:p>
            <a:pPr marL="628650" indent="-355600">
              <a:buFontTx/>
              <a:buChar char="-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 enhances your understanding of the link between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pedagogy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assessment</a:t>
            </a:r>
          </a:p>
          <a:p>
            <a:pPr marL="628650" indent="-355600">
              <a:buFontTx/>
              <a:buChar char="-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helps you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identify the required standard</a:t>
            </a:r>
          </a:p>
          <a:p>
            <a:pPr marL="273050"/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8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1" y="3267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3271" y="3066438"/>
            <a:ext cx="3070746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kern="1100" spc="-3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Any</a:t>
            </a:r>
          </a:p>
          <a:p>
            <a:pPr algn="ctr">
              <a:lnSpc>
                <a:spcPct val="80000"/>
              </a:lnSpc>
            </a:pPr>
            <a:endParaRPr lang="en-US" sz="2800" kern="1100" spc="-30" dirty="0" smtClean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 algn="ctr">
              <a:lnSpc>
                <a:spcPct val="80000"/>
              </a:lnSpc>
            </a:pPr>
            <a:r>
              <a:rPr lang="en-US" sz="2800" kern="1100" spc="-3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 </a:t>
            </a:r>
            <a:r>
              <a:rPr lang="en-US" sz="2800" kern="1100" spc="-30" dirty="0">
                <a:solidFill>
                  <a:schemeClr val="bg1"/>
                </a:solidFill>
                <a:latin typeface="Gotham Rounded Book"/>
                <a:cs typeface="Gotham Rounded Book"/>
              </a:rPr>
              <a:t>Questions 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392738" y="532353"/>
            <a:ext cx="56267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GCE  Subject Officer</a:t>
            </a:r>
          </a:p>
          <a:p>
            <a:pPr algn="ctr"/>
            <a:r>
              <a:rPr lang="en-GB" b="1" dirty="0">
                <a:solidFill>
                  <a:srgbClr val="FFFF00"/>
                </a:solidFill>
              </a:rPr>
              <a:t>Andrew Pearce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029 2026 </a:t>
            </a:r>
            <a:r>
              <a:rPr lang="en-GB" dirty="0" smtClean="0">
                <a:solidFill>
                  <a:schemeClr val="bg1"/>
                </a:solidFill>
              </a:rPr>
              <a:t>5387  </a:t>
            </a:r>
            <a:r>
              <a:rPr lang="en-GB" b="1" dirty="0" smtClean="0">
                <a:solidFill>
                  <a:schemeClr val="bg1"/>
                </a:solidFill>
                <a:hlinkClick r:id="rId4"/>
              </a:rPr>
              <a:t>andrew.pearce@eduqas.co.uk</a:t>
            </a:r>
            <a:endParaRPr lang="en-GB" b="1" dirty="0">
              <a:solidFill>
                <a:schemeClr val="bg1"/>
              </a:solidFill>
            </a:endParaRPr>
          </a:p>
          <a:p>
            <a:pPr algn="ctr"/>
            <a:endParaRPr lang="en-GB" b="1" kern="1100" spc="-50" dirty="0">
              <a:solidFill>
                <a:schemeClr val="bg1"/>
              </a:solidFill>
              <a:latin typeface="Gotham Rounded Book"/>
              <a:cs typeface="Gotham Rounded Book"/>
            </a:endParaRPr>
          </a:p>
          <a:p>
            <a:pPr algn="ctr"/>
            <a:r>
              <a:rPr lang="en-GB" b="1" kern="1100" spc="-50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  <a:cs typeface="Gotham Rounded Book"/>
              </a:rPr>
              <a:t>GCE Subject Support Officer</a:t>
            </a:r>
          </a:p>
          <a:p>
            <a:pPr algn="ctr"/>
            <a:r>
              <a:rPr lang="en-GB" b="1" kern="1100" spc="-50" dirty="0" smtClean="0">
                <a:solidFill>
                  <a:srgbClr val="FFFF00"/>
                </a:solidFill>
                <a:cs typeface="Gotham Rounded Book"/>
              </a:rPr>
              <a:t>Eira Morgan</a:t>
            </a:r>
            <a:endParaRPr lang="en-GB" b="1" kern="1100" spc="-50" dirty="0">
              <a:solidFill>
                <a:srgbClr val="FFFF00"/>
              </a:solidFill>
              <a:cs typeface="Gotham Rounded Book"/>
            </a:endParaRPr>
          </a:p>
          <a:p>
            <a:pPr algn="ctr"/>
            <a:r>
              <a:rPr lang="en-GB" kern="1100" spc="-50" dirty="0">
                <a:solidFill>
                  <a:schemeClr val="bg1"/>
                </a:solidFill>
                <a:cs typeface="Gotham Rounded Book"/>
              </a:rPr>
              <a:t>029 2026 </a:t>
            </a:r>
            <a:r>
              <a:rPr lang="en-GB" kern="1100" spc="-50" dirty="0" smtClean="0">
                <a:solidFill>
                  <a:schemeClr val="bg1"/>
                </a:solidFill>
                <a:cs typeface="Gotham Rounded Book"/>
              </a:rPr>
              <a:t>5183  </a:t>
            </a:r>
            <a:r>
              <a:rPr lang="en-GB" b="1" kern="1100" spc="-50" dirty="0" smtClean="0">
                <a:solidFill>
                  <a:schemeClr val="bg1"/>
                </a:solidFill>
                <a:cs typeface="Gotham Rounded Book"/>
                <a:hlinkClick r:id="rId5"/>
              </a:rPr>
              <a:t>eira.morgan@wjec.co.uk</a:t>
            </a:r>
            <a:endParaRPr lang="en-GB" b="1" kern="1100" spc="-50" dirty="0" smtClean="0">
              <a:solidFill>
                <a:schemeClr val="bg1"/>
              </a:solidFill>
              <a:cs typeface="Gotham Rounded Book"/>
            </a:endParaRPr>
          </a:p>
          <a:p>
            <a:pPr algn="ctr"/>
            <a:endParaRPr lang="en-GB" b="1" kern="1100" spc="-50" dirty="0">
              <a:solidFill>
                <a:schemeClr val="bg1"/>
              </a:solidFill>
              <a:cs typeface="Gotham Rounded Book"/>
            </a:endParaRPr>
          </a:p>
        </p:txBody>
      </p:sp>
      <p:pic>
        <p:nvPicPr>
          <p:cNvPr id="1026" name="Picture 2" descr="http://www.eduqas.co.uk/contentAsset/raw-data/9655460c-8973-46ce-8411-eec8a15152b4/pho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035" y="532353"/>
            <a:ext cx="925533" cy="11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3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qas_Powerpoint_Templates_for PPT-1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" y="6120618"/>
            <a:ext cx="678007" cy="678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3840" y="121663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43841" y="4150843"/>
            <a:ext cx="5839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kern="1100" spc="-50" dirty="0">
              <a:solidFill>
                <a:schemeClr val="bg1"/>
              </a:solidFill>
              <a:cs typeface="Gotham Rounded Book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90573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representatives </a:t>
            </a:r>
            <a:endParaRPr lang="en-GB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solidFill>
                  <a:srgbClr val="FFC000"/>
                </a:solidFill>
                <a:latin typeface="Bliss-Light"/>
              </a:rPr>
              <a:t>Jonathan Harrington - </a:t>
            </a:r>
            <a:r>
              <a:rPr lang="en-GB" sz="1600" b="1" dirty="0" smtClean="0">
                <a:solidFill>
                  <a:srgbClr val="FFC000"/>
                </a:solidFill>
                <a:latin typeface="Bliss-Light"/>
                <a:hlinkClick r:id="rId5"/>
              </a:rPr>
              <a:t>Jonathan.Harrington@wjec.co.uk</a:t>
            </a:r>
            <a:endParaRPr lang="en-GB" sz="1600" b="1" dirty="0">
              <a:solidFill>
                <a:schemeClr val="bg1"/>
              </a:solidFill>
              <a:latin typeface="Bliss-Light"/>
            </a:endParaRPr>
          </a:p>
          <a:p>
            <a:pPr algn="ctr"/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South East and London, Channel </a:t>
            </a:r>
            <a:r>
              <a:rPr lang="en-GB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Islands</a:t>
            </a:r>
            <a:endParaRPr lang="en-GB" sz="1600" b="1" dirty="0">
              <a:solidFill>
                <a:schemeClr val="accent6">
                  <a:lumMod val="60000"/>
                  <a:lumOff val="40000"/>
                </a:schemeClr>
              </a:solidFill>
              <a:latin typeface="Bliss-Light"/>
            </a:endParaRPr>
          </a:p>
          <a:p>
            <a:pPr algn="ctr"/>
            <a:r>
              <a:rPr lang="en-GB" sz="1600" b="1" dirty="0">
                <a:solidFill>
                  <a:srgbClr val="FFC000"/>
                </a:solidFill>
                <a:latin typeface="Bliss-Light"/>
              </a:rPr>
              <a:t>David Jones	- </a:t>
            </a:r>
            <a:r>
              <a:rPr lang="en-GB" sz="1600" b="1" dirty="0">
                <a:solidFill>
                  <a:srgbClr val="FFC000"/>
                </a:solidFill>
                <a:latin typeface="Bliss-Light"/>
                <a:hlinkClick r:id="rId6"/>
              </a:rPr>
              <a:t>Davidr.Jones@wjec.co.uk</a:t>
            </a:r>
            <a:endParaRPr lang="en-GB" sz="1600" b="1" dirty="0">
              <a:solidFill>
                <a:srgbClr val="FFC000"/>
              </a:solidFill>
              <a:latin typeface="Bliss-Light"/>
            </a:endParaRPr>
          </a:p>
          <a:p>
            <a:pPr algn="ctr"/>
            <a:r>
              <a:rPr lang="en-GB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South </a:t>
            </a:r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West, East Midlands and East Anglia, Northern </a:t>
            </a:r>
            <a:r>
              <a:rPr lang="en-GB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Ireland</a:t>
            </a:r>
            <a:endParaRPr lang="en-GB" sz="1600" b="1" dirty="0">
              <a:solidFill>
                <a:srgbClr val="FFC000"/>
              </a:solidFill>
              <a:latin typeface="Bliss-Light"/>
            </a:endParaRPr>
          </a:p>
          <a:p>
            <a:pPr algn="ctr"/>
            <a:r>
              <a:rPr lang="en-GB" sz="1600" b="1" dirty="0">
                <a:solidFill>
                  <a:srgbClr val="FFC000"/>
                </a:solidFill>
                <a:latin typeface="Bliss-Light"/>
              </a:rPr>
              <a:t>Catherine Oldham – </a:t>
            </a:r>
            <a:r>
              <a:rPr lang="en-GB" sz="1600" b="1" dirty="0">
                <a:solidFill>
                  <a:srgbClr val="FFC000"/>
                </a:solidFill>
                <a:latin typeface="Bliss-Light"/>
                <a:hlinkClick r:id="rId7"/>
              </a:rPr>
              <a:t>Catherine.Oldham@wjec.co.uk</a:t>
            </a:r>
            <a:endParaRPr lang="en-GB" sz="1600" b="1" dirty="0">
              <a:solidFill>
                <a:srgbClr val="FFC000"/>
              </a:solidFill>
              <a:latin typeface="Bliss-Light"/>
            </a:endParaRPr>
          </a:p>
          <a:p>
            <a:pPr algn="ctr"/>
            <a:r>
              <a:rPr lang="en-GB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North</a:t>
            </a:r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, Scotland, Isle of </a:t>
            </a:r>
            <a:r>
              <a:rPr lang="en-GB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Man</a:t>
            </a:r>
            <a:endParaRPr lang="en-GB" sz="1600" b="1" dirty="0">
              <a:solidFill>
                <a:schemeClr val="accent6">
                  <a:lumMod val="60000"/>
                  <a:lumOff val="40000"/>
                </a:schemeClr>
              </a:solidFill>
              <a:latin typeface="Bliss-Light"/>
            </a:endParaRPr>
          </a:p>
          <a:p>
            <a:pPr algn="ctr"/>
            <a:r>
              <a:rPr lang="en-GB" sz="1600" b="1" dirty="0">
                <a:solidFill>
                  <a:srgbClr val="FFC000"/>
                </a:solidFill>
                <a:latin typeface="Bliss-Light"/>
              </a:rPr>
              <a:t>David Evans – </a:t>
            </a:r>
            <a:r>
              <a:rPr lang="en-GB" sz="1600" b="1" dirty="0">
                <a:solidFill>
                  <a:srgbClr val="FFC000"/>
                </a:solidFill>
                <a:latin typeface="Bliss-Light"/>
                <a:hlinkClick r:id="rId8"/>
              </a:rPr>
              <a:t>David.Evans@wjec.co.uk</a:t>
            </a:r>
            <a:endParaRPr lang="en-GB" sz="1600" b="1" dirty="0">
              <a:solidFill>
                <a:srgbClr val="FFC000"/>
              </a:solidFill>
              <a:latin typeface="Bliss-Light"/>
            </a:endParaRPr>
          </a:p>
          <a:p>
            <a:pPr algn="ctr"/>
            <a:r>
              <a:rPr lang="en-GB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Merseyside</a:t>
            </a:r>
            <a:r>
              <a:rPr lang="en-GB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, Cheshire, Staffordshire , West Midlands, </a:t>
            </a:r>
            <a:r>
              <a:rPr lang="en-GB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liss-Light"/>
              </a:rPr>
              <a:t>Derbyshire </a:t>
            </a:r>
            <a:endParaRPr lang="en-GB" sz="1600" b="1" dirty="0">
              <a:solidFill>
                <a:schemeClr val="accent6">
                  <a:lumMod val="60000"/>
                  <a:lumOff val="40000"/>
                </a:schemeClr>
              </a:solidFill>
              <a:latin typeface="Bliss-Light"/>
            </a:endParaRPr>
          </a:p>
          <a:p>
            <a:endParaRPr lang="en-GB" sz="1600" b="1" dirty="0">
              <a:solidFill>
                <a:schemeClr val="accent6">
                  <a:lumMod val="60000"/>
                  <a:lumOff val="40000"/>
                </a:schemeClr>
              </a:solidFill>
              <a:latin typeface="Bliss-Light"/>
            </a:endParaRPr>
          </a:p>
          <a:p>
            <a:endParaRPr lang="en-GB" sz="1600" b="1" dirty="0">
              <a:solidFill>
                <a:schemeClr val="accent6">
                  <a:lumMod val="60000"/>
                  <a:lumOff val="40000"/>
                </a:schemeClr>
              </a:solidFill>
              <a:latin typeface="Bliss-Light"/>
            </a:endParaRPr>
          </a:p>
          <a:p>
            <a:endParaRPr lang="en-GB" sz="1600" b="1" dirty="0">
              <a:solidFill>
                <a:srgbClr val="FFC000"/>
              </a:solidFill>
              <a:latin typeface="Bliss-Light"/>
            </a:endParaRPr>
          </a:p>
          <a:p>
            <a:endParaRPr lang="en-GB" sz="1600" b="1" dirty="0">
              <a:solidFill>
                <a:srgbClr val="FFC000"/>
              </a:solidFill>
              <a:latin typeface="Bliss-Light"/>
            </a:endParaRPr>
          </a:p>
          <a:p>
            <a:endParaRPr lang="en-GB" sz="1600" b="1" dirty="0">
              <a:solidFill>
                <a:srgbClr val="FFC000"/>
              </a:solidFill>
              <a:latin typeface="Bliss-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571" y="4838007"/>
            <a:ext cx="207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9" action="ppaction://hlinksldjump"/>
              </a:rPr>
              <a:t>Return to slide 3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51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859" y="190006"/>
            <a:ext cx="7610260" cy="1161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Gotham Rounded Book"/>
                <a:cs typeface="Gotham Rounded Book"/>
              </a:rPr>
              <a:t>AS </a:t>
            </a:r>
            <a:r>
              <a:rPr lang="en-US" sz="3200" dirty="0" smtClean="0">
                <a:solidFill>
                  <a:schemeClr val="bg1"/>
                </a:solidFill>
                <a:latin typeface="Gotham Rounded Book"/>
                <a:cs typeface="Gotham Rounded Book"/>
              </a:rPr>
              <a:t>RS: </a:t>
            </a:r>
            <a:r>
              <a:rPr lang="en-US" sz="3200" dirty="0">
                <a:solidFill>
                  <a:schemeClr val="bg1"/>
                </a:solidFill>
                <a:latin typeface="Gotham Rounded Book"/>
                <a:cs typeface="Gotham Rounded Book"/>
              </a:rPr>
              <a:t>Summary of Assessment</a:t>
            </a:r>
          </a:p>
          <a:p>
            <a:endParaRPr lang="en-GB" baseline="30000" dirty="0">
              <a:solidFill>
                <a:schemeClr val="tx1">
                  <a:lumMod val="50000"/>
                  <a:lumOff val="50000"/>
                </a:schemeClr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499" y="1056025"/>
            <a:ext cx="875161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Bliss-Light"/>
              </a:rPr>
              <a:t>Three components in total. Each worth 33</a:t>
            </a:r>
            <a:r>
              <a:rPr lang="en-GB" sz="1600" b="1" dirty="0">
                <a:latin typeface="Bliss-Light"/>
                <a:cs typeface="Arial"/>
              </a:rPr>
              <a:t>⅓</a:t>
            </a:r>
            <a:r>
              <a:rPr lang="en-GB" sz="1600" b="1" dirty="0">
                <a:latin typeface="Bliss-Light"/>
              </a:rPr>
              <a:t>% of the total award.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1)   An Introduction to the Study of Religion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religion from a choice of six options:</a:t>
            </a:r>
          </a:p>
          <a:p>
            <a:pPr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	Christianity  Judaism  Islam  Buddhism  Hinduism  Sikhism</a:t>
            </a:r>
          </a:p>
          <a:p>
            <a:pPr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2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An Introduction to the Philosophy of Religion</a:t>
            </a:r>
          </a:p>
          <a:p>
            <a:pPr marL="342900" indent="-342900">
              <a:buAutoNum type="arabicParenR" startAt="2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3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An Introduction to Religion and Ethics</a:t>
            </a:r>
          </a:p>
          <a:p>
            <a:pPr marL="342900" indent="-342900">
              <a:buAutoNum type="arabicParenR" startAt="3"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0499" y="3503340"/>
            <a:ext cx="8782050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b="1" i="1" dirty="0"/>
              <a:t>Each component has been designed to encourage learners to demonstrate their ability to: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reflect on, select and apply specified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understand, interpret and evaluate critically religious concepts, texts and other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identify, investigate and critically analyse questions, arguments, ideas and issues arising from within this component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construct well informed and reasoned arguments, substantiated by relevant 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engage in debate in a way that recognises the right of others to hold a different 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present responses to questions which are clear and coherent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 specialist language and terminology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2329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7464" y="0"/>
            <a:ext cx="74671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- overview of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themes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option or component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86659"/>
              </p:ext>
            </p:extLst>
          </p:nvPr>
        </p:nvGraphicFramePr>
        <p:xfrm>
          <a:off x="140678" y="1471735"/>
          <a:ext cx="8753940" cy="3205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73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44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84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Study</a:t>
                      </a:r>
                      <a:r>
                        <a:rPr lang="en-GB" baseline="0" dirty="0"/>
                        <a:t> of Religion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Philosophy of 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Religion</a:t>
                      </a:r>
                      <a:r>
                        <a:rPr lang="en-GB" baseline="0" dirty="0"/>
                        <a:t> and Ethics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Theme</a:t>
                      </a:r>
                      <a:r>
                        <a:rPr lang="en-GB" baseline="0" dirty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figures and sacred texts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Inductive arguments for the existence of God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Ethical thought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Theme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concepts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Deductive arguments for the existence of God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 Law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Theme</a:t>
                      </a:r>
                      <a:r>
                        <a:rPr lang="en-GB" baseline="0" dirty="0"/>
                        <a:t>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life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non-existence of God – the problem of evil/suffering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Situation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Ethics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Theme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practices that shape religious identity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experience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Utilitarianism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2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7464" y="2017"/>
            <a:ext cx="74671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RS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Assessment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pPr algn="ctr"/>
            <a:r>
              <a:rPr lang="en-GB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features of all </a:t>
            </a:r>
            <a:r>
              <a:rPr lang="en-GB" sz="2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components</a:t>
            </a:r>
            <a:r>
              <a:rPr lang="en-GB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75202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Duration: 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1 hour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mins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Learners will be expected to answer a total of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questions.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can be set from any area of the specification.</a:t>
            </a:r>
          </a:p>
          <a:p>
            <a:pPr>
              <a:defRPr/>
            </a:pPr>
            <a:r>
              <a:rPr lang="en-GB" sz="16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defRPr/>
            </a:pP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6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– 	TWO questions from any ONE of the chosen themes e.g. THEME </a:t>
            </a:r>
            <a:r>
              <a:rPr lang="en-GB" sz="16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>
              <a:defRPr/>
            </a:pPr>
            <a:endParaRPr lang="en-GB" sz="1600" b="1" dirty="0" smtClean="0">
              <a:solidFill>
                <a:srgbClr val="E753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Section B – 	THREE questions from anywhere in the remainder of the spec. </a:t>
            </a:r>
          </a:p>
          <a:p>
            <a:pPr>
              <a:defRPr/>
            </a:pP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(THEMES 2,3 or 4 – it doesn’t have to be one from each theme)</a:t>
            </a:r>
          </a:p>
          <a:p>
            <a:pPr>
              <a:defRPr/>
            </a:pP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Each question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will be divided into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two sub-questions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Part (a) will test a learner's knowledge and understanding (50% AO1)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		25 marks per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(estimated timing 22.5 mins each)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Responses will be assessed and placed into one of 5 Bands each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consisting  of 5 marks (see Draft SAMs p.9)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Part (b)  will test a learner's skills of analysis and evaluation (50% AO2)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		25 marks per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question. </a:t>
            </a: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(estimated timing 22.5 mins each)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Responses will be assessed and placed into one of 5 Bands each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consisting  of 5 marks (see Draft SAMs p.10)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859" y="190006"/>
            <a:ext cx="7610260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Level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RS: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Assessment</a:t>
            </a:r>
          </a:p>
          <a:p>
            <a:endParaRPr lang="en-GB" baseline="30000" dirty="0">
              <a:solidFill>
                <a:schemeClr val="tx1">
                  <a:lumMod val="50000"/>
                  <a:lumOff val="50000"/>
                </a:schemeClr>
              </a:solidFill>
              <a:latin typeface="Bliss-Light"/>
              <a:cs typeface="Bliss-Light"/>
            </a:endParaRPr>
          </a:p>
          <a:p>
            <a:pPr>
              <a:lnSpc>
                <a:spcPct val="150000"/>
              </a:lnSpc>
            </a:pPr>
            <a:endParaRPr lang="en-US" sz="1700" dirty="0">
              <a:solidFill>
                <a:srgbClr val="5A5A59"/>
              </a:solidFill>
              <a:latin typeface="Gotham Rounded Book"/>
              <a:cs typeface="Gotham Rounded Boo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" y="901645"/>
            <a:ext cx="875161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Bliss-Light"/>
              </a:rPr>
              <a:t>Three components in total. </a:t>
            </a:r>
            <a:r>
              <a:rPr lang="en-GB" b="1" dirty="0" smtClean="0">
                <a:latin typeface="Bliss-Light"/>
              </a:rPr>
              <a:t> Each </a:t>
            </a:r>
            <a:r>
              <a:rPr lang="en-GB" b="1" dirty="0">
                <a:latin typeface="Bliss-Light"/>
              </a:rPr>
              <a:t>worth 33</a:t>
            </a:r>
            <a:r>
              <a:rPr lang="en-GB" b="1" dirty="0">
                <a:latin typeface="Bliss-Light"/>
                <a:cs typeface="Arial"/>
              </a:rPr>
              <a:t>⅓</a:t>
            </a:r>
            <a:r>
              <a:rPr lang="en-GB" b="1" dirty="0">
                <a:latin typeface="Bliss-Light"/>
              </a:rPr>
              <a:t>% of the total award.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1) A Study of Religion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religion from a choice of six options:</a:t>
            </a:r>
          </a:p>
          <a:p>
            <a:pPr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	Christianity  Judaism  Islam  Buddhism  Hinduism  Sikhism</a:t>
            </a:r>
          </a:p>
          <a:p>
            <a:pPr marL="342900" indent="-342900">
              <a:buAutoNum type="arabicParenR" startAt="2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Philosophy of Religion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 startAt="3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Religion and Ethics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533790"/>
            <a:ext cx="8916605" cy="40318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Each component had been designed to encourage learners to demonstrate their ability to: </a:t>
            </a:r>
          </a:p>
          <a:p>
            <a:r>
              <a:rPr lang="en-GB" sz="1600" b="1" dirty="0"/>
              <a:t> </a:t>
            </a:r>
            <a:r>
              <a:rPr lang="en-GB" sz="1600" b="1" dirty="0" smtClean="0"/>
              <a:t>     </a:t>
            </a:r>
            <a:r>
              <a:rPr lang="en-GB" sz="1600" b="1" u="sng" dirty="0" smtClean="0"/>
              <a:t>As also required at AS level:</a:t>
            </a:r>
            <a:endParaRPr lang="en-GB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reflect on, select and apply specified knowledge about religion and belief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understand, interpret and evaluate critically religious concepts, texts and other sources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construct well informed and reasoned arguments about religion and belief, substantiated by relevant evidence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present responses to questions which are clear and coherent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 specialist religious language and terminology appropriately </a:t>
            </a:r>
          </a:p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en-GB" sz="1600" b="1" u="sng" dirty="0" smtClean="0">
                <a:solidFill>
                  <a:schemeClr val="accent6">
                    <a:lumMod val="75000"/>
                  </a:schemeClr>
                </a:solidFill>
              </a:rPr>
              <a:t>Additional </a:t>
            </a:r>
            <a:r>
              <a:rPr lang="en-GB" sz="1600" b="1" u="sng" dirty="0">
                <a:solidFill>
                  <a:schemeClr val="accent6">
                    <a:lumMod val="75000"/>
                  </a:schemeClr>
                </a:solidFill>
              </a:rPr>
              <a:t>demands for A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account 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for the influence of social, religious and historical factors on developments in the study of religions and beliefs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 (covered in Theme 3)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identify, investigate and critically analyse questions, arguments, ideas and issues arising from the study of religion including </a:t>
            </a:r>
            <a:r>
              <a:rPr lang="en-GB" sz="1600" b="1" u="sng" dirty="0">
                <a:solidFill>
                  <a:schemeClr val="accent6">
                    <a:lumMod val="75000"/>
                  </a:schemeClr>
                </a:solidFill>
              </a:rPr>
              <a:t>those of scholars/academics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u="sng" dirty="0">
                <a:solidFill>
                  <a:schemeClr val="accent6">
                    <a:lumMod val="75000"/>
                  </a:schemeClr>
                </a:solidFill>
              </a:rPr>
              <a:t>analyse the nature of connections between the components they have studied.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algn="ctr"/>
            <a:r>
              <a:rPr lang="en-GB" sz="1600" b="1" dirty="0"/>
              <a:t>Each component also includes the corresponding AS material to allow for co-</a:t>
            </a:r>
            <a:r>
              <a:rPr lang="en-GB" sz="1600" b="1" dirty="0" err="1"/>
              <a:t>teachability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5058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759789" y="145061"/>
            <a:ext cx="7147794" cy="104616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Specification overview A Level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710521"/>
              </p:ext>
            </p:extLst>
          </p:nvPr>
        </p:nvGraphicFramePr>
        <p:xfrm>
          <a:off x="140677" y="1608016"/>
          <a:ext cx="8753940" cy="3754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73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44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84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Study</a:t>
                      </a:r>
                      <a:r>
                        <a:rPr lang="en-GB" baseline="0" dirty="0"/>
                        <a:t> of Religion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Philosophy of 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Religion</a:t>
                      </a:r>
                      <a:r>
                        <a:rPr lang="en-GB" baseline="0" dirty="0"/>
                        <a:t> and Ethics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Theme</a:t>
                      </a:r>
                      <a:r>
                        <a:rPr lang="en-GB" baseline="0" dirty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figures and sacred texts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Arguments for the </a:t>
                      </a:r>
                    </a:p>
                    <a:p>
                      <a:pPr algn="ctr"/>
                      <a:r>
                        <a:rPr lang="en-GB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existence of God</a:t>
                      </a:r>
                      <a:endParaRPr lang="en-GB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Ethical thought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Theme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concepts and religious life</a:t>
                      </a:r>
                      <a:endParaRPr lang="en-GB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Challenges to </a:t>
                      </a:r>
                    </a:p>
                    <a:p>
                      <a:pPr algn="ctr"/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belief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Deontological Ethics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Theme</a:t>
                      </a:r>
                      <a:r>
                        <a:rPr lang="en-GB" baseline="0" dirty="0"/>
                        <a:t>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rgbClr val="E7530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Significant social and historical developments in religious thought</a:t>
                      </a:r>
                      <a:endParaRPr lang="en-GB" b="0" dirty="0">
                        <a:solidFill>
                          <a:srgbClr val="E7530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experience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Teleological ethics</a:t>
                      </a:r>
                      <a:endParaRPr lang="en-GB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Theme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practices that shape religious identity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kern="1200" dirty="0">
                          <a:solidFill>
                            <a:srgbClr val="E7530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Religious language</a:t>
                      </a:r>
                      <a:endParaRPr lang="en-GB" b="0" dirty="0">
                        <a:solidFill>
                          <a:srgbClr val="E7530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>
                          <a:solidFill>
                            <a:srgbClr val="E7530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Determinism and Free Will </a:t>
                      </a:r>
                      <a:endParaRPr lang="en-GB" b="0" dirty="0">
                        <a:solidFill>
                          <a:srgbClr val="E7530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7546" y="5732059"/>
            <a:ext cx="8079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Black = existing areas have been ‘topped up’ from AS</a:t>
            </a:r>
          </a:p>
          <a:p>
            <a:pPr algn="ctr"/>
            <a:r>
              <a:rPr lang="en-GB" b="1" dirty="0" smtClean="0">
                <a:solidFill>
                  <a:srgbClr val="0070C0"/>
                </a:solidFill>
              </a:rPr>
              <a:t>Blue = AS material only</a:t>
            </a:r>
          </a:p>
          <a:p>
            <a:pPr algn="ctr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Orange = completely new area for A level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7464" y="2017"/>
            <a:ext cx="746715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Level RS : Sample Assessment materials</a:t>
            </a:r>
          </a:p>
          <a:p>
            <a:pPr algn="ctr"/>
            <a:r>
              <a:rPr lang="en-GB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features of all three A LEVEL components: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22771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Duration: 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 hours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Learners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will be expected to answer a total of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questions.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can be set from any area of the specification.</a:t>
            </a:r>
          </a:p>
          <a:p>
            <a:pPr>
              <a:defRPr/>
            </a:pP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6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Section A – 	TWO questions from any ONE of the chosen themes e.g. THEME 1</a:t>
            </a:r>
          </a:p>
          <a:p>
            <a:pPr>
              <a:defRPr/>
            </a:pP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6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ANSWER ONE QUESTION (A+B)</a:t>
            </a:r>
          </a:p>
          <a:p>
            <a:pPr>
              <a:defRPr/>
            </a:pPr>
            <a:endParaRPr lang="en-GB" sz="1600" b="1" dirty="0" smtClean="0">
              <a:solidFill>
                <a:srgbClr val="E753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6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Section B – 	THREE questions from anywhere in the remainder of the spec. </a:t>
            </a:r>
          </a:p>
          <a:p>
            <a:pPr>
              <a:defRPr/>
            </a:pP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6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(THEMES 2,3 or 4 – it doesn’t have to be one from each theme)</a:t>
            </a:r>
          </a:p>
          <a:p>
            <a:pPr>
              <a:defRPr/>
            </a:pPr>
            <a:r>
              <a:rPr lang="en-GB" sz="16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ANSWER </a:t>
            </a: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QUESTION (A+B)</a:t>
            </a:r>
          </a:p>
          <a:p>
            <a:pPr>
              <a:defRPr/>
            </a:pP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Each question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will be divided into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two sub-questions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Part (a) will test a learner's knowledge and understanding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(40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% AO1)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marks per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question. </a:t>
            </a: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(estimated timing </a:t>
            </a:r>
            <a:r>
              <a:rPr lang="en-GB" sz="16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mins each)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Responses will be assessed and placed into one of 5 Bands each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consisting  of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marks (see Draft SAMs p.9)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Part (b)  will test a learner's skills of analysis and evaluation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(60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% AO2)</a:t>
            </a:r>
          </a:p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marks per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question. </a:t>
            </a: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(estimated timing </a:t>
            </a:r>
            <a:r>
              <a:rPr lang="en-GB" sz="1600" b="1" dirty="0" smtClean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en-GB" sz="1600" b="1" dirty="0">
                <a:solidFill>
                  <a:srgbClr val="E753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mins each)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Responses will be assessed and placed into one of 5 Bands each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consisting  of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marks (see Draft SAMs p.10)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8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759789" y="161688"/>
            <a:ext cx="7147794" cy="877404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Command words for GCE (AO1</a:t>
            </a:r>
            <a:r>
              <a:rPr lang="en-GB" sz="20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- </a:t>
            </a:r>
            <a:r>
              <a:rPr lang="en-GB" sz="2000" b="1" dirty="0">
                <a:solidFill>
                  <a:schemeClr val="bg1"/>
                </a:solidFill>
              </a:rPr>
              <a:t>knowledge and understanding of religion and belief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2738" y="1040489"/>
            <a:ext cx="87923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735055"/>
              </p:ext>
            </p:extLst>
          </p:nvPr>
        </p:nvGraphicFramePr>
        <p:xfrm>
          <a:off x="614217" y="1069604"/>
          <a:ext cx="8009349" cy="5364480"/>
        </p:xfrm>
        <a:graphic>
          <a:graphicData uri="http://schemas.openxmlformats.org/drawingml/2006/table">
            <a:tbl>
              <a:tblPr firstRow="1" firstCol="1" bandRow="1"/>
              <a:tblGrid>
                <a:gridCol w="18833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26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1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Command word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Meaning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5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Apply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Show how a principle, theory or teaching might be used in relation to an issue or situation, e.g. how an ethical theory might be employed to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solve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an ethical problem.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6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Compare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the similarities and differences between things or scholarly views e.g. ideas, key findings.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65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Write a systematic and comprehensive account of a topic, exploring underlying reasons,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focusing upon the aspect highlighted in the question (such as definition, nature, purpose, features), e.g.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Explain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how...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Explain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why...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Explain the importance/significance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of…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Explain is focused on reasons in relation to a straightforward topic.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Examine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Portray and account for different facets of, or angles on, a complex practice, concept or belief, e.g.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Examine the characteristics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of...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Examine different ways in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which...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Examine is focused on the varied aspects of a many-sided topic.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8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Outline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(AS Only)</a:t>
                      </a: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Write a concise account of an area of considerable breadth carefully selecting relevant information and demonstrating the main features or general principles of a topic.</a:t>
                      </a:r>
                    </a:p>
                  </a:txBody>
                  <a:tcPr marL="68269" marR="682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6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1759789" y="0"/>
            <a:ext cx="7147794" cy="1039092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Command words for GCE (AO2</a:t>
            </a:r>
            <a:r>
              <a:rPr lang="en-GB" sz="2000" b="1" dirty="0" smtClean="0">
                <a:solidFill>
                  <a:schemeClr val="bg1"/>
                </a:solidFill>
              </a:rPr>
              <a:t>) – </a:t>
            </a: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analysis </a:t>
            </a:r>
            <a:r>
              <a:rPr lang="en-GB" sz="2000" b="1" dirty="0">
                <a:solidFill>
                  <a:schemeClr val="bg1"/>
                </a:solidFill>
              </a:rPr>
              <a:t>and evaluation, with regards to aspects of and approaches to religion and </a:t>
            </a:r>
            <a:r>
              <a:rPr lang="en-GB" sz="2000" b="1" dirty="0" smtClean="0">
                <a:solidFill>
                  <a:schemeClr val="bg1"/>
                </a:solidFill>
              </a:rPr>
              <a:t>belief.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443" y="3318172"/>
            <a:ext cx="87923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Candidates </a:t>
            </a:r>
            <a:r>
              <a:rPr lang="en-GB" b="1" dirty="0"/>
              <a:t>would be expected to respond to </a:t>
            </a:r>
            <a:r>
              <a:rPr lang="en-GB" b="1" dirty="0" smtClean="0"/>
              <a:t>a </a:t>
            </a:r>
            <a:r>
              <a:rPr lang="en-GB" b="1" dirty="0"/>
              <a:t>carefully chosen </a:t>
            </a:r>
            <a:r>
              <a:rPr lang="en-GB" b="1" dirty="0" smtClean="0"/>
              <a:t>statement, such as:</a:t>
            </a:r>
          </a:p>
          <a:p>
            <a:pPr algn="ctr"/>
            <a:endParaRPr lang="en-GB" b="1" dirty="0"/>
          </a:p>
          <a:p>
            <a:r>
              <a:rPr lang="en-GB" dirty="0" smtClean="0"/>
              <a:t>	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Ethics encourages unethical behaviour.’</a:t>
            </a:r>
          </a:p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Evaluate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view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	(AS SAMs page 118)</a:t>
            </a:r>
          </a:p>
          <a:p>
            <a:pPr algn="ctr"/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20821"/>
              </p:ext>
            </p:extLst>
          </p:nvPr>
        </p:nvGraphicFramePr>
        <p:xfrm>
          <a:off x="494730" y="1629372"/>
          <a:ext cx="8193733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2930071"/>
                <a:gridCol w="526366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Command words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Meaning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Evaluate this view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or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Evaluate the view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that…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Using evaluative skills to make a reasoned judgement (including an appropriate conclusion), whilst having critically considered a variety of arguments/ideas.</a:t>
                      </a:r>
                      <a:endParaRPr lang="en-GB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5443" y="3202352"/>
            <a:ext cx="8193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5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q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0C649CBF9D4F49B39E1054CB72B2FC" ma:contentTypeVersion="" ma:contentTypeDescription="Create a new document." ma:contentTypeScope="" ma:versionID="0cfcf27d5c1a1cef65faa41d6c7e2a9a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860d15aba345e49122288bbd7ac964d5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our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ource" ma:index="8" nillable="true" ma:displayName="Source" ma:description="References to resources from which this resource was derived" ma:internalName="_Sourc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B33431-87A9-4352-AEE1-FD6BA71746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73DC8F-AB9D-4910-94BF-5076350377AD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sharepoint/v3/field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9FB68D-A36F-4F40-9DDD-C7C8C55F1F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Eduqas PowerPoint Template</Template>
  <TotalTime>1985</TotalTime>
  <Words>1122</Words>
  <Application>Microsoft Office PowerPoint</Application>
  <PresentationFormat>On-screen Show (4:3)</PresentationFormat>
  <Paragraphs>252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Bliss-Light</vt:lpstr>
      <vt:lpstr>Calibri</vt:lpstr>
      <vt:lpstr>Gotham Rounded Book</vt:lpstr>
      <vt:lpstr>Times New Roman</vt:lpstr>
      <vt:lpstr>Wingdings</vt:lpstr>
      <vt:lpstr>Eduqas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WJEC</dc:creator>
  <cp:lastModifiedBy>Daniel Vince</cp:lastModifiedBy>
  <cp:revision>115</cp:revision>
  <cp:lastPrinted>2016-07-12T13:36:10Z</cp:lastPrinted>
  <dcterms:created xsi:type="dcterms:W3CDTF">2015-12-18T08:24:28Z</dcterms:created>
  <dcterms:modified xsi:type="dcterms:W3CDTF">2017-03-28T14:41:22Z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0x010100070C649CBF9D4F49B39E1054CB72B2FC</vt:lpwstr>
  </property>
</Properties>
</file>