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  <p:sldMasterId id="2147483669" r:id="rId2"/>
  </p:sldMasterIdLst>
  <p:notesMasterIdLst>
    <p:notesMasterId r:id="rId19"/>
  </p:notesMasterIdLst>
  <p:handoutMasterIdLst>
    <p:handoutMasterId r:id="rId20"/>
  </p:handoutMasterIdLst>
  <p:sldIdLst>
    <p:sldId id="426" r:id="rId3"/>
    <p:sldId id="445" r:id="rId4"/>
    <p:sldId id="428" r:id="rId5"/>
    <p:sldId id="430" r:id="rId6"/>
    <p:sldId id="432" r:id="rId7"/>
    <p:sldId id="433" r:id="rId8"/>
    <p:sldId id="443" r:id="rId9"/>
    <p:sldId id="444" r:id="rId10"/>
    <p:sldId id="434" r:id="rId11"/>
    <p:sldId id="440" r:id="rId12"/>
    <p:sldId id="442" r:id="rId13"/>
    <p:sldId id="437" r:id="rId14"/>
    <p:sldId id="431" r:id="rId15"/>
    <p:sldId id="446" r:id="rId16"/>
    <p:sldId id="438" r:id="rId17"/>
    <p:sldId id="439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1801" autoAdjust="0"/>
  </p:normalViewPr>
  <p:slideViewPr>
    <p:cSldViewPr snapToGrid="0">
      <p:cViewPr varScale="1">
        <p:scale>
          <a:sx n="61" d="100"/>
          <a:sy n="61" d="100"/>
        </p:scale>
        <p:origin x="1008" y="4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3FEAD3-E469-4EBE-81AF-A313FC274C6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D78A34-645B-461E-99BD-186C7688085B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/>
            <a:t>Strategic Board</a:t>
          </a:r>
          <a:endParaRPr lang="en-US" dirty="0"/>
        </a:p>
      </dgm:t>
    </dgm:pt>
    <dgm:pt modelId="{FA7E99BB-CA2E-4294-914C-2FA8ADFDCC73}" type="parTrans" cxnId="{BC2F72F6-AAD6-4E5F-9A65-1495158B435B}">
      <dgm:prSet/>
      <dgm:spPr/>
      <dgm:t>
        <a:bodyPr/>
        <a:lstStyle/>
        <a:p>
          <a:endParaRPr lang="en-US"/>
        </a:p>
      </dgm:t>
    </dgm:pt>
    <dgm:pt modelId="{117267FA-7073-453F-955B-F2BF9D7A9910}" type="sibTrans" cxnId="{BC2F72F6-AAD6-4E5F-9A65-1495158B435B}">
      <dgm:prSet/>
      <dgm:spPr/>
      <dgm:t>
        <a:bodyPr/>
        <a:lstStyle/>
        <a:p>
          <a:endParaRPr lang="en-US"/>
        </a:p>
      </dgm:t>
    </dgm:pt>
    <dgm:pt modelId="{5FB90E79-C09F-4993-B679-0776913305F7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/>
            <a:t>Governing Body</a:t>
          </a:r>
          <a:endParaRPr lang="en-US" dirty="0"/>
        </a:p>
      </dgm:t>
    </dgm:pt>
    <dgm:pt modelId="{EE7F0C5F-7B4A-4B0B-8175-A6C71AEACFE0}" type="parTrans" cxnId="{261986B4-3E5A-49E6-8A0B-00B5D155F566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endParaRPr lang="en-US"/>
        </a:p>
      </dgm:t>
    </dgm:pt>
    <dgm:pt modelId="{7057387F-E0E2-42AD-B30B-A713D47310E6}" type="sibTrans" cxnId="{261986B4-3E5A-49E6-8A0B-00B5D155F566}">
      <dgm:prSet/>
      <dgm:spPr/>
      <dgm:t>
        <a:bodyPr/>
        <a:lstStyle/>
        <a:p>
          <a:endParaRPr lang="en-US"/>
        </a:p>
      </dgm:t>
    </dgm:pt>
    <dgm:pt modelId="{D0DFAF28-3B69-44EE-BFEA-68C7DA06FA30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/>
            <a:t>Governing Body</a:t>
          </a:r>
          <a:endParaRPr lang="en-US" dirty="0"/>
        </a:p>
      </dgm:t>
    </dgm:pt>
    <dgm:pt modelId="{737A4E1B-0512-47A4-91EA-CEED71022318}" type="parTrans" cxnId="{C85325F4-B7F2-43B4-8E3D-70EB868B6848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endParaRPr lang="en-US"/>
        </a:p>
      </dgm:t>
    </dgm:pt>
    <dgm:pt modelId="{461B283D-B9ED-4709-B960-179651BC0C9C}" type="sibTrans" cxnId="{C85325F4-B7F2-43B4-8E3D-70EB868B6848}">
      <dgm:prSet/>
      <dgm:spPr/>
      <dgm:t>
        <a:bodyPr/>
        <a:lstStyle/>
        <a:p>
          <a:endParaRPr lang="en-US"/>
        </a:p>
      </dgm:t>
    </dgm:pt>
    <dgm:pt modelId="{E0F0A9C1-9914-498B-A627-7C765C783E22}" type="pres">
      <dgm:prSet presAssocID="{E53FEAD3-E469-4EBE-81AF-A313FC274C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F996EEC-EE9F-468E-9E63-6360E97D1944}" type="pres">
      <dgm:prSet presAssocID="{57D78A34-645B-461E-99BD-186C7688085B}" presName="hierRoot1" presStyleCnt="0">
        <dgm:presLayoutVars>
          <dgm:hierBranch val="init"/>
        </dgm:presLayoutVars>
      </dgm:prSet>
      <dgm:spPr/>
    </dgm:pt>
    <dgm:pt modelId="{89EB36FB-779B-4F0D-AF67-5B2B8D25FD8A}" type="pres">
      <dgm:prSet presAssocID="{57D78A34-645B-461E-99BD-186C7688085B}" presName="rootComposite1" presStyleCnt="0"/>
      <dgm:spPr/>
    </dgm:pt>
    <dgm:pt modelId="{0A258B77-E279-43F4-9960-BBC4E50F3CDF}" type="pres">
      <dgm:prSet presAssocID="{57D78A34-645B-461E-99BD-186C7688085B}" presName="rootText1" presStyleLbl="node0" presStyleIdx="0" presStyleCnt="1" custScaleX="146671" custLinFactNeighborY="-43962">
        <dgm:presLayoutVars>
          <dgm:chPref val="3"/>
        </dgm:presLayoutVars>
      </dgm:prSet>
      <dgm:spPr>
        <a:prstGeom prst="roundRect">
          <a:avLst/>
        </a:prstGeom>
      </dgm:spPr>
    </dgm:pt>
    <dgm:pt modelId="{AAD25482-3494-487B-879E-86BCD889515A}" type="pres">
      <dgm:prSet presAssocID="{57D78A34-645B-461E-99BD-186C7688085B}" presName="rootConnector1" presStyleLbl="node1" presStyleIdx="0" presStyleCnt="0"/>
      <dgm:spPr/>
    </dgm:pt>
    <dgm:pt modelId="{1D907697-2D2B-452F-A777-D4B8AD2A2B66}" type="pres">
      <dgm:prSet presAssocID="{57D78A34-645B-461E-99BD-186C7688085B}" presName="hierChild2" presStyleCnt="0"/>
      <dgm:spPr/>
    </dgm:pt>
    <dgm:pt modelId="{ED500941-7C2A-4DCE-8267-B79CD0BE5A9C}" type="pres">
      <dgm:prSet presAssocID="{EE7F0C5F-7B4A-4B0B-8175-A6C71AEACFE0}" presName="Name37" presStyleLbl="parChTrans1D2" presStyleIdx="0" presStyleCnt="2"/>
      <dgm:spPr/>
    </dgm:pt>
    <dgm:pt modelId="{F9C18E6C-956F-4CF4-BA8E-BB48EAD3FF2B}" type="pres">
      <dgm:prSet presAssocID="{5FB90E79-C09F-4993-B679-0776913305F7}" presName="hierRoot2" presStyleCnt="0">
        <dgm:presLayoutVars>
          <dgm:hierBranch val="init"/>
        </dgm:presLayoutVars>
      </dgm:prSet>
      <dgm:spPr/>
    </dgm:pt>
    <dgm:pt modelId="{425049DF-60EC-49A0-B01A-C34ACA84DCBE}" type="pres">
      <dgm:prSet presAssocID="{5FB90E79-C09F-4993-B679-0776913305F7}" presName="rootComposite" presStyleCnt="0"/>
      <dgm:spPr/>
    </dgm:pt>
    <dgm:pt modelId="{FA1DD267-7FB5-4A91-B2BC-10A911FB5FB9}" type="pres">
      <dgm:prSet presAssocID="{5FB90E79-C09F-4993-B679-0776913305F7}" presName="rootText" presStyleLbl="node2" presStyleIdx="0" presStyleCnt="2" custScaleX="176839">
        <dgm:presLayoutVars>
          <dgm:chPref val="3"/>
        </dgm:presLayoutVars>
      </dgm:prSet>
      <dgm:spPr>
        <a:prstGeom prst="roundRect">
          <a:avLst/>
        </a:prstGeom>
      </dgm:spPr>
    </dgm:pt>
    <dgm:pt modelId="{13DC3EC3-2DF7-42DC-94C3-5B0D88FEEFDA}" type="pres">
      <dgm:prSet presAssocID="{5FB90E79-C09F-4993-B679-0776913305F7}" presName="rootConnector" presStyleLbl="node2" presStyleIdx="0" presStyleCnt="2"/>
      <dgm:spPr/>
    </dgm:pt>
    <dgm:pt modelId="{9BBBB492-9883-409E-84EA-FFE6C3539109}" type="pres">
      <dgm:prSet presAssocID="{5FB90E79-C09F-4993-B679-0776913305F7}" presName="hierChild4" presStyleCnt="0"/>
      <dgm:spPr/>
    </dgm:pt>
    <dgm:pt modelId="{846CCCF1-FF76-4F58-8E9E-D77F8C696082}" type="pres">
      <dgm:prSet presAssocID="{5FB90E79-C09F-4993-B679-0776913305F7}" presName="hierChild5" presStyleCnt="0"/>
      <dgm:spPr/>
    </dgm:pt>
    <dgm:pt modelId="{CC0E0FEE-5236-47F3-A6D5-CC7528292CF8}" type="pres">
      <dgm:prSet presAssocID="{737A4E1B-0512-47A4-91EA-CEED71022318}" presName="Name37" presStyleLbl="parChTrans1D2" presStyleIdx="1" presStyleCnt="2"/>
      <dgm:spPr/>
    </dgm:pt>
    <dgm:pt modelId="{6E7D095D-0E53-4A3B-97DB-5B07995B279F}" type="pres">
      <dgm:prSet presAssocID="{D0DFAF28-3B69-44EE-BFEA-68C7DA06FA30}" presName="hierRoot2" presStyleCnt="0">
        <dgm:presLayoutVars>
          <dgm:hierBranch val="init"/>
        </dgm:presLayoutVars>
      </dgm:prSet>
      <dgm:spPr/>
    </dgm:pt>
    <dgm:pt modelId="{44550B5C-9AC8-4CB1-BA51-038FFB1B29AB}" type="pres">
      <dgm:prSet presAssocID="{D0DFAF28-3B69-44EE-BFEA-68C7DA06FA30}" presName="rootComposite" presStyleCnt="0"/>
      <dgm:spPr/>
    </dgm:pt>
    <dgm:pt modelId="{EA8C727A-0D6B-40D5-A8D0-4ACAF5C7CD16}" type="pres">
      <dgm:prSet presAssocID="{D0DFAF28-3B69-44EE-BFEA-68C7DA06FA30}" presName="rootText" presStyleLbl="node2" presStyleIdx="1" presStyleCnt="2" custScaleX="176839">
        <dgm:presLayoutVars>
          <dgm:chPref val="3"/>
        </dgm:presLayoutVars>
      </dgm:prSet>
      <dgm:spPr>
        <a:prstGeom prst="roundRect">
          <a:avLst/>
        </a:prstGeom>
      </dgm:spPr>
    </dgm:pt>
    <dgm:pt modelId="{64A8C2CE-7589-4D43-B178-CF261C78B701}" type="pres">
      <dgm:prSet presAssocID="{D0DFAF28-3B69-44EE-BFEA-68C7DA06FA30}" presName="rootConnector" presStyleLbl="node2" presStyleIdx="1" presStyleCnt="2"/>
      <dgm:spPr/>
    </dgm:pt>
    <dgm:pt modelId="{F901348A-90D0-4CE1-A7FC-6CA652994BE0}" type="pres">
      <dgm:prSet presAssocID="{D0DFAF28-3B69-44EE-BFEA-68C7DA06FA30}" presName="hierChild4" presStyleCnt="0"/>
      <dgm:spPr/>
    </dgm:pt>
    <dgm:pt modelId="{8C345EC8-0FB0-4343-9BE0-C6C6E62EA420}" type="pres">
      <dgm:prSet presAssocID="{D0DFAF28-3B69-44EE-BFEA-68C7DA06FA30}" presName="hierChild5" presStyleCnt="0"/>
      <dgm:spPr/>
    </dgm:pt>
    <dgm:pt modelId="{7189A56E-5946-4A85-ABB6-BBB9343D5BE5}" type="pres">
      <dgm:prSet presAssocID="{57D78A34-645B-461E-99BD-186C7688085B}" presName="hierChild3" presStyleCnt="0"/>
      <dgm:spPr/>
    </dgm:pt>
  </dgm:ptLst>
  <dgm:cxnLst>
    <dgm:cxn modelId="{FDB81513-209A-4A49-8BD8-68A63136738C}" type="presOf" srcId="{5FB90E79-C09F-4993-B679-0776913305F7}" destId="{13DC3EC3-2DF7-42DC-94C3-5B0D88FEEFDA}" srcOrd="1" destOrd="0" presId="urn:microsoft.com/office/officeart/2005/8/layout/orgChart1"/>
    <dgm:cxn modelId="{318A831F-4B57-6443-94F5-095EED538CFC}" type="presOf" srcId="{EE7F0C5F-7B4A-4B0B-8175-A6C71AEACFE0}" destId="{ED500941-7C2A-4DCE-8267-B79CD0BE5A9C}" srcOrd="0" destOrd="0" presId="urn:microsoft.com/office/officeart/2005/8/layout/orgChart1"/>
    <dgm:cxn modelId="{7B48554D-2DB0-4142-860C-275548722F87}" type="presOf" srcId="{5FB90E79-C09F-4993-B679-0776913305F7}" destId="{FA1DD267-7FB5-4A91-B2BC-10A911FB5FB9}" srcOrd="0" destOrd="0" presId="urn:microsoft.com/office/officeart/2005/8/layout/orgChart1"/>
    <dgm:cxn modelId="{27EB1B50-5752-524B-9F2F-859108ACD5A5}" type="presOf" srcId="{D0DFAF28-3B69-44EE-BFEA-68C7DA06FA30}" destId="{EA8C727A-0D6B-40D5-A8D0-4ACAF5C7CD16}" srcOrd="0" destOrd="0" presId="urn:microsoft.com/office/officeart/2005/8/layout/orgChart1"/>
    <dgm:cxn modelId="{C2C61873-078C-EA41-9119-055949CEA4A0}" type="presOf" srcId="{D0DFAF28-3B69-44EE-BFEA-68C7DA06FA30}" destId="{64A8C2CE-7589-4D43-B178-CF261C78B701}" srcOrd="1" destOrd="0" presId="urn:microsoft.com/office/officeart/2005/8/layout/orgChart1"/>
    <dgm:cxn modelId="{6FB0B58C-5649-E446-8EF9-6E3CE7D0E09C}" type="presOf" srcId="{57D78A34-645B-461E-99BD-186C7688085B}" destId="{AAD25482-3494-487B-879E-86BCD889515A}" srcOrd="1" destOrd="0" presId="urn:microsoft.com/office/officeart/2005/8/layout/orgChart1"/>
    <dgm:cxn modelId="{EE95229D-1A12-1C41-80AD-3103C7FE42FD}" type="presOf" srcId="{57D78A34-645B-461E-99BD-186C7688085B}" destId="{0A258B77-E279-43F4-9960-BBC4E50F3CDF}" srcOrd="0" destOrd="0" presId="urn:microsoft.com/office/officeart/2005/8/layout/orgChart1"/>
    <dgm:cxn modelId="{CDE502A8-C6A2-1244-9779-10BBF383AF63}" type="presOf" srcId="{737A4E1B-0512-47A4-91EA-CEED71022318}" destId="{CC0E0FEE-5236-47F3-A6D5-CC7528292CF8}" srcOrd="0" destOrd="0" presId="urn:microsoft.com/office/officeart/2005/8/layout/orgChart1"/>
    <dgm:cxn modelId="{261986B4-3E5A-49E6-8A0B-00B5D155F566}" srcId="{57D78A34-645B-461E-99BD-186C7688085B}" destId="{5FB90E79-C09F-4993-B679-0776913305F7}" srcOrd="0" destOrd="0" parTransId="{EE7F0C5F-7B4A-4B0B-8175-A6C71AEACFE0}" sibTransId="{7057387F-E0E2-42AD-B30B-A713D47310E6}"/>
    <dgm:cxn modelId="{EF94F5F1-26B9-CA4B-864C-082E815473A5}" type="presOf" srcId="{E53FEAD3-E469-4EBE-81AF-A313FC274C65}" destId="{E0F0A9C1-9914-498B-A627-7C765C783E22}" srcOrd="0" destOrd="0" presId="urn:microsoft.com/office/officeart/2005/8/layout/orgChart1"/>
    <dgm:cxn modelId="{C85325F4-B7F2-43B4-8E3D-70EB868B6848}" srcId="{57D78A34-645B-461E-99BD-186C7688085B}" destId="{D0DFAF28-3B69-44EE-BFEA-68C7DA06FA30}" srcOrd="1" destOrd="0" parTransId="{737A4E1B-0512-47A4-91EA-CEED71022318}" sibTransId="{461B283D-B9ED-4709-B960-179651BC0C9C}"/>
    <dgm:cxn modelId="{BC2F72F6-AAD6-4E5F-9A65-1495158B435B}" srcId="{E53FEAD3-E469-4EBE-81AF-A313FC274C65}" destId="{57D78A34-645B-461E-99BD-186C7688085B}" srcOrd="0" destOrd="0" parTransId="{FA7E99BB-CA2E-4294-914C-2FA8ADFDCC73}" sibTransId="{117267FA-7073-453F-955B-F2BF9D7A9910}"/>
    <dgm:cxn modelId="{B882BC10-D281-AD44-B9A8-D9D38911D981}" type="presParOf" srcId="{E0F0A9C1-9914-498B-A627-7C765C783E22}" destId="{8F996EEC-EE9F-468E-9E63-6360E97D1944}" srcOrd="0" destOrd="0" presId="urn:microsoft.com/office/officeart/2005/8/layout/orgChart1"/>
    <dgm:cxn modelId="{50284A05-9F9E-CD4A-A1C8-257F385FFE8A}" type="presParOf" srcId="{8F996EEC-EE9F-468E-9E63-6360E97D1944}" destId="{89EB36FB-779B-4F0D-AF67-5B2B8D25FD8A}" srcOrd="0" destOrd="0" presId="urn:microsoft.com/office/officeart/2005/8/layout/orgChart1"/>
    <dgm:cxn modelId="{029B2C7B-0D45-464D-BFF1-613F90BC0620}" type="presParOf" srcId="{89EB36FB-779B-4F0D-AF67-5B2B8D25FD8A}" destId="{0A258B77-E279-43F4-9960-BBC4E50F3CDF}" srcOrd="0" destOrd="0" presId="urn:microsoft.com/office/officeart/2005/8/layout/orgChart1"/>
    <dgm:cxn modelId="{5007CBEE-22C6-054B-84A4-160F23DE1887}" type="presParOf" srcId="{89EB36FB-779B-4F0D-AF67-5B2B8D25FD8A}" destId="{AAD25482-3494-487B-879E-86BCD889515A}" srcOrd="1" destOrd="0" presId="urn:microsoft.com/office/officeart/2005/8/layout/orgChart1"/>
    <dgm:cxn modelId="{0D6F73CC-2AC5-5444-8592-90B50CBDFB1A}" type="presParOf" srcId="{8F996EEC-EE9F-468E-9E63-6360E97D1944}" destId="{1D907697-2D2B-452F-A777-D4B8AD2A2B66}" srcOrd="1" destOrd="0" presId="urn:microsoft.com/office/officeart/2005/8/layout/orgChart1"/>
    <dgm:cxn modelId="{CB94BF90-CD5A-154F-816E-8FE02DA2F51A}" type="presParOf" srcId="{1D907697-2D2B-452F-A777-D4B8AD2A2B66}" destId="{ED500941-7C2A-4DCE-8267-B79CD0BE5A9C}" srcOrd="0" destOrd="0" presId="urn:microsoft.com/office/officeart/2005/8/layout/orgChart1"/>
    <dgm:cxn modelId="{F99C9FFF-184E-8041-98C4-E6671A44591E}" type="presParOf" srcId="{1D907697-2D2B-452F-A777-D4B8AD2A2B66}" destId="{F9C18E6C-956F-4CF4-BA8E-BB48EAD3FF2B}" srcOrd="1" destOrd="0" presId="urn:microsoft.com/office/officeart/2005/8/layout/orgChart1"/>
    <dgm:cxn modelId="{9D9F8352-FF5C-314D-8574-0DE1333C3C34}" type="presParOf" srcId="{F9C18E6C-956F-4CF4-BA8E-BB48EAD3FF2B}" destId="{425049DF-60EC-49A0-B01A-C34ACA84DCBE}" srcOrd="0" destOrd="0" presId="urn:microsoft.com/office/officeart/2005/8/layout/orgChart1"/>
    <dgm:cxn modelId="{9BE29102-C88E-2643-832B-1A6ECC8223AC}" type="presParOf" srcId="{425049DF-60EC-49A0-B01A-C34ACA84DCBE}" destId="{FA1DD267-7FB5-4A91-B2BC-10A911FB5FB9}" srcOrd="0" destOrd="0" presId="urn:microsoft.com/office/officeart/2005/8/layout/orgChart1"/>
    <dgm:cxn modelId="{E76984B0-AFD8-5049-BBA6-A6A6914CBA2D}" type="presParOf" srcId="{425049DF-60EC-49A0-B01A-C34ACA84DCBE}" destId="{13DC3EC3-2DF7-42DC-94C3-5B0D88FEEFDA}" srcOrd="1" destOrd="0" presId="urn:microsoft.com/office/officeart/2005/8/layout/orgChart1"/>
    <dgm:cxn modelId="{DE01FB81-88FE-7F49-8697-A56CF34DA3B9}" type="presParOf" srcId="{F9C18E6C-956F-4CF4-BA8E-BB48EAD3FF2B}" destId="{9BBBB492-9883-409E-84EA-FFE6C3539109}" srcOrd="1" destOrd="0" presId="urn:microsoft.com/office/officeart/2005/8/layout/orgChart1"/>
    <dgm:cxn modelId="{F8DB4F61-64A0-1441-8659-CD80C1D1AFEA}" type="presParOf" srcId="{F9C18E6C-956F-4CF4-BA8E-BB48EAD3FF2B}" destId="{846CCCF1-FF76-4F58-8E9E-D77F8C696082}" srcOrd="2" destOrd="0" presId="urn:microsoft.com/office/officeart/2005/8/layout/orgChart1"/>
    <dgm:cxn modelId="{A3C2BB58-F16B-124F-BF3F-421BCAA56369}" type="presParOf" srcId="{1D907697-2D2B-452F-A777-D4B8AD2A2B66}" destId="{CC0E0FEE-5236-47F3-A6D5-CC7528292CF8}" srcOrd="2" destOrd="0" presId="urn:microsoft.com/office/officeart/2005/8/layout/orgChart1"/>
    <dgm:cxn modelId="{6C704DCC-3639-1740-BB95-91E247568C51}" type="presParOf" srcId="{1D907697-2D2B-452F-A777-D4B8AD2A2B66}" destId="{6E7D095D-0E53-4A3B-97DB-5B07995B279F}" srcOrd="3" destOrd="0" presId="urn:microsoft.com/office/officeart/2005/8/layout/orgChart1"/>
    <dgm:cxn modelId="{80F5B6AD-BF3C-B044-8141-41B58789DED8}" type="presParOf" srcId="{6E7D095D-0E53-4A3B-97DB-5B07995B279F}" destId="{44550B5C-9AC8-4CB1-BA51-038FFB1B29AB}" srcOrd="0" destOrd="0" presId="urn:microsoft.com/office/officeart/2005/8/layout/orgChart1"/>
    <dgm:cxn modelId="{3B3863D7-8E3F-C941-9824-445F082C4DCB}" type="presParOf" srcId="{44550B5C-9AC8-4CB1-BA51-038FFB1B29AB}" destId="{EA8C727A-0D6B-40D5-A8D0-4ACAF5C7CD16}" srcOrd="0" destOrd="0" presId="urn:microsoft.com/office/officeart/2005/8/layout/orgChart1"/>
    <dgm:cxn modelId="{77D54D6A-2D4A-D844-96A5-0D95D525F4A4}" type="presParOf" srcId="{44550B5C-9AC8-4CB1-BA51-038FFB1B29AB}" destId="{64A8C2CE-7589-4D43-B178-CF261C78B701}" srcOrd="1" destOrd="0" presId="urn:microsoft.com/office/officeart/2005/8/layout/orgChart1"/>
    <dgm:cxn modelId="{EECB4BC9-F93A-5C4A-9F31-C919CE2A455E}" type="presParOf" srcId="{6E7D095D-0E53-4A3B-97DB-5B07995B279F}" destId="{F901348A-90D0-4CE1-A7FC-6CA652994BE0}" srcOrd="1" destOrd="0" presId="urn:microsoft.com/office/officeart/2005/8/layout/orgChart1"/>
    <dgm:cxn modelId="{CE61CBD8-6563-214D-9495-2AA092263E8B}" type="presParOf" srcId="{6E7D095D-0E53-4A3B-97DB-5B07995B279F}" destId="{8C345EC8-0FB0-4343-9BE0-C6C6E62EA420}" srcOrd="2" destOrd="0" presId="urn:microsoft.com/office/officeart/2005/8/layout/orgChart1"/>
    <dgm:cxn modelId="{6FF12824-7092-1943-8FAD-F66C50BB9296}" type="presParOf" srcId="{8F996EEC-EE9F-468E-9E63-6360E97D1944}" destId="{7189A56E-5946-4A85-ABB6-BBB9343D5BE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E0FEE-5236-47F3-A6D5-CC7528292CF8}">
      <dsp:nvSpPr>
        <dsp:cNvPr id="0" name=""/>
        <dsp:cNvSpPr/>
      </dsp:nvSpPr>
      <dsp:spPr>
        <a:xfrm>
          <a:off x="1411146" y="473306"/>
          <a:ext cx="744638" cy="323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507"/>
              </a:lnTo>
              <a:lnTo>
                <a:pt x="744638" y="244507"/>
              </a:lnTo>
              <a:lnTo>
                <a:pt x="744638" y="323548"/>
              </a:lnTo>
            </a:path>
          </a:pathLst>
        </a:custGeom>
        <a:noFill/>
        <a:ln w="55000" cap="flat" cmpd="thickThin" algn="ctr">
          <a:solidFill>
            <a:schemeClr val="bg1">
              <a:lumMod val="85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ED500941-7C2A-4DCE-8267-B79CD0BE5A9C}">
      <dsp:nvSpPr>
        <dsp:cNvPr id="0" name=""/>
        <dsp:cNvSpPr/>
      </dsp:nvSpPr>
      <dsp:spPr>
        <a:xfrm>
          <a:off x="666507" y="473306"/>
          <a:ext cx="744638" cy="323548"/>
        </a:xfrm>
        <a:custGeom>
          <a:avLst/>
          <a:gdLst/>
          <a:ahLst/>
          <a:cxnLst/>
          <a:rect l="0" t="0" r="0" b="0"/>
          <a:pathLst>
            <a:path>
              <a:moveTo>
                <a:pt x="744638" y="0"/>
              </a:moveTo>
              <a:lnTo>
                <a:pt x="744638" y="244507"/>
              </a:lnTo>
              <a:lnTo>
                <a:pt x="0" y="244507"/>
              </a:lnTo>
              <a:lnTo>
                <a:pt x="0" y="323548"/>
              </a:lnTo>
            </a:path>
          </a:pathLst>
        </a:custGeom>
        <a:noFill/>
        <a:ln w="55000" cap="flat" cmpd="thickThin" algn="ctr">
          <a:solidFill>
            <a:schemeClr val="bg1">
              <a:lumMod val="85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0A258B77-E279-43F4-9960-BBC4E50F3CDF}">
      <dsp:nvSpPr>
        <dsp:cNvPr id="0" name=""/>
        <dsp:cNvSpPr/>
      </dsp:nvSpPr>
      <dsp:spPr>
        <a:xfrm>
          <a:off x="859096" y="96920"/>
          <a:ext cx="1104098" cy="376385"/>
        </a:xfrm>
        <a:prstGeom prst="roundRect">
          <a:avLst/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Strategic Board</a:t>
          </a:r>
          <a:endParaRPr lang="en-US" sz="1100" kern="1200" dirty="0"/>
        </a:p>
      </dsp:txBody>
      <dsp:txXfrm>
        <a:off x="877470" y="115294"/>
        <a:ext cx="1067350" cy="339637"/>
      </dsp:txXfrm>
    </dsp:sp>
    <dsp:sp modelId="{FA1DD267-7FB5-4A91-B2BC-10A911FB5FB9}">
      <dsp:nvSpPr>
        <dsp:cNvPr id="0" name=""/>
        <dsp:cNvSpPr/>
      </dsp:nvSpPr>
      <dsp:spPr>
        <a:xfrm>
          <a:off x="910" y="796855"/>
          <a:ext cx="1331194" cy="376385"/>
        </a:xfrm>
        <a:prstGeom prst="roundRect">
          <a:avLst/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Governing Body</a:t>
          </a:r>
          <a:endParaRPr lang="en-US" sz="1100" kern="1200" dirty="0"/>
        </a:p>
      </dsp:txBody>
      <dsp:txXfrm>
        <a:off x="19284" y="815229"/>
        <a:ext cx="1294446" cy="339637"/>
      </dsp:txXfrm>
    </dsp:sp>
    <dsp:sp modelId="{EA8C727A-0D6B-40D5-A8D0-4ACAF5C7CD16}">
      <dsp:nvSpPr>
        <dsp:cNvPr id="0" name=""/>
        <dsp:cNvSpPr/>
      </dsp:nvSpPr>
      <dsp:spPr>
        <a:xfrm>
          <a:off x="1490187" y="796855"/>
          <a:ext cx="1331194" cy="376385"/>
        </a:xfrm>
        <a:prstGeom prst="roundRect">
          <a:avLst/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Governing Body</a:t>
          </a:r>
          <a:endParaRPr lang="en-US" sz="1100" kern="1200" dirty="0"/>
        </a:p>
      </dsp:txBody>
      <dsp:txXfrm>
        <a:off x="1508561" y="815229"/>
        <a:ext cx="1294446" cy="339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404EDA3A-114E-4B01-A669-46F4E1EAD2AE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24097861-B861-4BF2-9016-57E9AA6A9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524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5A5E88-5DF9-4244-8E72-68E69CCE11FE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29512B-0F06-4A8E-92F5-C7EA7657A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108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Aim of this presentation is to make the Report ‘come alive’ and in 15 mins to provide an overview of the Strategy and key considerations at this time – happy to take questions as we go through but agenda allows us to focus on key areas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29512B-0F06-4A8E-92F5-C7EA7657AC3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739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Quick reflection on the submission and approval process for Schools joining MACs (enhanced JP11 example), New MACs and MACs coming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29512B-0F06-4A8E-92F5-C7EA7657AC3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108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Quick reflection on the submission and approval process for Schools joining MACs (enhanced JP11 example), New MACs and MACs coming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29512B-0F06-4A8E-92F5-C7EA7657AC3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558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CSEL – Separate agenda item.</a:t>
            </a:r>
          </a:p>
          <a:p>
            <a:r>
              <a:rPr lang="en-GB" dirty="0"/>
              <a:t>Report 4 c) Support and Challenge meetings DES/MAC Board – new and so enlightening…..discuss</a:t>
            </a:r>
          </a:p>
          <a:p>
            <a:endParaRPr lang="en-GB" dirty="0"/>
          </a:p>
          <a:p>
            <a:r>
              <a:rPr lang="en-GB" dirty="0"/>
              <a:t>Key: Board to Executive relationships – Culture and style of MAC working (from complete ‘oneness’ to individual Schools – pass round Holy Spirt to look at!!)</a:t>
            </a:r>
          </a:p>
          <a:p>
            <a:endParaRPr lang="en-GB" dirty="0"/>
          </a:p>
          <a:p>
            <a:r>
              <a:rPr lang="en-GB" dirty="0"/>
              <a:t>Leadership and Management MAGNIFIED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29512B-0F06-4A8E-92F5-C7EA7657AC3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001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F1B7E7-CE71-4014-B393-0B8A8FF41CD4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069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F1B7E7-CE71-4014-B393-0B8A8FF41CD4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579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29512B-0F06-4A8E-92F5-C7EA7657AC3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1538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29512B-0F06-4A8E-92F5-C7EA7657AC3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855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Of the 25 New Heads invited today – 14 are already in a Multi-Academy- Company and I know a further 6 have plans to move forward in the foreseeable future</a:t>
            </a:r>
          </a:p>
          <a:p>
            <a:r>
              <a:rPr lang="en-GB" dirty="0"/>
              <a:t>This is not a ‘hard sell’ on the benefits of Academisation!!! WIDER CONTEXT Rather a reflection on where we are and where we are heading towards – A FEW MINUTES JUST TO LOOK AT </a:t>
            </a:r>
            <a:r>
              <a:rPr lang="en-GB" sz="1600" b="1" dirty="0"/>
              <a:t>CHANGE………Last 5 years for the DES…….September 2014 – St. Anne’s (now a block of flats) – Introductions – Academy documents – if a School wants to become an Academy…….. And by the way we don’t do School Improvement – that is the job of the LA</a:t>
            </a:r>
          </a:p>
          <a:p>
            <a:endParaRPr lang="en-GB" sz="1600" b="1" dirty="0"/>
          </a:p>
          <a:p>
            <a:r>
              <a:rPr lang="en-GB" sz="1600" b="1" dirty="0"/>
              <a:t>5 YEARS ON: Academy Strategy is now in its third year – Employ School Improvement Advisers and now have a new Deputy Director for School Improvement – We have half termly meetings with the Regional School Commissioner and ESFA – THE DES IS NOW CLEARLY HELD TO ACCOUNT FOR THE PERFORMANCE OF ITS SCHOOLS – IN TURN WE NOW HOLD MAC BOARDS TO ACCOUNT (ANNUALLY – ON THE 4 PILLARS CATHOLIC MISSION – SCHOOL IMPROVEMENT – LEADERSHIP AND GOVERNANCE AND FINANCE AND BUILDINGS</a:t>
            </a:r>
          </a:p>
          <a:p>
            <a:endParaRPr lang="en-GB" sz="1600" b="1" dirty="0"/>
          </a:p>
          <a:p>
            <a:r>
              <a:rPr lang="en-GB" sz="1600" b="1" dirty="0"/>
              <a:t>NOW REFLECT ON THE ABOVE STATEMENT……….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29512B-0F06-4A8E-92F5-C7EA7657AC3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44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CONTEXT AND PROGRESSION – FOR THE FIRST TIME THE MAJORITY OF PUPILS ARE NOW BEING EDUCATED WITHIN A MAC STRUCTURE – JULY 2016 ‘BECOME ACADEMY READY’ AND ISSSUED POTENTIAL LISTS OF SCHOOLS – MAYBE NOT THE BEST MOVE IN HINDSIGHT!!!!!!! 3 YEARS OF DISCUSSIONS – STILL RESPECTFUL OF ALL GOVERNING BODIES AND THEIR UNIQUE CIRCUMSTANCES – NOT DOING A NOTTINGHAM – HOWEVER….</a:t>
            </a:r>
          </a:p>
          <a:p>
            <a:endParaRPr lang="en-GB" dirty="0"/>
          </a:p>
          <a:p>
            <a:pPr marL="228600" indent="-228600">
              <a:buAutoNum type="alphaLcParenR"/>
            </a:pPr>
            <a:r>
              <a:rPr lang="en-GB" dirty="0"/>
              <a:t>It took some time for Schools/Heads/GBs to understand the announcement made in July 2016</a:t>
            </a:r>
          </a:p>
          <a:p>
            <a:pPr marL="228600" indent="-228600">
              <a:buAutoNum type="alphaLcParenR"/>
            </a:pPr>
            <a:r>
              <a:rPr lang="en-GB" dirty="0"/>
              <a:t>The degree of ‘change’ that this meant for Schools led to a number of re-actions (from support/enthusiasm to defensiveness and denial)</a:t>
            </a:r>
          </a:p>
          <a:p>
            <a:pPr marL="228600" indent="-228600">
              <a:buAutoNum type="alphaLcParenR"/>
            </a:pPr>
            <a:r>
              <a:rPr lang="en-GB" dirty="0"/>
              <a:t>The amount of briefing and clarification Schools needed meant that, initially movement was relatively slow</a:t>
            </a:r>
          </a:p>
          <a:p>
            <a:pPr marL="228600" indent="-228600">
              <a:buAutoNum type="alphaLcParenR"/>
            </a:pPr>
            <a:r>
              <a:rPr lang="en-GB" dirty="0"/>
              <a:t>You will see from January 2020 predictions that the ‘ground work, reflection and detailed dialogue, is now resulting in Schools converting</a:t>
            </a:r>
          </a:p>
          <a:p>
            <a:pPr marL="228600" indent="-228600">
              <a:buAutoNum type="alphaLcParenR"/>
            </a:pPr>
            <a:r>
              <a:rPr lang="en-GB" dirty="0"/>
              <a:t>We are approaching the ‘tipping point’ – still some serious challenges ahead and we will look at those later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1. It took some time for Schools to understand and act upon the Strategy announcement in July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9512B-0F06-4A8E-92F5-C7EA7657AC3F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158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ABOVE MESSAGE HAS BEEN OUT WITH SCHOOLS FOR ALMOST A YEAR NOW – LOTS OF DISCUSSIONS WITH GOVERNING BODIES AND AS I HAVE MENTIONED, THE MOVE IS MORE STRAIGHTFORWARD IN SOME AREAS THAN OTHERS – WORK WITH ALL SCHOOLS AND GOVERNING BODIES HOWEVER……</a:t>
            </a:r>
            <a:r>
              <a:rPr lang="en-GB" b="1" dirty="0"/>
              <a:t>DECLARATION</a:t>
            </a:r>
            <a:r>
              <a:rPr lang="en-GB" dirty="0"/>
              <a:t>…</a:t>
            </a:r>
          </a:p>
          <a:p>
            <a:endParaRPr lang="en-GB" dirty="0"/>
          </a:p>
          <a:p>
            <a:r>
              <a:rPr lang="en-GB" dirty="0"/>
              <a:t>NOW HAVE 4 MACS WITH TWO SECONDARY SCHOOLS AND PLANS FOR THIS TO BE THE CASE IN AN ADDITIONAL 4/5 MACS ARE IN PLACE….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9512B-0F06-4A8E-92F5-C7EA7657AC3F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27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Uniting Catholic Education is SUCH a key message – whilst there are great examples of partnerships and collaboration we continue to be surprised by how ‘insular’ some Schools have become!!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29512B-0F06-4A8E-92F5-C7EA7657AC3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97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Quick reflection on the submission and approval process for Schools joining MACs (enhanced JP11 example), New MACs and MACs coming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29512B-0F06-4A8E-92F5-C7EA7657AC3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581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Currently 92 Primary Schools. I Middle School, 1 All Through School and 20 Secondary Schools (another 2 in pipeline for Jan. or shortly after)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29512B-0F06-4A8E-92F5-C7EA7657AC3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7100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Quick reflection on the submission and approval process for Schools joining MACs (enhanced JP11 example), New MACs and MACs coming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29512B-0F06-4A8E-92F5-C7EA7657AC3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6812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Skills of Board members are rightly key and we need to work closely with our Shadow Boards….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29512B-0F06-4A8E-92F5-C7EA7657AC3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454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FFAD1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solidFill>
            <a:srgbClr val="10299C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Lucida Sans Unicode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0299C"/>
                </a:solidFill>
              </a:defRPr>
            </a:lvl1pPr>
            <a:lvl2pPr>
              <a:defRPr>
                <a:solidFill>
                  <a:srgbClr val="10299C"/>
                </a:solidFill>
              </a:defRPr>
            </a:lvl2pPr>
            <a:lvl3pPr>
              <a:defRPr>
                <a:solidFill>
                  <a:srgbClr val="10299C"/>
                </a:solidFill>
              </a:defRPr>
            </a:lvl3pPr>
            <a:lvl4pPr>
              <a:defRPr>
                <a:solidFill>
                  <a:srgbClr val="10299C"/>
                </a:solidFill>
              </a:defRPr>
            </a:lvl4pPr>
            <a:lvl5pPr>
              <a:defRPr>
                <a:solidFill>
                  <a:srgbClr val="10299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74638"/>
            <a:ext cx="9296427" cy="1143000"/>
          </a:xfrm>
        </p:spPr>
        <p:txBody>
          <a:bodyPr rtlCol="0"/>
          <a:lstStyle>
            <a:lvl1pPr algn="ctr">
              <a:defRPr sz="3600">
                <a:solidFill>
                  <a:srgbClr val="10299C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0972801" y="6096001"/>
            <a:ext cx="1045633" cy="677863"/>
          </a:xfrm>
        </p:spPr>
        <p:txBody>
          <a:bodyPr/>
          <a:lstStyle>
            <a:lvl1pPr>
              <a:defRPr sz="2800"/>
            </a:lvl1pPr>
          </a:lstStyle>
          <a:p>
            <a:fld id="{6FFAD19B-5600-4D11-BC81-572699F851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026" name="Picture 6" descr="Yellow logo - blue writi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7" y="199829"/>
            <a:ext cx="1867932" cy="130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30619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9B85D-FF55-46EB-B33A-A7A53FFCDBB0}" type="datetime1">
              <a:rPr lang="en-GB" smtClean="0"/>
              <a:t>09/10/2019</a:t>
            </a:fld>
            <a:endParaRPr lang="en-US"/>
          </a:p>
        </p:txBody>
      </p:sp>
      <p:sp>
        <p:nvSpPr>
          <p:cNvPr id="3" name="Footer Placeholder 2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F9A04-7A43-4D5C-B766-69F1B93676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032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7200" y="1981200"/>
            <a:ext cx="4978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8800" y="1981200"/>
            <a:ext cx="4978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06D5C-C7E2-44E3-AC58-79B731650699}" type="datetime1">
              <a:rPr lang="en-GB" smtClean="0"/>
              <a:t>09/10/2019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06576-8C83-4A1D-9A04-3D8A3E9D21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69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2964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71501" y="1481139"/>
            <a:ext cx="11010900" cy="437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Lucida Sans Unicode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1949A909-E6FE-4DE0-BE66-3640C6917BEA}" type="datetime1">
              <a:rPr lang="en-GB" altLang="en-US" smtClean="0"/>
              <a:t>09/10/2019</a:t>
            </a:fld>
            <a:endParaRPr lang="en-US" alt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anose="020B0602030504020204" pitchFamily="34" charset="0"/>
              </a:defRPr>
            </a:lvl1pPr>
          </a:lstStyle>
          <a:p>
            <a:fld id="{BBAFAD48-B6FD-47D6-B5AD-363ACFBC1D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27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des.org.uk/mac-executive-leadership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des.org.uk/academie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des.org.uk/uploads/7/2/8/5/72851667/academy_strategy_boardjan2019__002_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255" y="174163"/>
            <a:ext cx="11430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808BF48-D128-4B10-B423-01516AE220E6}"/>
              </a:ext>
            </a:extLst>
          </p:cNvPr>
          <p:cNvSpPr txBox="1"/>
          <p:nvPr/>
        </p:nvSpPr>
        <p:spPr>
          <a:xfrm>
            <a:off x="1166255" y="1518407"/>
            <a:ext cx="828813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Diocesan Academy Strategy</a:t>
            </a:r>
          </a:p>
        </p:txBody>
      </p:sp>
    </p:spTree>
    <p:extLst>
      <p:ext uri="{BB962C8B-B14F-4D97-AF65-F5344CB8AC3E}">
        <p14:creationId xmlns:p14="http://schemas.microsoft.com/office/powerpoint/2010/main" val="2819740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CC6CB-544D-42E2-97FA-A2089CF5C32B}"/>
              </a:ext>
            </a:extLst>
          </p:cNvPr>
          <p:cNvSpPr txBox="1"/>
          <p:nvPr/>
        </p:nvSpPr>
        <p:spPr>
          <a:xfrm>
            <a:off x="562062" y="755009"/>
            <a:ext cx="8749718" cy="6224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Key Characteristics of a successful MAC (1)</a:t>
            </a:r>
          </a:p>
          <a:p>
            <a:pPr algn="ctr"/>
            <a:endParaRPr lang="en-GB" sz="2000" b="1" dirty="0"/>
          </a:p>
          <a:p>
            <a:pPr algn="ctr"/>
            <a:endParaRPr lang="en-GB" sz="2000" b="1" dirty="0"/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Effective and sustainable ‘join’ of Catholic Education (3 – 19) – ‘seamless Catholic Education’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Stronger Catholic identity in the local area – ‘Better Together’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Increased clarity of Leadership roles and responsibilities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Improved capacity for Governance at all levels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Educational standards show a higher level of pupil achievement and experience (Ofsted report evidence)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74281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CC6CB-544D-42E2-97FA-A2089CF5C32B}"/>
              </a:ext>
            </a:extLst>
          </p:cNvPr>
          <p:cNvSpPr txBox="1"/>
          <p:nvPr/>
        </p:nvSpPr>
        <p:spPr>
          <a:xfrm>
            <a:off x="396815" y="1"/>
            <a:ext cx="8914965" cy="7014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Key Characteristics of a successful MAC (2)</a:t>
            </a:r>
          </a:p>
          <a:p>
            <a:pPr algn="ctr"/>
            <a:endParaRPr lang="en-GB" sz="2000" b="1" dirty="0"/>
          </a:p>
          <a:p>
            <a:pPr algn="ctr"/>
            <a:endParaRPr lang="en-GB" sz="2000" b="1" dirty="0"/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Successfully retaining and developing potential and existing Catholic Leaders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Development of a Central Team facility and ethos, freeing up Leaders at School level to focus on teaching and learning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Improved financial sustainability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 of a sustainable self-improving Catholic School Improvement structure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Increased ability to be more creative to improve the pupil experience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27294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CBB724-2378-47E6-82A5-0B9CDC00E3E2}"/>
              </a:ext>
            </a:extLst>
          </p:cNvPr>
          <p:cNvSpPr txBox="1"/>
          <p:nvPr/>
        </p:nvSpPr>
        <p:spPr>
          <a:xfrm>
            <a:off x="562062" y="755009"/>
            <a:ext cx="874971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Some additional considerations</a:t>
            </a:r>
          </a:p>
          <a:p>
            <a:pPr algn="ctr"/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Increasing clarity and information on the role of…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Catholic Senior Executive Leader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https://www.bdes.org.uk/mac-executive-leadership.html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dirty="0"/>
          </a:p>
          <a:p>
            <a:pPr algn="ctr"/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DES/MAC Board Support and Challenge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Challenge of recruiting “good” Directors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82188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/>
          </p:cNvSpPr>
          <p:nvPr/>
        </p:nvSpPr>
        <p:spPr>
          <a:xfrm>
            <a:off x="4419600" y="2397038"/>
            <a:ext cx="1981200" cy="1066800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FFFFFF"/>
                </a:solidFill>
                <a:latin typeface="Arial"/>
              </a:rPr>
              <a:t>Trustees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dirty="0">
                <a:solidFill>
                  <a:srgbClr val="FFFFFF"/>
                </a:solidFill>
                <a:latin typeface="Arial"/>
              </a:rPr>
              <a:t>(Diocese or Religious Order)</a:t>
            </a:r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Rounded Rectangle 5"/>
          <p:cNvSpPr>
            <a:spLocks/>
          </p:cNvSpPr>
          <p:nvPr/>
        </p:nvSpPr>
        <p:spPr>
          <a:xfrm>
            <a:off x="4427483" y="5410200"/>
            <a:ext cx="1981200" cy="106680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FFFFFF"/>
                </a:solidFill>
                <a:latin typeface="Arial"/>
              </a:rPr>
              <a:t>VA Governing body</a:t>
            </a:r>
            <a:endParaRPr lang="en-US" sz="24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8" name="Straight Arrow Connector 7"/>
          <p:cNvCxnSpPr>
            <a:stCxn id="5" idx="2"/>
            <a:endCxn id="6" idx="0"/>
          </p:cNvCxnSpPr>
          <p:nvPr/>
        </p:nvCxnSpPr>
        <p:spPr>
          <a:xfrm>
            <a:off x="5410201" y="3463838"/>
            <a:ext cx="7883" cy="1946362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/>
          </p:cNvSpPr>
          <p:nvPr/>
        </p:nvSpPr>
        <p:spPr>
          <a:xfrm>
            <a:off x="3990266" y="4003637"/>
            <a:ext cx="1905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0099"/>
                </a:solidFill>
                <a:latin typeface="Arial"/>
              </a:rPr>
              <a:t>Accountability</a:t>
            </a:r>
            <a:endParaRPr lang="en-US" dirty="0">
              <a:solidFill>
                <a:srgbClr val="000099"/>
              </a:solidFill>
              <a:latin typeface="Arial"/>
            </a:endParaRPr>
          </a:p>
        </p:txBody>
      </p:sp>
      <p:cxnSp>
        <p:nvCxnSpPr>
          <p:cNvPr id="21" name="Straight Arrow Connector 20"/>
          <p:cNvCxnSpPr>
            <a:endCxn id="20" idx="2"/>
          </p:cNvCxnSpPr>
          <p:nvPr/>
        </p:nvCxnSpPr>
        <p:spPr>
          <a:xfrm flipH="1" flipV="1">
            <a:off x="2856600" y="2830238"/>
            <a:ext cx="1791600" cy="2579962"/>
          </a:xfrm>
          <a:prstGeom prst="straightConnector1">
            <a:avLst/>
          </a:prstGeom>
          <a:ln w="76200">
            <a:solidFill>
              <a:srgbClr val="C00000"/>
            </a:solidFill>
            <a:headEnd type="triangle" w="med" len="med"/>
            <a:tailEnd type="none" w="med" len="med"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/>
          </p:cNvSpPr>
          <p:nvPr/>
        </p:nvSpPr>
        <p:spPr>
          <a:xfrm>
            <a:off x="2301491" y="3222605"/>
            <a:ext cx="1905000" cy="36933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0099"/>
                </a:solidFill>
                <a:latin typeface="Arial"/>
              </a:rPr>
              <a:t>Supervision</a:t>
            </a:r>
            <a:endParaRPr lang="en-US" dirty="0">
              <a:solidFill>
                <a:srgbClr val="000099"/>
              </a:solidFill>
              <a:latin typeface="Arial"/>
            </a:endParaRPr>
          </a:p>
        </p:txBody>
      </p:sp>
      <p:cxnSp>
        <p:nvCxnSpPr>
          <p:cNvPr id="30" name="Straight Arrow Connector 29"/>
          <p:cNvCxnSpPr>
            <a:stCxn id="5" idx="3"/>
            <a:endCxn id="29" idx="1"/>
          </p:cNvCxnSpPr>
          <p:nvPr/>
        </p:nvCxnSpPr>
        <p:spPr>
          <a:xfrm>
            <a:off x="6400800" y="2930438"/>
            <a:ext cx="1911922" cy="0"/>
          </a:xfrm>
          <a:prstGeom prst="straightConnector1">
            <a:avLst/>
          </a:prstGeom>
          <a:ln w="76200">
            <a:solidFill>
              <a:schemeClr val="accent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/>
          </p:cNvSpPr>
          <p:nvPr/>
        </p:nvSpPr>
        <p:spPr>
          <a:xfrm>
            <a:off x="6962066" y="2735113"/>
            <a:ext cx="1066800" cy="3787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0099"/>
                </a:solidFill>
                <a:latin typeface="Arial"/>
              </a:rPr>
              <a:t>Capital</a:t>
            </a:r>
            <a:endParaRPr lang="en-US" dirty="0">
              <a:solidFill>
                <a:srgbClr val="000099"/>
              </a:solidFill>
              <a:latin typeface="Arial"/>
            </a:endParaRPr>
          </a:p>
        </p:txBody>
      </p:sp>
      <p:cxnSp>
        <p:nvCxnSpPr>
          <p:cNvPr id="38" name="Straight Arrow Connector 37"/>
          <p:cNvCxnSpPr>
            <a:cxnSpLocks/>
          </p:cNvCxnSpPr>
          <p:nvPr/>
        </p:nvCxnSpPr>
        <p:spPr>
          <a:xfrm flipV="1">
            <a:off x="6086956" y="3429000"/>
            <a:ext cx="0" cy="2514600"/>
          </a:xfrm>
          <a:prstGeom prst="straightConnector1">
            <a:avLst/>
          </a:prstGeom>
          <a:ln w="76200">
            <a:solidFill>
              <a:schemeClr val="accent1"/>
            </a:solidFill>
            <a:prstDash val="sysDash"/>
            <a:headEnd type="triangl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>
            <a:spLocks/>
          </p:cNvSpPr>
          <p:nvPr/>
        </p:nvSpPr>
        <p:spPr>
          <a:xfrm>
            <a:off x="5895266" y="4610618"/>
            <a:ext cx="1066800" cy="37878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0099"/>
                </a:solidFill>
                <a:latin typeface="Arial"/>
              </a:rPr>
              <a:t>Capital</a:t>
            </a:r>
            <a:endParaRPr lang="en-US" dirty="0">
              <a:solidFill>
                <a:srgbClr val="000099"/>
              </a:solidFill>
              <a:latin typeface="Arial"/>
            </a:endParaRPr>
          </a:p>
        </p:txBody>
      </p:sp>
      <p:sp>
        <p:nvSpPr>
          <p:cNvPr id="48" name="Rounded Rectangle 47"/>
          <p:cNvSpPr>
            <a:spLocks/>
          </p:cNvSpPr>
          <p:nvPr/>
        </p:nvSpPr>
        <p:spPr>
          <a:xfrm>
            <a:off x="8317977" y="5410200"/>
            <a:ext cx="1981200" cy="1066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FFFFFF"/>
                </a:solidFill>
                <a:latin typeface="Arial"/>
              </a:rPr>
              <a:t>Local Authority</a:t>
            </a:r>
            <a:endParaRPr lang="en-US" sz="24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49" name="Straight Arrow Connector 48"/>
          <p:cNvCxnSpPr>
            <a:stCxn id="48" idx="0"/>
            <a:endCxn id="29" idx="2"/>
          </p:cNvCxnSpPr>
          <p:nvPr/>
        </p:nvCxnSpPr>
        <p:spPr>
          <a:xfrm flipH="1" flipV="1">
            <a:off x="9303323" y="3463838"/>
            <a:ext cx="5255" cy="1946362"/>
          </a:xfrm>
          <a:prstGeom prst="straightConnector1">
            <a:avLst/>
          </a:prstGeom>
          <a:ln w="76200">
            <a:solidFill>
              <a:srgbClr val="00B050"/>
            </a:solidFill>
            <a:prstDash val="solid"/>
            <a:headEnd type="triangl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/>
          </p:cNvSpPr>
          <p:nvPr/>
        </p:nvSpPr>
        <p:spPr>
          <a:xfrm>
            <a:off x="8699607" y="4425952"/>
            <a:ext cx="1207431" cy="3693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0099"/>
                </a:solidFill>
                <a:latin typeface="Arial"/>
              </a:rPr>
              <a:t>Revenue</a:t>
            </a:r>
            <a:endParaRPr lang="en-US" dirty="0">
              <a:solidFill>
                <a:srgbClr val="000099"/>
              </a:solidFill>
              <a:latin typeface="Arial"/>
            </a:endParaRPr>
          </a:p>
        </p:txBody>
      </p:sp>
      <p:cxnSp>
        <p:nvCxnSpPr>
          <p:cNvPr id="53" name="Straight Arrow Connector 52"/>
          <p:cNvCxnSpPr>
            <a:stCxn id="6" idx="3"/>
            <a:endCxn id="48" idx="1"/>
          </p:cNvCxnSpPr>
          <p:nvPr/>
        </p:nvCxnSpPr>
        <p:spPr>
          <a:xfrm>
            <a:off x="6408683" y="5943600"/>
            <a:ext cx="1909294" cy="0"/>
          </a:xfrm>
          <a:prstGeom prst="straightConnector1">
            <a:avLst/>
          </a:prstGeom>
          <a:ln w="76200">
            <a:solidFill>
              <a:srgbClr val="00B050"/>
            </a:solidFill>
            <a:prstDash val="solid"/>
            <a:headEnd type="triangl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>
            <a:spLocks/>
          </p:cNvSpPr>
          <p:nvPr/>
        </p:nvSpPr>
        <p:spPr>
          <a:xfrm>
            <a:off x="6782250" y="5654273"/>
            <a:ext cx="1426433" cy="58477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dirty="0">
                <a:solidFill>
                  <a:srgbClr val="000099"/>
                </a:solidFill>
                <a:latin typeface="Arial"/>
              </a:rPr>
              <a:t>Revenue</a:t>
            </a:r>
            <a:br>
              <a:rPr lang="en-GB" sz="1600" dirty="0">
                <a:solidFill>
                  <a:srgbClr val="000099"/>
                </a:solidFill>
                <a:latin typeface="Arial"/>
              </a:rPr>
            </a:br>
            <a:r>
              <a:rPr lang="en-GB" sz="1600" dirty="0">
                <a:solidFill>
                  <a:srgbClr val="000099"/>
                </a:solidFill>
                <a:latin typeface="Arial"/>
              </a:rPr>
              <a:t>(standards)</a:t>
            </a:r>
            <a:endParaRPr lang="en-US" sz="1600" dirty="0">
              <a:solidFill>
                <a:srgbClr val="000099"/>
              </a:solidFill>
              <a:latin typeface="Arial"/>
            </a:endParaRPr>
          </a:p>
        </p:txBody>
      </p:sp>
      <p:sp>
        <p:nvSpPr>
          <p:cNvPr id="63" name="Rectangle 62"/>
          <p:cNvSpPr>
            <a:spLocks/>
          </p:cNvSpPr>
          <p:nvPr/>
        </p:nvSpPr>
        <p:spPr>
          <a:xfrm>
            <a:off x="1845542" y="314235"/>
            <a:ext cx="8500917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>
                <a:uFillTx/>
              </a:defRPr>
            </a:pPr>
            <a:r>
              <a:rPr lang="en-GB" altLang="en-US" sz="3600" b="1" dirty="0">
                <a:solidFill>
                  <a:prstClr val="black"/>
                </a:solidFill>
                <a:latin typeface="Lucida Sans Unicode"/>
                <a:ea typeface="ＭＳ Ｐゴシック"/>
                <a:cs typeface="Lucida Sans Unicode"/>
              </a:rPr>
              <a:t>Voluntary Aided School: Relationships</a:t>
            </a:r>
          </a:p>
        </p:txBody>
      </p:sp>
      <p:sp>
        <p:nvSpPr>
          <p:cNvPr id="20" name="Rounded Rectangle 19"/>
          <p:cNvSpPr>
            <a:spLocks/>
          </p:cNvSpPr>
          <p:nvPr/>
        </p:nvSpPr>
        <p:spPr>
          <a:xfrm>
            <a:off x="1866000" y="1763438"/>
            <a:ext cx="1981200" cy="10668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FFFFFF"/>
                </a:solidFill>
                <a:latin typeface="Arial"/>
              </a:rPr>
              <a:t>Diocesan Bishop</a:t>
            </a:r>
            <a:endParaRPr lang="en-US" sz="2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Rounded Rectangle 28"/>
          <p:cNvSpPr>
            <a:spLocks/>
          </p:cNvSpPr>
          <p:nvPr/>
        </p:nvSpPr>
        <p:spPr>
          <a:xfrm>
            <a:off x="8312722" y="2397038"/>
            <a:ext cx="1981200" cy="1066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FFFFFF"/>
                </a:solidFill>
                <a:latin typeface="Arial"/>
              </a:rPr>
              <a:t>DfE/ESFA</a:t>
            </a:r>
            <a:endParaRPr lang="en-US" sz="24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102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" grpId="0" animBg="1"/>
      <p:bldP spid="22" grpId="0" animBg="1"/>
      <p:bldP spid="37" grpId="0" animBg="1"/>
      <p:bldP spid="41" grpId="0" animBg="1"/>
      <p:bldP spid="48" grpId="0" animBg="1"/>
      <p:bldP spid="52" grpId="0" animBg="1"/>
      <p:bldP spid="62" grpId="0" animBg="1"/>
      <p:bldP spid="20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/>
          </p:cNvSpPr>
          <p:nvPr/>
        </p:nvSpPr>
        <p:spPr>
          <a:xfrm>
            <a:off x="4623949" y="1455568"/>
            <a:ext cx="1981200" cy="1066800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FFFFFF"/>
                </a:solidFill>
                <a:latin typeface="Arial"/>
              </a:rPr>
              <a:t>Trustees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dirty="0">
                <a:solidFill>
                  <a:srgbClr val="FFFFFF"/>
                </a:solidFill>
                <a:latin typeface="Arial"/>
              </a:rPr>
              <a:t>(Diocese or Religious Order)</a:t>
            </a:r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6" name="Straight Arrow Connector 5"/>
          <p:cNvCxnSpPr>
            <a:stCxn id="4" idx="2"/>
            <a:endCxn id="32" idx="0"/>
          </p:cNvCxnSpPr>
          <p:nvPr/>
        </p:nvCxnSpPr>
        <p:spPr>
          <a:xfrm>
            <a:off x="5614549" y="2522368"/>
            <a:ext cx="2680" cy="1973432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/>
          </p:cNvSpPr>
          <p:nvPr/>
        </p:nvSpPr>
        <p:spPr>
          <a:xfrm>
            <a:off x="4663549" y="2942368"/>
            <a:ext cx="1905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0099"/>
                </a:solidFill>
                <a:latin typeface="Arial"/>
              </a:rPr>
              <a:t>Accountability</a:t>
            </a:r>
            <a:endParaRPr lang="en-US" dirty="0">
              <a:solidFill>
                <a:srgbClr val="000099"/>
              </a:solidFill>
              <a:latin typeface="Arial"/>
            </a:endParaRPr>
          </a:p>
        </p:txBody>
      </p:sp>
      <p:cxnSp>
        <p:nvCxnSpPr>
          <p:cNvPr id="9" name="Straight Arrow Connector 8"/>
          <p:cNvCxnSpPr>
            <a:endCxn id="8" idx="2"/>
          </p:cNvCxnSpPr>
          <p:nvPr/>
        </p:nvCxnSpPr>
        <p:spPr>
          <a:xfrm flipH="1" flipV="1">
            <a:off x="2807200" y="1988968"/>
            <a:ext cx="1932659" cy="2506832"/>
          </a:xfrm>
          <a:prstGeom prst="straightConnector1">
            <a:avLst/>
          </a:prstGeom>
          <a:ln w="76200">
            <a:solidFill>
              <a:srgbClr val="C00000"/>
            </a:solidFill>
            <a:headEnd type="triangle" w="med" len="med"/>
            <a:tailEnd type="none" w="med" len="med"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/>
          </p:cNvSpPr>
          <p:nvPr/>
        </p:nvSpPr>
        <p:spPr>
          <a:xfrm>
            <a:off x="2301600" y="2653200"/>
            <a:ext cx="1905000" cy="36933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0099"/>
                </a:solidFill>
                <a:latin typeface="Arial"/>
              </a:rPr>
              <a:t>Supervision</a:t>
            </a:r>
            <a:endParaRPr lang="en-US" dirty="0">
              <a:solidFill>
                <a:srgbClr val="000099"/>
              </a:solidFill>
              <a:latin typeface="Arial"/>
            </a:endParaRPr>
          </a:p>
        </p:txBody>
      </p:sp>
      <p:cxnSp>
        <p:nvCxnSpPr>
          <p:cNvPr id="12" name="Straight Arrow Connector 11"/>
          <p:cNvCxnSpPr>
            <a:stCxn id="4" idx="3"/>
            <a:endCxn id="11" idx="1"/>
          </p:cNvCxnSpPr>
          <p:nvPr/>
        </p:nvCxnSpPr>
        <p:spPr>
          <a:xfrm>
            <a:off x="6605149" y="1988968"/>
            <a:ext cx="1914000" cy="0"/>
          </a:xfrm>
          <a:prstGeom prst="straightConnector1">
            <a:avLst/>
          </a:prstGeom>
          <a:ln w="76200">
            <a:solidFill>
              <a:schemeClr val="accent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>
            <a:spLocks/>
          </p:cNvSpPr>
          <p:nvPr/>
        </p:nvSpPr>
        <p:spPr>
          <a:xfrm>
            <a:off x="1816599" y="922168"/>
            <a:ext cx="1981200" cy="10668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FFFFFF"/>
                </a:solidFill>
                <a:latin typeface="Arial"/>
              </a:rPr>
              <a:t>Diocesan Bishop</a:t>
            </a:r>
            <a:endParaRPr lang="en-US" sz="24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17" name="Straight Arrow Connector 16"/>
          <p:cNvCxnSpPr>
            <a:stCxn id="32" idx="0"/>
            <a:endCxn id="11" idx="1"/>
          </p:cNvCxnSpPr>
          <p:nvPr/>
        </p:nvCxnSpPr>
        <p:spPr>
          <a:xfrm flipV="1">
            <a:off x="5617229" y="1988968"/>
            <a:ext cx="2901920" cy="2506832"/>
          </a:xfrm>
          <a:prstGeom prst="straightConnector1">
            <a:avLst/>
          </a:prstGeom>
          <a:ln w="76200">
            <a:solidFill>
              <a:schemeClr val="accent1"/>
            </a:solidFill>
            <a:prstDash val="solid"/>
            <a:headEnd type="triangl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/>
          </p:cNvSpPr>
          <p:nvPr/>
        </p:nvSpPr>
        <p:spPr>
          <a:xfrm>
            <a:off x="6814800" y="2937455"/>
            <a:ext cx="1066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0099"/>
                </a:solidFill>
                <a:latin typeface="Arial"/>
              </a:rPr>
              <a:t>Capital</a:t>
            </a:r>
            <a:endParaRPr lang="en-US" dirty="0">
              <a:solidFill>
                <a:srgbClr val="000099"/>
              </a:solidFill>
              <a:latin typeface="Arial"/>
            </a:endParaRPr>
          </a:p>
        </p:txBody>
      </p:sp>
      <p:sp>
        <p:nvSpPr>
          <p:cNvPr id="32" name="Rounded Rectangle 31"/>
          <p:cNvSpPr>
            <a:spLocks/>
          </p:cNvSpPr>
          <p:nvPr/>
        </p:nvSpPr>
        <p:spPr>
          <a:xfrm>
            <a:off x="4061758" y="4495800"/>
            <a:ext cx="3110943" cy="2057400"/>
          </a:xfrm>
          <a:prstGeom prst="roundRect">
            <a:avLst>
              <a:gd name="adj" fmla="val 10820"/>
            </a:avLst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FFFFFF"/>
                </a:solidFill>
                <a:latin typeface="Arial"/>
              </a:rPr>
              <a:t>Academy Trust</a:t>
            </a:r>
            <a:endParaRPr lang="en-US" sz="2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7169149" y="1793968"/>
            <a:ext cx="1066800" cy="3787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0099"/>
                </a:solidFill>
                <a:latin typeface="Arial"/>
              </a:rPr>
              <a:t>Capital</a:t>
            </a:r>
            <a:endParaRPr lang="en-US" dirty="0">
              <a:solidFill>
                <a:srgbClr val="000099"/>
              </a:solidFill>
              <a:latin typeface="Arial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461149" y="2538454"/>
            <a:ext cx="3048600" cy="3378714"/>
          </a:xfrm>
          <a:prstGeom prst="straightConnector1">
            <a:avLst/>
          </a:prstGeom>
          <a:ln w="76200">
            <a:solidFill>
              <a:srgbClr val="00B050"/>
            </a:solidFill>
            <a:prstDash val="solid"/>
            <a:headEnd type="triangl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1" idx="2"/>
          </p:cNvCxnSpPr>
          <p:nvPr/>
        </p:nvCxnSpPr>
        <p:spPr>
          <a:xfrm flipV="1">
            <a:off x="4784749" y="2522368"/>
            <a:ext cx="4725000" cy="3394800"/>
          </a:xfrm>
          <a:prstGeom prst="straightConnector1">
            <a:avLst/>
          </a:prstGeom>
          <a:ln w="76200">
            <a:solidFill>
              <a:srgbClr val="00B050"/>
            </a:solidFill>
            <a:prstDash val="solid"/>
            <a:headEnd type="triangl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Diagram 30"/>
          <p:cNvGraphicFramePr/>
          <p:nvPr/>
        </p:nvGraphicFramePr>
        <p:xfrm>
          <a:off x="4251491" y="5137977"/>
          <a:ext cx="2822292" cy="1435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>
            <a:spLocks/>
          </p:cNvSpPr>
          <p:nvPr/>
        </p:nvSpPr>
        <p:spPr>
          <a:xfrm>
            <a:off x="7136963" y="3742090"/>
            <a:ext cx="1530764" cy="3693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0099"/>
                </a:solidFill>
                <a:latin typeface="Arial"/>
              </a:rPr>
              <a:t>Revenue</a:t>
            </a:r>
            <a:endParaRPr lang="en-US" dirty="0">
              <a:solidFill>
                <a:srgbClr val="000099"/>
              </a:solidFill>
              <a:latin typeface="Arial"/>
            </a:endParaRPr>
          </a:p>
        </p:txBody>
      </p:sp>
      <p:sp>
        <p:nvSpPr>
          <p:cNvPr id="11" name="Rounded Rectangle 10"/>
          <p:cNvSpPr>
            <a:spLocks/>
          </p:cNvSpPr>
          <p:nvPr/>
        </p:nvSpPr>
        <p:spPr>
          <a:xfrm>
            <a:off x="8519149" y="1455568"/>
            <a:ext cx="1981200" cy="1066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FFFFFF"/>
                </a:solidFill>
                <a:latin typeface="Arial"/>
              </a:rPr>
              <a:t>DfE/ESFA</a:t>
            </a:r>
            <a:endParaRPr lang="en-US" sz="2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TextBox 52"/>
          <p:cNvSpPr txBox="1">
            <a:spLocks noChangeArrowheads="1"/>
          </p:cNvSpPr>
          <p:nvPr/>
        </p:nvSpPr>
        <p:spPr bwMode="auto">
          <a:xfrm>
            <a:off x="1524000" y="154621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>
            <a:lvl1pPr>
              <a:defRPr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>
                <a:uFillTx/>
              </a:defRPr>
            </a:pPr>
            <a:r>
              <a:rPr lang="en-GB" altLang="en-US" sz="3600" b="1" dirty="0">
                <a:solidFill>
                  <a:prstClr val="black"/>
                </a:solidFill>
                <a:latin typeface="Lucida Sans Unicode"/>
                <a:ea typeface="ＭＳ Ｐゴシック"/>
                <a:cs typeface="Lucida Sans Unicode"/>
              </a:rPr>
              <a:t>Multi-Academy Trust: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42255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6C1C5A-79CC-45F1-974A-6E51307FA19D}"/>
              </a:ext>
            </a:extLst>
          </p:cNvPr>
          <p:cNvSpPr txBox="1"/>
          <p:nvPr/>
        </p:nvSpPr>
        <p:spPr>
          <a:xfrm>
            <a:off x="562062" y="755009"/>
            <a:ext cx="874971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Key Messages</a:t>
            </a:r>
          </a:p>
          <a:p>
            <a:pPr algn="ctr"/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“It is the expectation of the Archbishop and Trustees that all Catholic schools under the Trust Deed will, in time, convert to Academy Status.”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“The Archdiocese sees the long term future of its schools as being part of a Multi Academy Company with other schools in their local area.”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DES will be requesting termly updates from ALL schools and will continue to offer support to all schools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https://www.bdes.org.uk/academies.html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Scheme of Delegation/Due Diligence/FAQs/Supporting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Guidance</a:t>
            </a:r>
          </a:p>
        </p:txBody>
      </p:sp>
    </p:spTree>
    <p:extLst>
      <p:ext uri="{BB962C8B-B14F-4D97-AF65-F5344CB8AC3E}">
        <p14:creationId xmlns:p14="http://schemas.microsoft.com/office/powerpoint/2010/main" val="791651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68E4E1-2DED-4DDA-B6B1-40873A30EEC6}"/>
              </a:ext>
            </a:extLst>
          </p:cNvPr>
          <p:cNvSpPr txBox="1"/>
          <p:nvPr/>
        </p:nvSpPr>
        <p:spPr>
          <a:xfrm>
            <a:off x="531582" y="212735"/>
            <a:ext cx="8749718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The Future</a:t>
            </a:r>
          </a:p>
          <a:p>
            <a:pPr algn="ctr"/>
            <a:endParaRPr lang="en-GB" sz="2400" b="1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family of Catholic schools in academy companies that are fit for the Catholic mission of education</a:t>
            </a:r>
          </a:p>
          <a:p>
            <a:pPr algn="just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Schools that continue to respond to the challenges of securing, protecting and improving Catholic education</a:t>
            </a:r>
          </a:p>
          <a:p>
            <a:pPr algn="just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Schools that find a new security rooted in mission and leadership and preserved through high quality education and financial sustainability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Academy Strategy Board meets regularly to keep under review the implementation of the Diocesan Academy Strategy </a:t>
            </a:r>
            <a:r>
              <a:rPr lang="en-GB" sz="2400" dirty="0">
                <a:hlinkClick r:id="rId3"/>
              </a:rPr>
              <a:t>http://www.bdes.org.uk/uploads/7/2/8/5/72851667/academy_strategy_boardjan2019__002_.pdf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48101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255" y="174163"/>
            <a:ext cx="11430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808BF48-D128-4B10-B423-01516AE220E6}"/>
              </a:ext>
            </a:extLst>
          </p:cNvPr>
          <p:cNvSpPr txBox="1"/>
          <p:nvPr/>
        </p:nvSpPr>
        <p:spPr>
          <a:xfrm>
            <a:off x="1166255" y="1518407"/>
            <a:ext cx="8288138" cy="4419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‘In order to secure, protect and improve Catholic Education, the Trustees of the Archdiocese have made the decision that our Schools need to move into a family of Catholic Schools that are fit for the Catholic mission of education and that are protected and secured within a formal and legal framework. Essentially this means formally uniting Catholic Education (3 – 19) in a sustainable school improvement structure.</a:t>
            </a:r>
            <a:r>
              <a:rPr lang="en-GB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the expectation of the Archbishop and Trustees that all Catholic Schools under the Trust Deed, will in time, convert to Academy status.’</a:t>
            </a:r>
            <a:endParaRPr lang="en-GB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829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E865B7-BF00-425F-BFFF-7DCAB5ECFD4F}"/>
              </a:ext>
            </a:extLst>
          </p:cNvPr>
          <p:cNvSpPr txBox="1"/>
          <p:nvPr/>
        </p:nvSpPr>
        <p:spPr>
          <a:xfrm>
            <a:off x="562062" y="628082"/>
            <a:ext cx="874971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The Context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237 schools, 201 Primary Schools (including 3 First Schools),  1 Middle School, 1 All Through School and 34 Secondary Schools)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13 Local Authorities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84,000 children (46,000 in Academies = 54%)</a:t>
            </a:r>
          </a:p>
          <a:p>
            <a:endParaRPr lang="en-GB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588EA45-69EE-4A65-9DC8-73A45DA471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20699"/>
              </p:ext>
            </p:extLst>
          </p:nvPr>
        </p:nvGraphicFramePr>
        <p:xfrm>
          <a:off x="1576938" y="3943481"/>
          <a:ext cx="7073076" cy="2678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7453">
                  <a:extLst>
                    <a:ext uri="{9D8B030D-6E8A-4147-A177-3AD203B41FA5}">
                      <a16:colId xmlns:a16="http://schemas.microsoft.com/office/drawing/2014/main" val="1147768600"/>
                    </a:ext>
                  </a:extLst>
                </a:gridCol>
                <a:gridCol w="2742793">
                  <a:extLst>
                    <a:ext uri="{9D8B030D-6E8A-4147-A177-3AD203B41FA5}">
                      <a16:colId xmlns:a16="http://schemas.microsoft.com/office/drawing/2014/main" val="735448893"/>
                    </a:ext>
                  </a:extLst>
                </a:gridCol>
                <a:gridCol w="1142830">
                  <a:extLst>
                    <a:ext uri="{9D8B030D-6E8A-4147-A177-3AD203B41FA5}">
                      <a16:colId xmlns:a16="http://schemas.microsoft.com/office/drawing/2014/main" val="2000475948"/>
                    </a:ext>
                  </a:extLst>
                </a:gridCol>
              </a:tblGrid>
              <a:tr h="795491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945431"/>
                  </a:ext>
                </a:extLst>
              </a:tr>
              <a:tr h="441939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780263"/>
                  </a:ext>
                </a:extLst>
              </a:tr>
              <a:tr h="441939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81484"/>
                  </a:ext>
                </a:extLst>
              </a:tr>
              <a:tr h="441939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669235"/>
                  </a:ext>
                </a:extLst>
              </a:tr>
              <a:tr h="511533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122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79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457DBC-91A9-4BED-8746-91FAD0DCB2CD}"/>
              </a:ext>
            </a:extLst>
          </p:cNvPr>
          <p:cNvSpPr txBox="1"/>
          <p:nvPr/>
        </p:nvSpPr>
        <p:spPr>
          <a:xfrm>
            <a:off x="562062" y="755009"/>
            <a:ext cx="87497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The Future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By September 2019 and September 2020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schools are clear on their groupings – September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schools converted or ready to convert – September 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Bigger picture = Bigger MACs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Depending upon negotiations and discussions, there are likely to be a total of 15 – 17 MACs in total across the Diocese with an average of 15 schools in each.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9658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3E8D80-445C-4128-8FD7-B1D3A540525B}"/>
              </a:ext>
            </a:extLst>
          </p:cNvPr>
          <p:cNvSpPr txBox="1"/>
          <p:nvPr/>
        </p:nvSpPr>
        <p:spPr>
          <a:xfrm>
            <a:off x="562062" y="755009"/>
            <a:ext cx="874971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The Model – Key Characteristics</a:t>
            </a:r>
          </a:p>
          <a:p>
            <a:pPr algn="ctr"/>
            <a:endParaRPr lang="en-GB" sz="2000" b="1" dirty="0"/>
          </a:p>
          <a:p>
            <a:pPr algn="ctr"/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family of Catholic academies (3 – 19)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MAC consists of individual academies run by a Board of Directors (with Local Governing Bodies)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Catholic character and ethos of each school is protected by a binding legal framework of conversion documents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Formally uniting Catholic Education in a sustainable school improvement structure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6120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CC6CB-544D-42E2-97FA-A2089CF5C32B}"/>
              </a:ext>
            </a:extLst>
          </p:cNvPr>
          <p:cNvSpPr txBox="1"/>
          <p:nvPr/>
        </p:nvSpPr>
        <p:spPr>
          <a:xfrm>
            <a:off x="562062" y="755009"/>
            <a:ext cx="874971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Current situation (1)</a:t>
            </a:r>
          </a:p>
          <a:p>
            <a:pPr algn="ctr"/>
            <a:endParaRPr lang="en-GB" sz="2000" b="1" dirty="0"/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All Schools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F977737-E78D-47BD-8C4C-1BB07C0D8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524515"/>
              </p:ext>
            </p:extLst>
          </p:nvPr>
        </p:nvGraphicFramePr>
        <p:xfrm>
          <a:off x="294640" y="2336800"/>
          <a:ext cx="9865360" cy="4375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3581">
                  <a:extLst>
                    <a:ext uri="{9D8B030D-6E8A-4147-A177-3AD203B41FA5}">
                      <a16:colId xmlns:a16="http://schemas.microsoft.com/office/drawing/2014/main" val="3474269686"/>
                    </a:ext>
                  </a:extLst>
                </a:gridCol>
                <a:gridCol w="1691779">
                  <a:extLst>
                    <a:ext uri="{9D8B030D-6E8A-4147-A177-3AD203B41FA5}">
                      <a16:colId xmlns:a16="http://schemas.microsoft.com/office/drawing/2014/main" val="1871042389"/>
                    </a:ext>
                  </a:extLst>
                </a:gridCol>
              </a:tblGrid>
              <a:tr h="677325"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number of students in all Diocesan Schools as of January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84,286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189606"/>
                  </a:ext>
                </a:extLst>
              </a:tr>
              <a:tr h="1053245"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number of students being educated in Academy Schools to date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45,735</a:t>
                      </a:r>
                    </a:p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(54%)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208948"/>
                  </a:ext>
                </a:extLst>
              </a:tr>
              <a:tr h="1632389"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 number of students being educated in Academy Schools by January 2020</a:t>
                      </a:r>
                    </a:p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49,235</a:t>
                      </a:r>
                    </a:p>
                    <a:p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615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101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CC6CB-544D-42E2-97FA-A2089CF5C32B}"/>
              </a:ext>
            </a:extLst>
          </p:cNvPr>
          <p:cNvSpPr txBox="1"/>
          <p:nvPr/>
        </p:nvSpPr>
        <p:spPr>
          <a:xfrm>
            <a:off x="562062" y="755009"/>
            <a:ext cx="874971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Current situation (2)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Schools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F977737-E78D-47BD-8C4C-1BB07C0D8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554347"/>
              </p:ext>
            </p:extLst>
          </p:nvPr>
        </p:nvGraphicFramePr>
        <p:xfrm>
          <a:off x="294640" y="2336800"/>
          <a:ext cx="9865360" cy="4375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3581">
                  <a:extLst>
                    <a:ext uri="{9D8B030D-6E8A-4147-A177-3AD203B41FA5}">
                      <a16:colId xmlns:a16="http://schemas.microsoft.com/office/drawing/2014/main" val="3474269686"/>
                    </a:ext>
                  </a:extLst>
                </a:gridCol>
                <a:gridCol w="1691779">
                  <a:extLst>
                    <a:ext uri="{9D8B030D-6E8A-4147-A177-3AD203B41FA5}">
                      <a16:colId xmlns:a16="http://schemas.microsoft.com/office/drawing/2014/main" val="1871042389"/>
                    </a:ext>
                  </a:extLst>
                </a:gridCol>
              </a:tblGrid>
              <a:tr h="677325"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number of students in all Diocesan Schools Secondary as of January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35,749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189606"/>
                  </a:ext>
                </a:extLst>
              </a:tr>
              <a:tr h="1053245"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number of students being educated in Academy Secondary Schools to date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23,751</a:t>
                      </a:r>
                    </a:p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(66%)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208948"/>
                  </a:ext>
                </a:extLst>
              </a:tr>
              <a:tr h="1632389"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 number of students being educated in Academy Secondary Schools by January 2020</a:t>
                      </a:r>
                    </a:p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25,643</a:t>
                      </a:r>
                    </a:p>
                    <a:p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(71%)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615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733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CC6CB-544D-42E2-97FA-A2089CF5C32B}"/>
              </a:ext>
            </a:extLst>
          </p:cNvPr>
          <p:cNvSpPr txBox="1"/>
          <p:nvPr/>
        </p:nvSpPr>
        <p:spPr>
          <a:xfrm>
            <a:off x="562062" y="755009"/>
            <a:ext cx="874971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Current situation (3)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Schools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F977737-E78D-47BD-8C4C-1BB07C0D8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078813"/>
              </p:ext>
            </p:extLst>
          </p:nvPr>
        </p:nvGraphicFramePr>
        <p:xfrm>
          <a:off x="294640" y="2336800"/>
          <a:ext cx="9865360" cy="4375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3581">
                  <a:extLst>
                    <a:ext uri="{9D8B030D-6E8A-4147-A177-3AD203B41FA5}">
                      <a16:colId xmlns:a16="http://schemas.microsoft.com/office/drawing/2014/main" val="3474269686"/>
                    </a:ext>
                  </a:extLst>
                </a:gridCol>
                <a:gridCol w="1691779">
                  <a:extLst>
                    <a:ext uri="{9D8B030D-6E8A-4147-A177-3AD203B41FA5}">
                      <a16:colId xmlns:a16="http://schemas.microsoft.com/office/drawing/2014/main" val="1871042389"/>
                    </a:ext>
                  </a:extLst>
                </a:gridCol>
              </a:tblGrid>
              <a:tr h="677325"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number of students in all Diocesan Primary Schools as of January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48,537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189606"/>
                  </a:ext>
                </a:extLst>
              </a:tr>
              <a:tr h="1053245"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number of students being educated in Academy Primary Schools to date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21,984</a:t>
                      </a:r>
                    </a:p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208948"/>
                  </a:ext>
                </a:extLst>
              </a:tr>
              <a:tr h="1632389"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 number of students being educated in Academy Primary Schools by January 2020</a:t>
                      </a:r>
                    </a:p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23,592</a:t>
                      </a:r>
                    </a:p>
                    <a:p>
                      <a:r>
                        <a:rPr lang="en-GB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(49%)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615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300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A6E935-9E1B-4CF1-883F-F205E43E74E6}"/>
              </a:ext>
            </a:extLst>
          </p:cNvPr>
          <p:cNvSpPr txBox="1"/>
          <p:nvPr/>
        </p:nvSpPr>
        <p:spPr>
          <a:xfrm>
            <a:off x="562062" y="755009"/>
            <a:ext cx="874971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Headteacher Board Considerations </a:t>
            </a:r>
          </a:p>
          <a:p>
            <a:pPr algn="ctr"/>
            <a:endParaRPr lang="en-GB" sz="2000" b="1" dirty="0"/>
          </a:p>
          <a:p>
            <a:pPr algn="ctr"/>
            <a:endParaRPr lang="en-GB" sz="2000" b="1" dirty="0"/>
          </a:p>
          <a:p>
            <a:pPr algn="ctr"/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Can the MAC afford the strategic improvement plan presented?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calibre and capacity of the Board membership (knowledge, skills and capacity required for effective governance in order to hold the CEO and leaders to account)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Capacity for sustained school improvement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8332740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3_CES Template 200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3872</TotalTime>
  <Words>1685</Words>
  <Application>Microsoft Office PowerPoint</Application>
  <PresentationFormat>Widescreen</PresentationFormat>
  <Paragraphs>307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Lucida Sans Unicode</vt:lpstr>
      <vt:lpstr>Trebuchet MS</vt:lpstr>
      <vt:lpstr>Verdana</vt:lpstr>
      <vt:lpstr>Wingdings</vt:lpstr>
      <vt:lpstr>Wingdings 2</vt:lpstr>
      <vt:lpstr>Wingdings 3</vt:lpstr>
      <vt:lpstr>Facet</vt:lpstr>
      <vt:lpstr>3_CES Template 2008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OLeary</dc:creator>
  <cp:lastModifiedBy>John Dwyer</cp:lastModifiedBy>
  <cp:revision>218</cp:revision>
  <cp:lastPrinted>2019-09-24T10:58:39Z</cp:lastPrinted>
  <dcterms:created xsi:type="dcterms:W3CDTF">2016-10-13T12:20:19Z</dcterms:created>
  <dcterms:modified xsi:type="dcterms:W3CDTF">2019-10-09T15:20:34Z</dcterms:modified>
</cp:coreProperties>
</file>