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7" r:id="rId3"/>
    <p:sldId id="257" r:id="rId4"/>
    <p:sldId id="258" r:id="rId5"/>
    <p:sldId id="260" r:id="rId6"/>
    <p:sldId id="259" r:id="rId7"/>
    <p:sldId id="261" r:id="rId8"/>
    <p:sldId id="262" r:id="rId9"/>
    <p:sldId id="263" r:id="rId10"/>
    <p:sldId id="268" r:id="rId11"/>
    <p:sldId id="26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DCF483-7A37-48EF-A11C-3AE21D6BA3C8}" type="datetimeFigureOut">
              <a:rPr lang="en-GB" smtClean="0"/>
              <a:t>03/11/2016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9C4819-CC98-48A7-84C5-76D1AB698972}" type="slidenum">
              <a:rPr lang="en-GB" smtClean="0"/>
              <a:t>‹#›</a:t>
            </a:fld>
            <a:endParaRPr lang="en-GB"/>
          </a:p>
        </p:txBody>
      </p:sp>
    </p:spTree>
    <p:extLst>
      <p:ext uri="{BB962C8B-B14F-4D97-AF65-F5344CB8AC3E}">
        <p14:creationId xmlns:p14="http://schemas.microsoft.com/office/powerpoint/2010/main" val="682222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9C4819-CC98-48A7-84C5-76D1AB698972}" type="slidenum">
              <a:rPr lang="en-GB" smtClean="0"/>
              <a:t>2</a:t>
            </a:fld>
            <a:endParaRPr lang="en-GB"/>
          </a:p>
        </p:txBody>
      </p:sp>
    </p:spTree>
    <p:extLst>
      <p:ext uri="{BB962C8B-B14F-4D97-AF65-F5344CB8AC3E}">
        <p14:creationId xmlns:p14="http://schemas.microsoft.com/office/powerpoint/2010/main" val="2878821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9C4819-CC98-48A7-84C5-76D1AB698972}" type="slidenum">
              <a:rPr lang="en-GB" smtClean="0"/>
              <a:t>6</a:t>
            </a:fld>
            <a:endParaRPr lang="en-GB"/>
          </a:p>
        </p:txBody>
      </p:sp>
    </p:spTree>
    <p:extLst>
      <p:ext uri="{BB962C8B-B14F-4D97-AF65-F5344CB8AC3E}">
        <p14:creationId xmlns:p14="http://schemas.microsoft.com/office/powerpoint/2010/main" val="2962135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6980728-C4F7-4C10-81D1-742763FC8875}" type="datetimeFigureOut">
              <a:rPr lang="en-GB" smtClean="0"/>
              <a:t>03/11/2016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B34854-8061-41DF-8EB4-87B83D7EC4D6}" type="slidenum">
              <a:rPr lang="en-GB" smtClean="0"/>
              <a:t>‹#›</a:t>
            </a:fld>
            <a:endParaRPr lang="en-GB"/>
          </a:p>
        </p:txBody>
      </p:sp>
    </p:spTree>
    <p:extLst>
      <p:ext uri="{BB962C8B-B14F-4D97-AF65-F5344CB8AC3E}">
        <p14:creationId xmlns:p14="http://schemas.microsoft.com/office/powerpoint/2010/main" val="228538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980728-C4F7-4C10-81D1-742763FC8875}" type="datetimeFigureOut">
              <a:rPr lang="en-GB" smtClean="0"/>
              <a:t>03/11/2016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B34854-8061-41DF-8EB4-87B83D7EC4D6}" type="slidenum">
              <a:rPr lang="en-GB" smtClean="0"/>
              <a:t>‹#›</a:t>
            </a:fld>
            <a:endParaRPr lang="en-GB"/>
          </a:p>
        </p:txBody>
      </p:sp>
    </p:spTree>
    <p:extLst>
      <p:ext uri="{BB962C8B-B14F-4D97-AF65-F5344CB8AC3E}">
        <p14:creationId xmlns:p14="http://schemas.microsoft.com/office/powerpoint/2010/main" val="1376430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980728-C4F7-4C10-81D1-742763FC8875}" type="datetimeFigureOut">
              <a:rPr lang="en-GB" smtClean="0"/>
              <a:t>03/11/2016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B34854-8061-41DF-8EB4-87B83D7EC4D6}" type="slidenum">
              <a:rPr lang="en-GB" smtClean="0"/>
              <a:t>‹#›</a:t>
            </a:fld>
            <a:endParaRPr lang="en-GB"/>
          </a:p>
        </p:txBody>
      </p:sp>
    </p:spTree>
    <p:extLst>
      <p:ext uri="{BB962C8B-B14F-4D97-AF65-F5344CB8AC3E}">
        <p14:creationId xmlns:p14="http://schemas.microsoft.com/office/powerpoint/2010/main" val="1032855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980728-C4F7-4C10-81D1-742763FC8875}" type="datetimeFigureOut">
              <a:rPr lang="en-GB" smtClean="0"/>
              <a:t>03/11/2016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B34854-8061-41DF-8EB4-87B83D7EC4D6}" type="slidenum">
              <a:rPr lang="en-GB" smtClean="0"/>
              <a:t>‹#›</a:t>
            </a:fld>
            <a:endParaRPr lang="en-GB"/>
          </a:p>
        </p:txBody>
      </p:sp>
    </p:spTree>
    <p:extLst>
      <p:ext uri="{BB962C8B-B14F-4D97-AF65-F5344CB8AC3E}">
        <p14:creationId xmlns:p14="http://schemas.microsoft.com/office/powerpoint/2010/main" val="1329594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980728-C4F7-4C10-81D1-742763FC8875}" type="datetimeFigureOut">
              <a:rPr lang="en-GB" smtClean="0"/>
              <a:t>03/11/2016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B34854-8061-41DF-8EB4-87B83D7EC4D6}" type="slidenum">
              <a:rPr lang="en-GB" smtClean="0"/>
              <a:t>‹#›</a:t>
            </a:fld>
            <a:endParaRPr lang="en-GB"/>
          </a:p>
        </p:txBody>
      </p:sp>
    </p:spTree>
    <p:extLst>
      <p:ext uri="{BB962C8B-B14F-4D97-AF65-F5344CB8AC3E}">
        <p14:creationId xmlns:p14="http://schemas.microsoft.com/office/powerpoint/2010/main" val="517624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6980728-C4F7-4C10-81D1-742763FC8875}" type="datetimeFigureOut">
              <a:rPr lang="en-GB" smtClean="0"/>
              <a:t>03/11/2016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B34854-8061-41DF-8EB4-87B83D7EC4D6}" type="slidenum">
              <a:rPr lang="en-GB" smtClean="0"/>
              <a:t>‹#›</a:t>
            </a:fld>
            <a:endParaRPr lang="en-GB"/>
          </a:p>
        </p:txBody>
      </p:sp>
    </p:spTree>
    <p:extLst>
      <p:ext uri="{BB962C8B-B14F-4D97-AF65-F5344CB8AC3E}">
        <p14:creationId xmlns:p14="http://schemas.microsoft.com/office/powerpoint/2010/main" val="2154173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6980728-C4F7-4C10-81D1-742763FC8875}" type="datetimeFigureOut">
              <a:rPr lang="en-GB" smtClean="0"/>
              <a:t>03/11/2016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3B34854-8061-41DF-8EB4-87B83D7EC4D6}" type="slidenum">
              <a:rPr lang="en-GB" smtClean="0"/>
              <a:t>‹#›</a:t>
            </a:fld>
            <a:endParaRPr lang="en-GB"/>
          </a:p>
        </p:txBody>
      </p:sp>
    </p:spTree>
    <p:extLst>
      <p:ext uri="{BB962C8B-B14F-4D97-AF65-F5344CB8AC3E}">
        <p14:creationId xmlns:p14="http://schemas.microsoft.com/office/powerpoint/2010/main" val="901804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6980728-C4F7-4C10-81D1-742763FC8875}" type="datetimeFigureOut">
              <a:rPr lang="en-GB" smtClean="0"/>
              <a:t>03/11/2016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3B34854-8061-41DF-8EB4-87B83D7EC4D6}" type="slidenum">
              <a:rPr lang="en-GB" smtClean="0"/>
              <a:t>‹#›</a:t>
            </a:fld>
            <a:endParaRPr lang="en-GB"/>
          </a:p>
        </p:txBody>
      </p:sp>
    </p:spTree>
    <p:extLst>
      <p:ext uri="{BB962C8B-B14F-4D97-AF65-F5344CB8AC3E}">
        <p14:creationId xmlns:p14="http://schemas.microsoft.com/office/powerpoint/2010/main" val="3471334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980728-C4F7-4C10-81D1-742763FC8875}" type="datetimeFigureOut">
              <a:rPr lang="en-GB" smtClean="0"/>
              <a:t>03/11/2016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3B34854-8061-41DF-8EB4-87B83D7EC4D6}" type="slidenum">
              <a:rPr lang="en-GB" smtClean="0"/>
              <a:t>‹#›</a:t>
            </a:fld>
            <a:endParaRPr lang="en-GB"/>
          </a:p>
        </p:txBody>
      </p:sp>
    </p:spTree>
    <p:extLst>
      <p:ext uri="{BB962C8B-B14F-4D97-AF65-F5344CB8AC3E}">
        <p14:creationId xmlns:p14="http://schemas.microsoft.com/office/powerpoint/2010/main" val="1380554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980728-C4F7-4C10-81D1-742763FC8875}" type="datetimeFigureOut">
              <a:rPr lang="en-GB" smtClean="0"/>
              <a:t>03/11/2016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B34854-8061-41DF-8EB4-87B83D7EC4D6}" type="slidenum">
              <a:rPr lang="en-GB" smtClean="0"/>
              <a:t>‹#›</a:t>
            </a:fld>
            <a:endParaRPr lang="en-GB"/>
          </a:p>
        </p:txBody>
      </p:sp>
    </p:spTree>
    <p:extLst>
      <p:ext uri="{BB962C8B-B14F-4D97-AF65-F5344CB8AC3E}">
        <p14:creationId xmlns:p14="http://schemas.microsoft.com/office/powerpoint/2010/main" val="414239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980728-C4F7-4C10-81D1-742763FC8875}" type="datetimeFigureOut">
              <a:rPr lang="en-GB" smtClean="0"/>
              <a:t>03/11/2016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B34854-8061-41DF-8EB4-87B83D7EC4D6}" type="slidenum">
              <a:rPr lang="en-GB" smtClean="0"/>
              <a:t>‹#›</a:t>
            </a:fld>
            <a:endParaRPr lang="en-GB"/>
          </a:p>
        </p:txBody>
      </p:sp>
    </p:spTree>
    <p:extLst>
      <p:ext uri="{BB962C8B-B14F-4D97-AF65-F5344CB8AC3E}">
        <p14:creationId xmlns:p14="http://schemas.microsoft.com/office/powerpoint/2010/main" val="2448776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980728-C4F7-4C10-81D1-742763FC8875}" type="datetimeFigureOut">
              <a:rPr lang="en-GB" smtClean="0"/>
              <a:t>03/11/2016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B34854-8061-41DF-8EB4-87B83D7EC4D6}" type="slidenum">
              <a:rPr lang="en-GB" smtClean="0"/>
              <a:t>‹#›</a:t>
            </a:fld>
            <a:endParaRPr lang="en-GB"/>
          </a:p>
        </p:txBody>
      </p:sp>
    </p:spTree>
    <p:extLst>
      <p:ext uri="{BB962C8B-B14F-4D97-AF65-F5344CB8AC3E}">
        <p14:creationId xmlns:p14="http://schemas.microsoft.com/office/powerpoint/2010/main" val="800730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pgBdf1GqNlA" TargetMode="External"/><Relationship Id="rId2" Type="http://schemas.openxmlformats.org/officeDocument/2006/relationships/hyperlink" Target="http://www.youtube.com/watch?v=7BUxP_RaWb0" TargetMode="Externa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hyperlink" Target="https://www.youtube.com/watch?v=ptel5AVvOUE"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classtools.net/"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brkTLwEmdl8" TargetMode="External"/><Relationship Id="rId7"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youtube.com/watch?v=CW1Lpa23mOw"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582" t="21032" r="65976" b="8928"/>
          <a:stretch/>
        </p:blipFill>
        <p:spPr bwMode="auto">
          <a:xfrm>
            <a:off x="-25513" y="0"/>
            <a:ext cx="4669521" cy="6700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788024" y="0"/>
            <a:ext cx="4355976" cy="830997"/>
          </a:xfrm>
          <a:prstGeom prst="rect">
            <a:avLst/>
          </a:prstGeom>
          <a:solidFill>
            <a:srgbClr val="00FF00"/>
          </a:solidFill>
        </p:spPr>
        <p:txBody>
          <a:bodyPr wrap="square">
            <a:spAutoFit/>
          </a:bodyPr>
          <a:lstStyle/>
          <a:p>
            <a:pPr algn="ctr" fontAlgn="auto">
              <a:spcBef>
                <a:spcPts val="0"/>
              </a:spcBef>
              <a:spcAft>
                <a:spcPts val="0"/>
              </a:spcAft>
              <a:defRPr/>
            </a:pP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Quiz Mondays</a:t>
            </a:r>
            <a:endPar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sp>
        <p:nvSpPr>
          <p:cNvPr id="4" name="TextBox 3"/>
          <p:cNvSpPr txBox="1"/>
          <p:nvPr/>
        </p:nvSpPr>
        <p:spPr>
          <a:xfrm>
            <a:off x="4788024" y="1268760"/>
            <a:ext cx="4248472" cy="5632311"/>
          </a:xfrm>
          <a:prstGeom prst="rect">
            <a:avLst/>
          </a:prstGeom>
          <a:noFill/>
        </p:spPr>
        <p:txBody>
          <a:bodyPr wrap="square" rtlCol="0">
            <a:spAutoFit/>
          </a:bodyPr>
          <a:lstStyle/>
          <a:p>
            <a:pPr algn="ctr"/>
            <a:r>
              <a:rPr lang="en-GB" sz="2400" dirty="0" smtClean="0">
                <a:latin typeface="Comic Sans MS" panose="030F0702030302020204" pitchFamily="66" charset="0"/>
              </a:rPr>
              <a:t>Using all of the learning that you have done this term so far debate the statements in pairs.</a:t>
            </a:r>
          </a:p>
          <a:p>
            <a:pPr algn="ctr"/>
            <a:endParaRPr lang="en-GB" sz="2400" dirty="0">
              <a:latin typeface="Comic Sans MS" panose="030F0702030302020204" pitchFamily="66" charset="0"/>
            </a:endParaRPr>
          </a:p>
          <a:p>
            <a:pPr algn="ctr"/>
            <a:r>
              <a:rPr lang="en-GB" sz="2400" dirty="0" smtClean="0">
                <a:latin typeface="Comic Sans MS" panose="030F0702030302020204" pitchFamily="66" charset="0"/>
              </a:rPr>
              <a:t>Decide whether you ‘agree’ or ‘disagree’ with them and state WHY.</a:t>
            </a:r>
          </a:p>
          <a:p>
            <a:pPr algn="ctr"/>
            <a:endParaRPr lang="en-GB" sz="2400" dirty="0">
              <a:latin typeface="Comic Sans MS" panose="030F0702030302020204" pitchFamily="66" charset="0"/>
            </a:endParaRPr>
          </a:p>
          <a:p>
            <a:pPr algn="ctr"/>
            <a:r>
              <a:rPr lang="en-GB" sz="2400" dirty="0" smtClean="0">
                <a:latin typeface="Comic Sans MS" panose="030F0702030302020204" pitchFamily="66" charset="0"/>
              </a:rPr>
              <a:t>Remember…</a:t>
            </a:r>
          </a:p>
          <a:p>
            <a:pPr algn="ctr"/>
            <a:r>
              <a:rPr lang="en-GB" sz="2400" i="1" dirty="0" smtClean="0">
                <a:latin typeface="Comic Sans MS" panose="030F0702030302020204" pitchFamily="66" charset="0"/>
              </a:rPr>
              <a:t>We’re off to see the wizard, the wonderful wizard of Oz,</a:t>
            </a:r>
          </a:p>
          <a:p>
            <a:pPr algn="ctr"/>
            <a:r>
              <a:rPr lang="en-GB" sz="2400" i="1" dirty="0" smtClean="0">
                <a:latin typeface="Comic Sans MS" panose="030F0702030302020204" pitchFamily="66" charset="0"/>
              </a:rPr>
              <a:t>BECAUSE, BECAUSE, BECAUSE!!!</a:t>
            </a:r>
            <a:endParaRPr lang="en-GB" sz="2400" i="1" dirty="0">
              <a:latin typeface="Comic Sans MS" panose="030F0702030302020204" pitchFamily="66" charset="0"/>
            </a:endParaRPr>
          </a:p>
        </p:txBody>
      </p:sp>
    </p:spTree>
    <p:extLst>
      <p:ext uri="{BB962C8B-B14F-4D97-AF65-F5344CB8AC3E}">
        <p14:creationId xmlns:p14="http://schemas.microsoft.com/office/powerpoint/2010/main" val="2822863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30997"/>
          </a:xfrm>
          <a:prstGeom prst="rect">
            <a:avLst/>
          </a:prstGeom>
          <a:solidFill>
            <a:srgbClr val="00FF00"/>
          </a:solidFill>
        </p:spPr>
        <p:txBody>
          <a:bodyPr wrap="square">
            <a:spAutoFit/>
          </a:bodyPr>
          <a:lstStyle/>
          <a:p>
            <a:pPr algn="ctr" fontAlgn="auto">
              <a:spcBef>
                <a:spcPts val="0"/>
              </a:spcBef>
              <a:spcAft>
                <a:spcPts val="0"/>
              </a:spcAft>
              <a:defRPr/>
            </a:pP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Do we have a soul? NDE’s</a:t>
            </a:r>
            <a:endPar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sp>
        <p:nvSpPr>
          <p:cNvPr id="3" name="Rectangle 2"/>
          <p:cNvSpPr/>
          <p:nvPr/>
        </p:nvSpPr>
        <p:spPr>
          <a:xfrm>
            <a:off x="356" y="4823493"/>
            <a:ext cx="4572000" cy="646331"/>
          </a:xfrm>
          <a:prstGeom prst="rect">
            <a:avLst/>
          </a:prstGeom>
        </p:spPr>
        <p:txBody>
          <a:bodyPr>
            <a:spAutoFit/>
          </a:bodyPr>
          <a:lstStyle/>
          <a:p>
            <a:r>
              <a:rPr lang="en-GB" dirty="0" smtClean="0">
                <a:hlinkClick r:id="rId2"/>
              </a:rPr>
              <a:t>http://www.youtube.com/watch?v=7BUxP_RaWb0</a:t>
            </a:r>
            <a:r>
              <a:rPr lang="en-GB" dirty="0" smtClean="0"/>
              <a:t> </a:t>
            </a:r>
            <a:endParaRPr lang="en-GB" dirty="0"/>
          </a:p>
        </p:txBody>
      </p:sp>
      <p:sp>
        <p:nvSpPr>
          <p:cNvPr id="4" name="Rectangle 3"/>
          <p:cNvSpPr/>
          <p:nvPr/>
        </p:nvSpPr>
        <p:spPr>
          <a:xfrm>
            <a:off x="0" y="5518973"/>
            <a:ext cx="4572000" cy="646331"/>
          </a:xfrm>
          <a:prstGeom prst="rect">
            <a:avLst/>
          </a:prstGeom>
        </p:spPr>
        <p:txBody>
          <a:bodyPr>
            <a:spAutoFit/>
          </a:bodyPr>
          <a:lstStyle/>
          <a:p>
            <a:r>
              <a:rPr lang="en-GB" dirty="0" smtClean="0">
                <a:hlinkClick r:id="rId3"/>
              </a:rPr>
              <a:t>http://www.youtube.com/watch?v=pgBdf1GqNlA</a:t>
            </a:r>
            <a:r>
              <a:rPr lang="en-GB" dirty="0" smtClean="0"/>
              <a:t>  </a:t>
            </a:r>
            <a:endParaRPr lang="en-GB" dirty="0"/>
          </a:p>
        </p:txBody>
      </p:sp>
      <p:sp>
        <p:nvSpPr>
          <p:cNvPr id="5" name="Rectangle 4"/>
          <p:cNvSpPr/>
          <p:nvPr/>
        </p:nvSpPr>
        <p:spPr>
          <a:xfrm>
            <a:off x="356" y="4174746"/>
            <a:ext cx="4572000" cy="646331"/>
          </a:xfrm>
          <a:prstGeom prst="rect">
            <a:avLst/>
          </a:prstGeom>
        </p:spPr>
        <p:txBody>
          <a:bodyPr>
            <a:spAutoFit/>
          </a:bodyPr>
          <a:lstStyle/>
          <a:p>
            <a:r>
              <a:rPr lang="en-GB" dirty="0" smtClean="0">
                <a:hlinkClick r:id="rId4"/>
              </a:rPr>
              <a:t>https://www.youtube.com/watch?v=ptel5AVvOUE</a:t>
            </a:r>
            <a:r>
              <a:rPr lang="en-GB" dirty="0" smtClean="0"/>
              <a:t> </a:t>
            </a:r>
            <a:endParaRPr lang="en-GB" dirty="0"/>
          </a:p>
        </p:txBody>
      </p:sp>
      <p:pic>
        <p:nvPicPr>
          <p:cNvPr id="10242" name="Picture 2" descr="https://tse3.mm.bing.net/th?id=OIP.Me66953d9e50489992423faeaceb7b084o2&amp;pid=15.1&amp;P=0&amp;w=203&amp;h=1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30997"/>
            <a:ext cx="4427984" cy="26627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427984" y="830997"/>
            <a:ext cx="4716016" cy="6001643"/>
          </a:xfrm>
          <a:prstGeom prst="rect">
            <a:avLst/>
          </a:prstGeom>
          <a:noFill/>
        </p:spPr>
        <p:txBody>
          <a:bodyPr wrap="square" rtlCol="0">
            <a:spAutoFit/>
          </a:bodyPr>
          <a:lstStyle/>
          <a:p>
            <a:r>
              <a:rPr lang="en-GB" sz="2400" dirty="0" smtClean="0">
                <a:latin typeface="Comic Sans MS" panose="030F0702030302020204" pitchFamily="66" charset="0"/>
              </a:rPr>
              <a:t>Dawkins claimed that we do not have a soul.</a:t>
            </a:r>
          </a:p>
          <a:p>
            <a:endParaRPr lang="en-GB" sz="2400" dirty="0">
              <a:latin typeface="Comic Sans MS" panose="030F0702030302020204" pitchFamily="66" charset="0"/>
            </a:endParaRPr>
          </a:p>
          <a:p>
            <a:r>
              <a:rPr lang="en-GB" sz="2400" dirty="0" smtClean="0">
                <a:latin typeface="Comic Sans MS" panose="030F0702030302020204" pitchFamily="66" charset="0"/>
              </a:rPr>
              <a:t>As Catholics one of the modern pieces of evidence that counters this belief is the phenomenon of Near Death Experiences (NDEs).</a:t>
            </a:r>
          </a:p>
          <a:p>
            <a:endParaRPr lang="en-GB" sz="2400" dirty="0">
              <a:latin typeface="Comic Sans MS" panose="030F0702030302020204" pitchFamily="66" charset="0"/>
            </a:endParaRPr>
          </a:p>
          <a:p>
            <a:r>
              <a:rPr lang="en-GB" sz="2400" dirty="0" smtClean="0">
                <a:latin typeface="Comic Sans MS" panose="030F0702030302020204" pitchFamily="66" charset="0"/>
              </a:rPr>
              <a:t>An NDE is the experience when your soul leaves your body, has a vision of heaven/hell/hereafter and then returns to the body.</a:t>
            </a:r>
          </a:p>
          <a:p>
            <a:r>
              <a:rPr lang="en-GB" sz="2400" dirty="0" smtClean="0">
                <a:latin typeface="Comic Sans MS" panose="030F0702030302020204" pitchFamily="66" charset="0"/>
              </a:rPr>
              <a:t>Watch the clips and reflect on the title question above.</a:t>
            </a:r>
            <a:endParaRPr lang="en-GB" sz="2400" dirty="0">
              <a:latin typeface="Comic Sans MS" panose="030F0702030302020204" pitchFamily="66" charset="0"/>
            </a:endParaRPr>
          </a:p>
        </p:txBody>
      </p:sp>
    </p:spTree>
    <p:extLst>
      <p:ext uri="{BB962C8B-B14F-4D97-AF65-F5344CB8AC3E}">
        <p14:creationId xmlns:p14="http://schemas.microsoft.com/office/powerpoint/2010/main" val="3932598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30997"/>
          </a:xfrm>
          <a:prstGeom prst="rect">
            <a:avLst/>
          </a:prstGeom>
          <a:solidFill>
            <a:srgbClr val="03EDED"/>
          </a:solidFill>
        </p:spPr>
        <p:txBody>
          <a:bodyPr wrap="square">
            <a:spAutoFit/>
          </a:bodyPr>
          <a:lstStyle/>
          <a:p>
            <a:pPr algn="ctr" fontAlgn="auto">
              <a:spcBef>
                <a:spcPts val="0"/>
              </a:spcBef>
              <a:spcAft>
                <a:spcPts val="0"/>
              </a:spcAft>
              <a:defRPr/>
            </a:pP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Lesson summary</a:t>
            </a:r>
            <a:endPar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sp>
        <p:nvSpPr>
          <p:cNvPr id="5" name="TextBox 4"/>
          <p:cNvSpPr txBox="1"/>
          <p:nvPr/>
        </p:nvSpPr>
        <p:spPr>
          <a:xfrm>
            <a:off x="0" y="1052736"/>
            <a:ext cx="6300192" cy="3170099"/>
          </a:xfrm>
          <a:prstGeom prst="rect">
            <a:avLst/>
          </a:prstGeom>
          <a:noFill/>
        </p:spPr>
        <p:txBody>
          <a:bodyPr wrap="square" rtlCol="0">
            <a:spAutoFit/>
          </a:bodyPr>
          <a:lstStyle/>
          <a:p>
            <a:pPr marL="342900" indent="-342900">
              <a:buFont typeface="Wingdings" panose="05000000000000000000" pitchFamily="2" charset="2"/>
              <a:buChar char="ü"/>
            </a:pPr>
            <a:r>
              <a:rPr lang="en-GB" sz="2000" dirty="0" smtClean="0">
                <a:latin typeface="Comic Sans MS" panose="030F0702030302020204" pitchFamily="66" charset="0"/>
              </a:rPr>
              <a:t>For </a:t>
            </a:r>
            <a:r>
              <a:rPr lang="en-GB" sz="2000" b="1" dirty="0" smtClean="0">
                <a:latin typeface="Comic Sans MS" panose="030F0702030302020204" pitchFamily="66" charset="0"/>
              </a:rPr>
              <a:t>Dawkins </a:t>
            </a:r>
            <a:r>
              <a:rPr lang="en-GB" sz="2000" dirty="0" smtClean="0">
                <a:latin typeface="Comic Sans MS" panose="030F0702030302020204" pitchFamily="66" charset="0"/>
              </a:rPr>
              <a:t>we evolved through gene mutation.</a:t>
            </a:r>
          </a:p>
          <a:p>
            <a:pPr marL="342900" indent="-342900">
              <a:buFont typeface="Wingdings" panose="05000000000000000000" pitchFamily="2" charset="2"/>
              <a:buChar char="ü"/>
            </a:pPr>
            <a:endParaRPr lang="en-GB" sz="2000" dirty="0">
              <a:latin typeface="Comic Sans MS" panose="030F0702030302020204" pitchFamily="66" charset="0"/>
            </a:endParaRPr>
          </a:p>
          <a:p>
            <a:pPr marL="342900" indent="-342900">
              <a:buFont typeface="Wingdings" panose="05000000000000000000" pitchFamily="2" charset="2"/>
              <a:buChar char="ü"/>
            </a:pPr>
            <a:r>
              <a:rPr lang="en-GB" sz="2000" dirty="0" smtClean="0">
                <a:latin typeface="Comic Sans MS" panose="030F0702030302020204" pitchFamily="66" charset="0"/>
              </a:rPr>
              <a:t>We are the product of </a:t>
            </a:r>
            <a:r>
              <a:rPr lang="en-GB" sz="2000" b="1" dirty="0" smtClean="0">
                <a:latin typeface="Comic Sans MS" panose="030F0702030302020204" pitchFamily="66" charset="0"/>
              </a:rPr>
              <a:t>random chance </a:t>
            </a:r>
            <a:r>
              <a:rPr lang="en-GB" sz="2000" dirty="0" smtClean="0">
                <a:latin typeface="Comic Sans MS" panose="030F0702030302020204" pitchFamily="66" charset="0"/>
              </a:rPr>
              <a:t>according to Dawkins. We are </a:t>
            </a:r>
            <a:r>
              <a:rPr lang="en-GB" sz="2000" dirty="0" err="1" smtClean="0">
                <a:latin typeface="Comic Sans MS" panose="030F0702030302020204" pitchFamily="66" charset="0"/>
              </a:rPr>
              <a:t>souless</a:t>
            </a:r>
            <a:r>
              <a:rPr lang="en-GB" sz="2000" dirty="0" smtClean="0">
                <a:latin typeface="Comic Sans MS" panose="030F0702030302020204" pitchFamily="66" charset="0"/>
              </a:rPr>
              <a:t> carriers of information and DNA.</a:t>
            </a:r>
          </a:p>
          <a:p>
            <a:pPr marL="342900" indent="-342900">
              <a:buFont typeface="Wingdings" panose="05000000000000000000" pitchFamily="2" charset="2"/>
              <a:buChar char="ü"/>
            </a:pPr>
            <a:endParaRPr lang="en-GB" sz="2000" dirty="0">
              <a:latin typeface="Comic Sans MS" panose="030F0702030302020204" pitchFamily="66" charset="0"/>
            </a:endParaRPr>
          </a:p>
          <a:p>
            <a:pPr marL="342900" indent="-342900">
              <a:buFont typeface="Wingdings" panose="05000000000000000000" pitchFamily="2" charset="2"/>
              <a:buChar char="ü"/>
            </a:pPr>
            <a:r>
              <a:rPr lang="en-GB" sz="2000" b="1" dirty="0" smtClean="0">
                <a:latin typeface="Comic Sans MS" panose="030F0702030302020204" pitchFamily="66" charset="0"/>
              </a:rPr>
              <a:t>The Catholic Church </a:t>
            </a:r>
            <a:r>
              <a:rPr lang="en-GB" sz="2000" dirty="0" smtClean="0">
                <a:latin typeface="Comic Sans MS" panose="030F0702030302020204" pitchFamily="66" charset="0"/>
              </a:rPr>
              <a:t>disagrees – we are made in the image of God and sacred to God. </a:t>
            </a:r>
          </a:p>
          <a:p>
            <a:pPr marL="342900" indent="-342900">
              <a:buFont typeface="Wingdings" panose="05000000000000000000" pitchFamily="2" charset="2"/>
              <a:buChar char="ü"/>
            </a:pPr>
            <a:endParaRPr lang="en-GB" sz="2000" b="1" dirty="0">
              <a:latin typeface="Comic Sans MS" panose="030F0702030302020204" pitchFamily="66" charset="0"/>
            </a:endParaRPr>
          </a:p>
          <a:p>
            <a:pPr marL="342900" indent="-342900">
              <a:buFont typeface="Wingdings" panose="05000000000000000000" pitchFamily="2" charset="2"/>
              <a:buChar char="ü"/>
            </a:pPr>
            <a:r>
              <a:rPr lang="en-GB" sz="2000" b="1" dirty="0" smtClean="0">
                <a:latin typeface="Comic Sans MS" panose="030F0702030302020204" pitchFamily="66" charset="0"/>
              </a:rPr>
              <a:t>NDEs </a:t>
            </a:r>
            <a:r>
              <a:rPr lang="en-GB" sz="2000" dirty="0" smtClean="0">
                <a:latin typeface="Comic Sans MS" panose="030F0702030302020204" pitchFamily="66" charset="0"/>
              </a:rPr>
              <a:t>also prove we have a soul.</a:t>
            </a:r>
            <a:endParaRPr lang="en-GB" sz="2000" b="1" dirty="0">
              <a:latin typeface="Comic Sans MS" panose="030F0702030302020204" pitchFamily="66" charset="0"/>
            </a:endParaRPr>
          </a:p>
        </p:txBody>
      </p:sp>
      <p:pic>
        <p:nvPicPr>
          <p:cNvPr id="1026" name="Picture 2" descr="http://makinglightofdeath.files.wordpress.com/2011/06/into-ligh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830997"/>
            <a:ext cx="2843808" cy="3952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701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30997"/>
          </a:xfrm>
          <a:prstGeom prst="rect">
            <a:avLst/>
          </a:prstGeom>
          <a:solidFill>
            <a:srgbClr val="00FF00"/>
          </a:solidFill>
        </p:spPr>
        <p:txBody>
          <a:bodyPr>
            <a:spAutoFit/>
          </a:bodyPr>
          <a:lstStyle/>
          <a:p>
            <a:pPr algn="ctr" fontAlgn="auto">
              <a:spcBef>
                <a:spcPts val="0"/>
              </a:spcBef>
              <a:spcAft>
                <a:spcPts val="0"/>
              </a:spcAft>
              <a:defRPr/>
            </a:pP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Re-capping prior learning</a:t>
            </a:r>
            <a:endPar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sp>
        <p:nvSpPr>
          <p:cNvPr id="3" name="TextBox 2"/>
          <p:cNvSpPr txBox="1"/>
          <p:nvPr/>
        </p:nvSpPr>
        <p:spPr>
          <a:xfrm>
            <a:off x="3059832" y="843573"/>
            <a:ext cx="6084168" cy="2677656"/>
          </a:xfrm>
          <a:prstGeom prst="rect">
            <a:avLst/>
          </a:prstGeom>
          <a:noFill/>
        </p:spPr>
        <p:txBody>
          <a:bodyPr wrap="square" rtlCol="0">
            <a:spAutoFit/>
          </a:bodyPr>
          <a:lstStyle/>
          <a:p>
            <a:r>
              <a:rPr lang="en-GB" sz="2400" dirty="0" smtClean="0">
                <a:latin typeface="Comic Sans MS" panose="030F0702030302020204" pitchFamily="66" charset="0"/>
              </a:rPr>
              <a:t>To re-cap our learning from last lesson grab a laptop in pairs and log on to:</a:t>
            </a:r>
          </a:p>
          <a:p>
            <a:r>
              <a:rPr lang="en-GB" sz="2400" dirty="0" smtClean="0">
                <a:latin typeface="Comic Sans MS" panose="030F0702030302020204" pitchFamily="66" charset="0"/>
                <a:hlinkClick r:id="rId3"/>
              </a:rPr>
              <a:t>www.classtools.net</a:t>
            </a:r>
            <a:r>
              <a:rPr lang="en-GB" sz="2400" dirty="0" smtClean="0">
                <a:latin typeface="Comic Sans MS" panose="030F0702030302020204" pitchFamily="66" charset="0"/>
              </a:rPr>
              <a:t> </a:t>
            </a:r>
          </a:p>
          <a:p>
            <a:endParaRPr lang="en-GB" sz="2400" dirty="0">
              <a:latin typeface="Comic Sans MS" panose="030F0702030302020204" pitchFamily="66" charset="0"/>
            </a:endParaRPr>
          </a:p>
          <a:p>
            <a:r>
              <a:rPr lang="en-GB" sz="2400" dirty="0" smtClean="0">
                <a:latin typeface="Comic Sans MS" panose="030F0702030302020204" pitchFamily="66" charset="0"/>
              </a:rPr>
              <a:t>Choose ‘</a:t>
            </a:r>
            <a:r>
              <a:rPr lang="en-GB" sz="2400" dirty="0" err="1" smtClean="0">
                <a:latin typeface="Comic Sans MS" panose="030F0702030302020204" pitchFamily="66" charset="0"/>
              </a:rPr>
              <a:t>fakebook</a:t>
            </a:r>
            <a:r>
              <a:rPr lang="en-GB" sz="2400" dirty="0" smtClean="0">
                <a:latin typeface="Comic Sans MS" panose="030F0702030302020204" pitchFamily="66" charset="0"/>
              </a:rPr>
              <a:t>’. </a:t>
            </a:r>
          </a:p>
          <a:p>
            <a:endParaRPr lang="en-GB" sz="2400" dirty="0">
              <a:latin typeface="Comic Sans MS" panose="030F0702030302020204" pitchFamily="66" charset="0"/>
            </a:endParaRPr>
          </a:p>
          <a:p>
            <a:r>
              <a:rPr lang="en-GB" sz="2400" dirty="0" smtClean="0">
                <a:latin typeface="Comic Sans MS" panose="030F0702030302020204" pitchFamily="66" charset="0"/>
              </a:rPr>
              <a:t>Imagine you were Charles Darwin. </a:t>
            </a:r>
            <a:endParaRPr lang="en-GB" sz="2400" dirty="0">
              <a:latin typeface="Comic Sans MS" panose="030F0702030302020204" pitchFamily="66" charset="0"/>
            </a:endParaRPr>
          </a:p>
        </p:txBody>
      </p:sp>
      <p:pic>
        <p:nvPicPr>
          <p:cNvPr id="3077" name="Picture 5" descr="https://tse1.mm.bing.net/th?id=OIP.Mccca967acbc8c77a1ada2e173cd27c0co0&amp;pid=15.1&amp;P=0&amp;w=251&amp;h=1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3717032"/>
            <a:ext cx="3131840" cy="314096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732" y="3822300"/>
            <a:ext cx="6041891" cy="2677656"/>
          </a:xfrm>
          <a:prstGeom prst="rect">
            <a:avLst/>
          </a:prstGeom>
          <a:noFill/>
        </p:spPr>
        <p:txBody>
          <a:bodyPr wrap="square" rtlCol="0">
            <a:spAutoFit/>
          </a:bodyPr>
          <a:lstStyle/>
          <a:p>
            <a:r>
              <a:rPr lang="en-GB" sz="2400" dirty="0" smtClean="0">
                <a:latin typeface="Comic Sans MS" panose="030F0702030302020204" pitchFamily="66" charset="0"/>
              </a:rPr>
              <a:t>Design Darwin’s </a:t>
            </a:r>
            <a:r>
              <a:rPr lang="en-GB" sz="2400" dirty="0" err="1" smtClean="0">
                <a:latin typeface="Comic Sans MS" panose="030F0702030302020204" pitchFamily="66" charset="0"/>
              </a:rPr>
              <a:t>fakebook</a:t>
            </a:r>
            <a:r>
              <a:rPr lang="en-GB" sz="2400" dirty="0" smtClean="0">
                <a:latin typeface="Comic Sans MS" panose="030F0702030302020204" pitchFamily="66" charset="0"/>
              </a:rPr>
              <a:t> account.</a:t>
            </a:r>
          </a:p>
          <a:p>
            <a:r>
              <a:rPr lang="en-GB" sz="2400" dirty="0" smtClean="0">
                <a:latin typeface="Comic Sans MS" panose="030F0702030302020204" pitchFamily="66" charset="0"/>
              </a:rPr>
              <a:t>Include key information on Darwin. </a:t>
            </a:r>
          </a:p>
          <a:p>
            <a:endParaRPr lang="en-GB" sz="2400" dirty="0">
              <a:latin typeface="Comic Sans MS" panose="030F0702030302020204" pitchFamily="66" charset="0"/>
            </a:endParaRPr>
          </a:p>
          <a:p>
            <a:r>
              <a:rPr lang="en-GB" sz="2400" dirty="0" smtClean="0">
                <a:latin typeface="Comic Sans MS" panose="030F0702030302020204" pitchFamily="66" charset="0"/>
              </a:rPr>
              <a:t>Include 3-5 status updates explaining:</a:t>
            </a:r>
          </a:p>
          <a:p>
            <a:pPr marL="342900" indent="-342900">
              <a:buFont typeface="Wingdings" panose="05000000000000000000" pitchFamily="2" charset="2"/>
              <a:buChar char="v"/>
            </a:pPr>
            <a:r>
              <a:rPr lang="en-GB" sz="2400" dirty="0" smtClean="0">
                <a:latin typeface="Comic Sans MS" panose="030F0702030302020204" pitchFamily="66" charset="0"/>
              </a:rPr>
              <a:t>What you discovered?</a:t>
            </a:r>
          </a:p>
          <a:p>
            <a:pPr marL="342900" indent="-342900">
              <a:buFont typeface="Wingdings" panose="05000000000000000000" pitchFamily="2" charset="2"/>
              <a:buChar char="v"/>
            </a:pPr>
            <a:r>
              <a:rPr lang="en-GB" sz="2400" dirty="0" smtClean="0">
                <a:latin typeface="Comic Sans MS" panose="030F0702030302020204" pitchFamily="66" charset="0"/>
              </a:rPr>
              <a:t>What is meant by evolution?</a:t>
            </a:r>
          </a:p>
          <a:p>
            <a:pPr marL="342900" indent="-342900">
              <a:buFont typeface="Wingdings" panose="05000000000000000000" pitchFamily="2" charset="2"/>
              <a:buChar char="v"/>
            </a:pPr>
            <a:r>
              <a:rPr lang="en-GB" sz="2400" dirty="0" smtClean="0">
                <a:latin typeface="Comic Sans MS" panose="030F0702030302020204" pitchFamily="66" charset="0"/>
              </a:rPr>
              <a:t>What is meant by Natural selection?</a:t>
            </a:r>
            <a:endParaRPr lang="en-GB" sz="2400" dirty="0">
              <a:latin typeface="Comic Sans MS" panose="030F0702030302020204" pitchFamily="66" charset="0"/>
            </a:endParaRPr>
          </a:p>
        </p:txBody>
      </p:sp>
      <p:pic>
        <p:nvPicPr>
          <p:cNvPr id="3078"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t="14390" r="38242" b="5023"/>
          <a:stretch/>
        </p:blipFill>
        <p:spPr bwMode="auto">
          <a:xfrm>
            <a:off x="0" y="846486"/>
            <a:ext cx="3089323" cy="2892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944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5395507"/>
            <a:ext cx="9144000" cy="144087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 name="Rectangle 2"/>
          <p:cNvSpPr/>
          <p:nvPr/>
        </p:nvSpPr>
        <p:spPr>
          <a:xfrm>
            <a:off x="0" y="0"/>
            <a:ext cx="9144000" cy="830997"/>
          </a:xfrm>
          <a:prstGeom prst="rect">
            <a:avLst/>
          </a:prstGeom>
          <a:solidFill>
            <a:srgbClr val="00FF00"/>
          </a:solidFill>
        </p:spPr>
        <p:txBody>
          <a:bodyPr>
            <a:spAutoFit/>
          </a:bodyPr>
          <a:lstStyle/>
          <a:p>
            <a:pPr algn="ctr" fontAlgn="auto">
              <a:spcBef>
                <a:spcPts val="0"/>
              </a:spcBef>
              <a:spcAft>
                <a:spcPts val="0"/>
              </a:spcAft>
              <a:defRPr/>
            </a:pP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Foundational Theology</a:t>
            </a:r>
            <a:endPar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sp>
        <p:nvSpPr>
          <p:cNvPr id="4" name="TextBox 8"/>
          <p:cNvSpPr txBox="1">
            <a:spLocks noChangeArrowheads="1"/>
          </p:cNvSpPr>
          <p:nvPr/>
        </p:nvSpPr>
        <p:spPr bwMode="auto">
          <a:xfrm>
            <a:off x="0" y="5346501"/>
            <a:ext cx="9144000" cy="1538883"/>
          </a:xfrm>
          <a:prstGeom prst="rect">
            <a:avLst/>
          </a:prstGeom>
          <a:solidFill>
            <a:srgbClr val="00B0F0"/>
          </a:solid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2200" b="1" dirty="0">
                <a:latin typeface="Comic Sans MS" pitchFamily="66" charset="0"/>
              </a:rPr>
              <a:t>Learning objective:</a:t>
            </a:r>
          </a:p>
          <a:p>
            <a:pPr eaLnBrk="1" hangingPunct="1">
              <a:buFont typeface="Arial" charset="0"/>
              <a:buChar char="•"/>
            </a:pPr>
            <a:r>
              <a:rPr lang="en-GB" sz="2400" dirty="0">
                <a:latin typeface="Comic Sans MS" panose="030F0702030302020204" pitchFamily="66" charset="0"/>
              </a:rPr>
              <a:t>To </a:t>
            </a:r>
            <a:r>
              <a:rPr lang="en-GB" sz="2400" dirty="0" smtClean="0">
                <a:latin typeface="Comic Sans MS" panose="030F0702030302020204" pitchFamily="66" charset="0"/>
              </a:rPr>
              <a:t>understand Dawkins’ </a:t>
            </a:r>
            <a:r>
              <a:rPr lang="en-GB" sz="2400" dirty="0">
                <a:latin typeface="Comic Sans MS" panose="030F0702030302020204" pitchFamily="66" charset="0"/>
              </a:rPr>
              <a:t>N</a:t>
            </a:r>
            <a:r>
              <a:rPr lang="en-GB" sz="2400" dirty="0" smtClean="0">
                <a:latin typeface="Comic Sans MS" panose="030F0702030302020204" pitchFamily="66" charset="0"/>
              </a:rPr>
              <a:t>eo-Darwinism.</a:t>
            </a:r>
          </a:p>
          <a:p>
            <a:pPr eaLnBrk="1" hangingPunct="1">
              <a:buFont typeface="Arial" charset="0"/>
              <a:buChar char="•"/>
            </a:pPr>
            <a:r>
              <a:rPr lang="en-GB" sz="2400" dirty="0" smtClean="0">
                <a:latin typeface="Comic Sans MS" panose="030F0702030302020204" pitchFamily="66" charset="0"/>
              </a:rPr>
              <a:t>To examine how the Catholic Church responds to Dawkins’ beliefs.</a:t>
            </a:r>
            <a:endParaRPr lang="en-GB" sz="2400" dirty="0">
              <a:latin typeface="Comic Sans MS" panose="030F0702030302020204" pitchFamily="66" charset="0"/>
            </a:endParaRPr>
          </a:p>
        </p:txBody>
      </p:sp>
      <p:sp>
        <p:nvSpPr>
          <p:cNvPr id="5" name="Rectangle 4"/>
          <p:cNvSpPr/>
          <p:nvPr/>
        </p:nvSpPr>
        <p:spPr>
          <a:xfrm>
            <a:off x="11271" y="830997"/>
            <a:ext cx="9144000" cy="769441"/>
          </a:xfrm>
          <a:prstGeom prst="rect">
            <a:avLst/>
          </a:prstGeom>
          <a:solidFill>
            <a:srgbClr val="FFFF00"/>
          </a:solidFill>
        </p:spPr>
        <p:txBody>
          <a:bodyPr>
            <a:spAutoFit/>
          </a:bodyPr>
          <a:lstStyle/>
          <a:p>
            <a:pPr algn="ctr" fontAlgn="auto">
              <a:spcBef>
                <a:spcPts val="0"/>
              </a:spcBef>
              <a:spcAft>
                <a:spcPts val="0"/>
              </a:spcAft>
              <a:defRPr/>
            </a:pPr>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Unit 1: Origins and meaning</a:t>
            </a:r>
            <a:endPar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sp>
        <p:nvSpPr>
          <p:cNvPr id="6" name="Rectangle 5"/>
          <p:cNvSpPr/>
          <p:nvPr/>
        </p:nvSpPr>
        <p:spPr>
          <a:xfrm>
            <a:off x="-44834" y="3961506"/>
            <a:ext cx="9144000" cy="1384995"/>
          </a:xfrm>
          <a:prstGeom prst="rect">
            <a:avLst/>
          </a:prstGeom>
          <a:noFill/>
        </p:spPr>
        <p:txBody>
          <a:bodyPr wrap="square" lIns="91440" tIns="45720" rIns="91440" bIns="45720">
            <a:spAutoFit/>
          </a:bodyPr>
          <a:lstStyle/>
          <a:p>
            <a:pPr algn="ctr"/>
            <a:r>
              <a:rPr lang="en-US" sz="4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Dawkins, Neo-Darwinism and catholic beliefs </a:t>
            </a:r>
            <a:endParaRPr lang="en-US" sz="4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AutoShape 10" descr="https://tse3.mm.bing.net/th?id=OIP.M63d66a485c20314bad0c026ce4f4a449o0&amp;pid=15.1&amp;P=0&amp;w=323&amp;h=13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4" descr="https://tse2.mm.bing.net/th?id=OIP.Mc0686bdb65400f4c679ecbd83c952db9o0&amp;pid=15.1&amp;P=0&amp;w=300&amp;h=300"/>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descr="https://tse3.mm.bing.net/th?id=OIP.Mbcab540748850eebd01f6dbfadc3135bo2&amp;pid=15.1&amp;P=0&amp;w=300&amp;h=300"/>
          <p:cNvPicPr>
            <a:picLocks noChangeAspect="1" noChangeArrowheads="1"/>
          </p:cNvPicPr>
          <p:nvPr/>
        </p:nvPicPr>
        <p:blipFill rotWithShape="1">
          <a:blip r:embed="rId2">
            <a:extLst>
              <a:ext uri="{28A0092B-C50C-407E-A947-70E740481C1C}">
                <a14:useLocalDpi xmlns:a14="http://schemas.microsoft.com/office/drawing/2010/main" val="0"/>
              </a:ext>
            </a:extLst>
          </a:blip>
          <a:srcRect b="44978"/>
          <a:stretch/>
        </p:blipFill>
        <p:spPr bwMode="auto">
          <a:xfrm>
            <a:off x="51070" y="1600438"/>
            <a:ext cx="2864745" cy="23409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ublic.coe.edu/~gcross/forum/2nd%20Talk/evolution/neo-darwin/mutation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5" y="1655580"/>
            <a:ext cx="3181417" cy="22858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tse3.mm.bing.net/th?id=OIP.M9deb90afaad8837f7dcacef543c40c4fo0&amp;pid=15.1&amp;P=0&amp;w=260&amp;h=1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1655580"/>
            <a:ext cx="3173344" cy="2421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170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7871" y="0"/>
            <a:ext cx="5906129" cy="1323439"/>
          </a:xfrm>
          <a:prstGeom prst="rect">
            <a:avLst/>
          </a:prstGeom>
          <a:solidFill>
            <a:srgbClr val="FFFF00"/>
          </a:solidFill>
        </p:spPr>
        <p:txBody>
          <a:bodyPr wrap="square" lIns="91440" tIns="45720" rIns="91440" bIns="45720">
            <a:spAutoFit/>
          </a:bodyPr>
          <a:lstStyle/>
          <a:p>
            <a:pPr algn="ct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What does success look like today?</a:t>
            </a:r>
            <a:endParaRPr lang="en-U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TextBox 2"/>
          <p:cNvSpPr txBox="1"/>
          <p:nvPr/>
        </p:nvSpPr>
        <p:spPr>
          <a:xfrm>
            <a:off x="3237871" y="1412776"/>
            <a:ext cx="5906129" cy="830997"/>
          </a:xfrm>
          <a:prstGeom prst="rect">
            <a:avLst/>
          </a:prstGeom>
          <a:noFill/>
        </p:spPr>
        <p:txBody>
          <a:bodyPr wrap="square" rtlCol="0">
            <a:spAutoFit/>
          </a:bodyPr>
          <a:lstStyle/>
          <a:p>
            <a:pPr algn="ctr"/>
            <a:r>
              <a:rPr lang="en-GB" sz="2400" dirty="0" smtClean="0">
                <a:latin typeface="Comic Sans MS" pitchFamily="66" charset="0"/>
              </a:rPr>
              <a:t>Lesson title: </a:t>
            </a:r>
            <a:r>
              <a:rPr lang="en-GB" sz="2400" b="1" dirty="0" smtClean="0">
                <a:latin typeface="Comic Sans MS" pitchFamily="66" charset="0"/>
              </a:rPr>
              <a:t>What is meant by evolution? </a:t>
            </a:r>
            <a:endParaRPr lang="en-GB" sz="2400" dirty="0">
              <a:latin typeface="Comic Sans MS" pitchFamily="66" charset="0"/>
            </a:endParaRPr>
          </a:p>
        </p:txBody>
      </p:sp>
      <p:sp>
        <p:nvSpPr>
          <p:cNvPr id="4" name="TextBox 9"/>
          <p:cNvSpPr txBox="1">
            <a:spLocks noChangeArrowheads="1"/>
          </p:cNvSpPr>
          <p:nvPr/>
        </p:nvSpPr>
        <p:spPr bwMode="auto">
          <a:xfrm>
            <a:off x="3347864" y="2420888"/>
            <a:ext cx="5796136" cy="1200329"/>
          </a:xfrm>
          <a:prstGeom prst="rect">
            <a:avLst/>
          </a:prstGeom>
          <a:solidFill>
            <a:srgbClr val="FFFF00"/>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GB" b="1" dirty="0">
                <a:latin typeface="Comic Sans MS" pitchFamily="66" charset="0"/>
              </a:rPr>
              <a:t>L.O</a:t>
            </a:r>
            <a:r>
              <a:rPr lang="en-GB" b="1" dirty="0" smtClean="0">
                <a:latin typeface="Comic Sans MS" pitchFamily="66" charset="0"/>
              </a:rPr>
              <a:t>.</a:t>
            </a:r>
            <a:r>
              <a:rPr lang="en-GB" dirty="0" smtClean="0"/>
              <a:t> </a:t>
            </a:r>
          </a:p>
          <a:p>
            <a:pPr eaLnBrk="1" hangingPunct="1">
              <a:buFont typeface="Arial" charset="0"/>
              <a:buChar char="•"/>
            </a:pPr>
            <a:r>
              <a:rPr lang="en-GB" dirty="0" smtClean="0">
                <a:latin typeface="Comic Sans MS" panose="030F0702030302020204" pitchFamily="66" charset="0"/>
              </a:rPr>
              <a:t>To </a:t>
            </a:r>
            <a:r>
              <a:rPr lang="en-GB" dirty="0">
                <a:latin typeface="Comic Sans MS" panose="030F0702030302020204" pitchFamily="66" charset="0"/>
              </a:rPr>
              <a:t>understand Dawkins’ Neo-Darwinism.</a:t>
            </a:r>
          </a:p>
          <a:p>
            <a:pPr eaLnBrk="1" hangingPunct="1">
              <a:buFont typeface="Arial" charset="0"/>
              <a:buChar char="•"/>
            </a:pPr>
            <a:r>
              <a:rPr lang="en-GB" dirty="0">
                <a:latin typeface="Comic Sans MS" panose="030F0702030302020204" pitchFamily="66" charset="0"/>
              </a:rPr>
              <a:t>To examine how the Catholic Church responds to Dawkins’ beliefs.</a:t>
            </a:r>
          </a:p>
        </p:txBody>
      </p:sp>
      <p:sp>
        <p:nvSpPr>
          <p:cNvPr id="5" name="TextBox 4"/>
          <p:cNvSpPr txBox="1">
            <a:spLocks noChangeArrowheads="1"/>
          </p:cNvSpPr>
          <p:nvPr/>
        </p:nvSpPr>
        <p:spPr bwMode="auto">
          <a:xfrm>
            <a:off x="3347864" y="4149080"/>
            <a:ext cx="5796136" cy="2554545"/>
          </a:xfrm>
          <a:prstGeom prst="rect">
            <a:avLst/>
          </a:prstGeom>
          <a:solidFill>
            <a:srgbClr val="00FF00"/>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2000" b="1" dirty="0">
                <a:latin typeface="Comic Sans MS" pitchFamily="66" charset="0"/>
              </a:rPr>
              <a:t>Today’s success criteria: </a:t>
            </a:r>
          </a:p>
          <a:p>
            <a:r>
              <a:rPr lang="en-GB" sz="2000" dirty="0" smtClean="0"/>
              <a:t>You </a:t>
            </a:r>
            <a:r>
              <a:rPr lang="en-GB" sz="2000" b="1" dirty="0"/>
              <a:t>MUST </a:t>
            </a:r>
            <a:r>
              <a:rPr lang="en-GB" sz="2000" dirty="0" smtClean="0"/>
              <a:t>understand what Dawkins believed about evolution.</a:t>
            </a:r>
          </a:p>
          <a:p>
            <a:endParaRPr lang="en-GB" sz="2000" dirty="0"/>
          </a:p>
          <a:p>
            <a:r>
              <a:rPr lang="en-GB" sz="2000" dirty="0"/>
              <a:t>You </a:t>
            </a:r>
            <a:r>
              <a:rPr lang="en-GB" sz="2000" b="1" dirty="0"/>
              <a:t>SHOULD</a:t>
            </a:r>
            <a:r>
              <a:rPr lang="en-GB" sz="2000" dirty="0"/>
              <a:t> </a:t>
            </a:r>
            <a:r>
              <a:rPr lang="en-GB" sz="2000" dirty="0" smtClean="0"/>
              <a:t>explain the term Neo-Darwinism. </a:t>
            </a:r>
          </a:p>
          <a:p>
            <a:endParaRPr lang="en-GB" sz="2000" dirty="0"/>
          </a:p>
          <a:p>
            <a:r>
              <a:rPr lang="en-GB" sz="2000" dirty="0"/>
              <a:t>You </a:t>
            </a:r>
            <a:r>
              <a:rPr lang="en-GB" sz="2000" b="1" dirty="0" smtClean="0"/>
              <a:t>COULD</a:t>
            </a:r>
            <a:r>
              <a:rPr lang="en-GB" sz="2000" dirty="0" smtClean="0"/>
              <a:t> explain how Roman Catholics respond to this theory.</a:t>
            </a:r>
            <a:endParaRPr lang="en-GB" sz="2000" dirty="0">
              <a:latin typeface="Comic Sans MS" pitchFamily="66" charset="0"/>
            </a:endParaRPr>
          </a:p>
        </p:txBody>
      </p:sp>
      <p:pic>
        <p:nvPicPr>
          <p:cNvPr id="8" name="Picture 2" descr="https://tse3.mm.bing.net/th?id=OIP.Mbcab540748850eebd01f6dbfadc3135bo2&amp;pid=15.1&amp;P=0&amp;w=300&amp;h=300"/>
          <p:cNvPicPr>
            <a:picLocks noChangeAspect="1" noChangeArrowheads="1"/>
          </p:cNvPicPr>
          <p:nvPr/>
        </p:nvPicPr>
        <p:blipFill rotWithShape="1">
          <a:blip r:embed="rId2">
            <a:extLst>
              <a:ext uri="{28A0092B-C50C-407E-A947-70E740481C1C}">
                <a14:useLocalDpi xmlns:a14="http://schemas.microsoft.com/office/drawing/2010/main" val="0"/>
              </a:ext>
            </a:extLst>
          </a:blip>
          <a:srcRect b="44978"/>
          <a:stretch/>
        </p:blipFill>
        <p:spPr bwMode="auto">
          <a:xfrm>
            <a:off x="0" y="-1"/>
            <a:ext cx="3237871" cy="357301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tse1.mm.bing.net/th?id=OIP.Mde08505a20c852ebd0ffe18f4d5911c8o2&amp;pid=15.1&amp;P=0&amp;w=288&amp;h=1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73016"/>
            <a:ext cx="3110744" cy="3284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49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tse1.mm.bing.net/th?id=OIP.M80f565d627aa33f2988800337867b5c2o2&amp;pid=15.1&amp;P=0&amp;w=217&amp;h=1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4650" y="1556792"/>
            <a:ext cx="4921601" cy="36968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16727" y="875253"/>
            <a:ext cx="4572000" cy="646331"/>
          </a:xfrm>
          <a:prstGeom prst="rect">
            <a:avLst/>
          </a:prstGeom>
        </p:spPr>
        <p:txBody>
          <a:bodyPr>
            <a:spAutoFit/>
          </a:bodyPr>
          <a:lstStyle/>
          <a:p>
            <a:pPr algn="ctr"/>
            <a:r>
              <a:rPr lang="en-GB" dirty="0" smtClean="0">
                <a:hlinkClick r:id="rId3"/>
              </a:rPr>
              <a:t>https://www.youtube.com/watch?v=brkTLwEmdl8</a:t>
            </a:r>
            <a:r>
              <a:rPr lang="en-GB" dirty="0" smtClean="0"/>
              <a:t> </a:t>
            </a:r>
            <a:endParaRPr lang="en-GB" dirty="0"/>
          </a:p>
        </p:txBody>
      </p:sp>
      <p:pic>
        <p:nvPicPr>
          <p:cNvPr id="6148" name="Picture 4" descr="https://tse3.mm.bing.net/th?id=OIP.M1ec89ca9deded2a39e31f0657dfca14do0&amp;pid=15.1&amp;P=0&amp;w=274&amp;h=1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922"/>
            <a:ext cx="1924650" cy="12011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tse3.mm.bing.net/th?id=OIP.M1ec89ca9deded2a39e31f0657dfca14do0&amp;pid=15.1&amp;P=0&amp;w=274&amp;h=1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64" y="5700829"/>
            <a:ext cx="1924650" cy="12011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tse3.mm.bing.net/th?id=OIP.M1ec89ca9deded2a39e31f0657dfca14do0&amp;pid=15.1&amp;P=0&amp;w=274&amp;h=1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4808" y="-31667"/>
            <a:ext cx="1924650" cy="12011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tse3.mm.bing.net/th?id=OIP.M1ec89ca9deded2a39e31f0657dfca14do0&amp;pid=15.1&amp;P=0&amp;w=274&amp;h=1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4808" y="5700828"/>
            <a:ext cx="1924650" cy="12011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2420888"/>
            <a:ext cx="1924650" cy="1323439"/>
          </a:xfrm>
          <a:prstGeom prst="rect">
            <a:avLst/>
          </a:prstGeom>
          <a:noFill/>
        </p:spPr>
        <p:txBody>
          <a:bodyPr wrap="square" rtlCol="0">
            <a:spAutoFit/>
          </a:bodyPr>
          <a:lstStyle/>
          <a:p>
            <a:pPr algn="ctr"/>
            <a:r>
              <a:rPr lang="en-GB" sz="2000" dirty="0" smtClean="0">
                <a:latin typeface="Comic Sans MS" panose="030F0702030302020204" pitchFamily="66" charset="0"/>
              </a:rPr>
              <a:t>White hat:</a:t>
            </a:r>
          </a:p>
          <a:p>
            <a:pPr algn="ctr"/>
            <a:endParaRPr lang="en-GB" sz="2000" dirty="0">
              <a:latin typeface="Comic Sans MS" panose="030F0702030302020204" pitchFamily="66" charset="0"/>
            </a:endParaRPr>
          </a:p>
          <a:p>
            <a:pPr algn="ctr"/>
            <a:r>
              <a:rPr lang="en-GB" sz="2000" dirty="0" smtClean="0">
                <a:latin typeface="Comic Sans MS" panose="030F0702030302020204" pitchFamily="66" charset="0"/>
              </a:rPr>
              <a:t>What happens in the clip? </a:t>
            </a:r>
            <a:endParaRPr lang="en-GB" sz="2000" dirty="0">
              <a:latin typeface="Comic Sans MS" panose="030F0702030302020204" pitchFamily="66" charset="0"/>
            </a:endParaRPr>
          </a:p>
        </p:txBody>
      </p:sp>
      <p:sp>
        <p:nvSpPr>
          <p:cNvPr id="10" name="TextBox 9"/>
          <p:cNvSpPr txBox="1"/>
          <p:nvPr/>
        </p:nvSpPr>
        <p:spPr>
          <a:xfrm>
            <a:off x="2055199" y="5405835"/>
            <a:ext cx="4895056" cy="1323439"/>
          </a:xfrm>
          <a:prstGeom prst="rect">
            <a:avLst/>
          </a:prstGeom>
          <a:noFill/>
        </p:spPr>
        <p:txBody>
          <a:bodyPr wrap="square" rtlCol="0">
            <a:spAutoFit/>
          </a:bodyPr>
          <a:lstStyle/>
          <a:p>
            <a:pPr algn="ctr"/>
            <a:r>
              <a:rPr lang="en-GB" sz="2000" dirty="0" smtClean="0">
                <a:latin typeface="Comic Sans MS" panose="030F0702030302020204" pitchFamily="66" charset="0"/>
              </a:rPr>
              <a:t>Red hat:</a:t>
            </a:r>
          </a:p>
          <a:p>
            <a:pPr algn="ctr"/>
            <a:endParaRPr lang="en-GB" sz="2000" dirty="0">
              <a:latin typeface="Comic Sans MS" panose="030F0702030302020204" pitchFamily="66" charset="0"/>
            </a:endParaRPr>
          </a:p>
          <a:p>
            <a:pPr algn="ctr"/>
            <a:r>
              <a:rPr lang="en-GB" sz="2000" dirty="0" smtClean="0">
                <a:latin typeface="Comic Sans MS" panose="030F0702030302020204" pitchFamily="66" charset="0"/>
              </a:rPr>
              <a:t>Could this be an example of 21</a:t>
            </a:r>
            <a:r>
              <a:rPr lang="en-GB" sz="2000" baseline="30000" dirty="0" smtClean="0">
                <a:latin typeface="Comic Sans MS" panose="030F0702030302020204" pitchFamily="66" charset="0"/>
              </a:rPr>
              <a:t>st</a:t>
            </a:r>
            <a:r>
              <a:rPr lang="en-GB" sz="2000" dirty="0" smtClean="0">
                <a:latin typeface="Comic Sans MS" panose="030F0702030302020204" pitchFamily="66" charset="0"/>
              </a:rPr>
              <a:t> Century evolution? Why/Why not?</a:t>
            </a:r>
            <a:endParaRPr lang="en-GB" sz="2000" dirty="0">
              <a:latin typeface="Comic Sans MS" panose="030F0702030302020204" pitchFamily="66" charset="0"/>
            </a:endParaRPr>
          </a:p>
        </p:txBody>
      </p:sp>
      <p:sp>
        <p:nvSpPr>
          <p:cNvPr id="11" name="TextBox 10"/>
          <p:cNvSpPr txBox="1"/>
          <p:nvPr/>
        </p:nvSpPr>
        <p:spPr>
          <a:xfrm>
            <a:off x="7092280" y="2573288"/>
            <a:ext cx="1924650" cy="1938992"/>
          </a:xfrm>
          <a:prstGeom prst="rect">
            <a:avLst/>
          </a:prstGeom>
          <a:noFill/>
        </p:spPr>
        <p:txBody>
          <a:bodyPr wrap="square" rtlCol="0">
            <a:spAutoFit/>
          </a:bodyPr>
          <a:lstStyle/>
          <a:p>
            <a:pPr algn="ctr"/>
            <a:r>
              <a:rPr lang="en-GB" sz="2000" dirty="0" smtClean="0">
                <a:latin typeface="Comic Sans MS" panose="030F0702030302020204" pitchFamily="66" charset="0"/>
              </a:rPr>
              <a:t>Green hat:</a:t>
            </a:r>
          </a:p>
          <a:p>
            <a:pPr algn="ctr"/>
            <a:endParaRPr lang="en-GB" sz="2000" dirty="0">
              <a:latin typeface="Comic Sans MS" panose="030F0702030302020204" pitchFamily="66" charset="0"/>
            </a:endParaRPr>
          </a:p>
          <a:p>
            <a:pPr algn="ctr"/>
            <a:r>
              <a:rPr lang="en-GB" sz="2000" dirty="0" smtClean="0">
                <a:latin typeface="Comic Sans MS" panose="030F0702030302020204" pitchFamily="66" charset="0"/>
              </a:rPr>
              <a:t>How might the world change if this was possible? </a:t>
            </a:r>
            <a:endParaRPr lang="en-GB" sz="2000" dirty="0">
              <a:latin typeface="Comic Sans MS" panose="030F0702030302020204" pitchFamily="66" charset="0"/>
            </a:endParaRPr>
          </a:p>
        </p:txBody>
      </p:sp>
      <p:pic>
        <p:nvPicPr>
          <p:cNvPr id="12" name="Picture 6" descr="https://tse4.mm.bing.net/th?id=OIP.M5b078897575e39a41d262a6afba55157H0&amp;pid=15.1&amp;P=0&amp;w=201&amp;h=16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307" y="1322677"/>
            <a:ext cx="827708" cy="6794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s://tse4.mm.bing.net/th?id=OIP.M1d59cd758b1da8f4c757b7d8e697f25bo0&amp;pid=15.1&amp;P=0&amp;w=242&amp;h=1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8328" y="5021192"/>
            <a:ext cx="1121487" cy="76928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https://tse4.mm.bing.net/th?id=OIP.Mb65c30079a42777f0e28d0f982d0bf81o0&amp;pid=15.1&amp;P=0&amp;w=203&amp;h=158"/>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52" name="Picture 8" descr="https://tse4.mm.bing.net/th?id=OIP.Mb65c30079a42777f0e28d0f982d0bf81o0&amp;pid=15.1&amp;P=0&amp;w=203&amp;h=15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1303" y="1322677"/>
            <a:ext cx="1251660" cy="96803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924650" y="0"/>
            <a:ext cx="5310158" cy="830997"/>
          </a:xfrm>
          <a:prstGeom prst="rect">
            <a:avLst/>
          </a:prstGeom>
          <a:solidFill>
            <a:srgbClr val="00FF00"/>
          </a:solidFill>
        </p:spPr>
        <p:txBody>
          <a:bodyPr wrap="square">
            <a:spAutoFit/>
          </a:bodyPr>
          <a:lstStyle/>
          <a:p>
            <a:pPr algn="ctr" fontAlgn="auto">
              <a:spcBef>
                <a:spcPts val="0"/>
              </a:spcBef>
              <a:spcAft>
                <a:spcPts val="0"/>
              </a:spcAft>
              <a:defRPr/>
            </a:pP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Clip analysis</a:t>
            </a:r>
            <a:endPar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spTree>
    <p:extLst>
      <p:ext uri="{BB962C8B-B14F-4D97-AF65-F5344CB8AC3E}">
        <p14:creationId xmlns:p14="http://schemas.microsoft.com/office/powerpoint/2010/main" val="4067886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812" t="20437" r="47793" b="28175"/>
          <a:stretch/>
        </p:blipFill>
        <p:spPr bwMode="auto">
          <a:xfrm>
            <a:off x="-27175" y="1"/>
            <a:ext cx="3795611" cy="2997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740" y="3022898"/>
            <a:ext cx="3771172" cy="646331"/>
          </a:xfrm>
          <a:prstGeom prst="rect">
            <a:avLst/>
          </a:prstGeom>
        </p:spPr>
        <p:txBody>
          <a:bodyPr wrap="square">
            <a:spAutoFit/>
          </a:bodyPr>
          <a:lstStyle/>
          <a:p>
            <a:r>
              <a:rPr lang="en-GB" dirty="0" smtClean="0">
                <a:hlinkClick r:id="rId4"/>
              </a:rPr>
              <a:t>https://www.youtube.com/watch?v=CW1Lpa23mOw</a:t>
            </a:r>
            <a:r>
              <a:rPr lang="en-GB" dirty="0" smtClean="0"/>
              <a:t> </a:t>
            </a:r>
            <a:endParaRPr lang="en-GB" dirty="0"/>
          </a:p>
        </p:txBody>
      </p:sp>
      <p:sp>
        <p:nvSpPr>
          <p:cNvPr id="3" name="TextBox 2"/>
          <p:cNvSpPr txBox="1"/>
          <p:nvPr/>
        </p:nvSpPr>
        <p:spPr>
          <a:xfrm>
            <a:off x="3635896" y="116632"/>
            <a:ext cx="5508104" cy="2677656"/>
          </a:xfrm>
          <a:prstGeom prst="rect">
            <a:avLst/>
          </a:prstGeom>
          <a:noFill/>
          <a:ln w="38100">
            <a:solidFill>
              <a:schemeClr val="tx1"/>
            </a:solidFill>
          </a:ln>
        </p:spPr>
        <p:txBody>
          <a:bodyPr wrap="square" rtlCol="0">
            <a:spAutoFit/>
          </a:bodyPr>
          <a:lstStyle/>
          <a:p>
            <a:r>
              <a:rPr lang="en-GB" sz="2400" dirty="0" smtClean="0">
                <a:latin typeface="Comic Sans MS" panose="030F0702030302020204" pitchFamily="66" charset="0"/>
              </a:rPr>
              <a:t>Discussion questions:</a:t>
            </a:r>
          </a:p>
          <a:p>
            <a:endParaRPr lang="en-GB" sz="2400" dirty="0">
              <a:latin typeface="Comic Sans MS" panose="030F0702030302020204" pitchFamily="66" charset="0"/>
            </a:endParaRPr>
          </a:p>
          <a:p>
            <a:pPr marL="342900" indent="-342900">
              <a:buFont typeface="Wingdings" panose="05000000000000000000" pitchFamily="2" charset="2"/>
              <a:buChar char="v"/>
            </a:pPr>
            <a:r>
              <a:rPr lang="en-GB" sz="2400" dirty="0" smtClean="0">
                <a:latin typeface="Comic Sans MS" panose="030F0702030302020204" pitchFamily="66" charset="0"/>
              </a:rPr>
              <a:t>What is Richard Dawkins saying here?</a:t>
            </a:r>
          </a:p>
          <a:p>
            <a:pPr marL="342900" indent="-342900">
              <a:buFont typeface="Wingdings" panose="05000000000000000000" pitchFamily="2" charset="2"/>
              <a:buChar char="v"/>
            </a:pPr>
            <a:endParaRPr lang="en-GB" sz="2400" dirty="0">
              <a:latin typeface="Comic Sans MS" panose="030F0702030302020204" pitchFamily="66" charset="0"/>
            </a:endParaRPr>
          </a:p>
          <a:p>
            <a:pPr marL="342900" indent="-342900">
              <a:buFont typeface="Wingdings" panose="05000000000000000000" pitchFamily="2" charset="2"/>
              <a:buChar char="v"/>
            </a:pPr>
            <a:r>
              <a:rPr lang="en-GB" sz="2400" dirty="0" smtClean="0">
                <a:latin typeface="Comic Sans MS" panose="030F0702030302020204" pitchFamily="66" charset="0"/>
              </a:rPr>
              <a:t>Do you agree with him? </a:t>
            </a:r>
          </a:p>
          <a:p>
            <a:r>
              <a:rPr lang="en-GB" sz="2400" dirty="0">
                <a:latin typeface="Comic Sans MS" panose="030F0702030302020204" pitchFamily="66" charset="0"/>
              </a:rPr>
              <a:t> </a:t>
            </a:r>
            <a:r>
              <a:rPr lang="en-GB" sz="2400" dirty="0" smtClean="0">
                <a:latin typeface="Comic Sans MS" panose="030F0702030302020204" pitchFamily="66" charset="0"/>
              </a:rPr>
              <a:t>   Why/Why not?</a:t>
            </a:r>
            <a:endParaRPr lang="en-GB" sz="2400" dirty="0">
              <a:latin typeface="Comic Sans MS" panose="030F0702030302020204" pitchFamily="66" charset="0"/>
            </a:endParaRPr>
          </a:p>
        </p:txBody>
      </p:sp>
      <p:sp>
        <p:nvSpPr>
          <p:cNvPr id="5" name="Rounded Rectangle 4"/>
          <p:cNvSpPr/>
          <p:nvPr/>
        </p:nvSpPr>
        <p:spPr>
          <a:xfrm>
            <a:off x="0" y="5395507"/>
            <a:ext cx="9144000" cy="144087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 name="TextBox 8"/>
          <p:cNvSpPr txBox="1">
            <a:spLocks noChangeArrowheads="1"/>
          </p:cNvSpPr>
          <p:nvPr/>
        </p:nvSpPr>
        <p:spPr bwMode="auto">
          <a:xfrm>
            <a:off x="0" y="5346501"/>
            <a:ext cx="9144000" cy="1538883"/>
          </a:xfrm>
          <a:prstGeom prst="rect">
            <a:avLst/>
          </a:prstGeom>
          <a:solidFill>
            <a:srgbClr val="00B0F0"/>
          </a:solid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2200" b="1" dirty="0">
                <a:latin typeface="Comic Sans MS" pitchFamily="66" charset="0"/>
              </a:rPr>
              <a:t>Learning objective:</a:t>
            </a:r>
          </a:p>
          <a:p>
            <a:pPr eaLnBrk="1" hangingPunct="1">
              <a:buFont typeface="Arial" charset="0"/>
              <a:buChar char="•"/>
            </a:pPr>
            <a:r>
              <a:rPr lang="en-GB" sz="2400" dirty="0">
                <a:latin typeface="Comic Sans MS" panose="030F0702030302020204" pitchFamily="66" charset="0"/>
              </a:rPr>
              <a:t>To </a:t>
            </a:r>
            <a:r>
              <a:rPr lang="en-GB" sz="2400" dirty="0" smtClean="0">
                <a:latin typeface="Comic Sans MS" panose="030F0702030302020204" pitchFamily="66" charset="0"/>
              </a:rPr>
              <a:t>understand Dawkins’ </a:t>
            </a:r>
            <a:r>
              <a:rPr lang="en-GB" sz="2400" dirty="0">
                <a:latin typeface="Comic Sans MS" panose="030F0702030302020204" pitchFamily="66" charset="0"/>
              </a:rPr>
              <a:t>N</a:t>
            </a:r>
            <a:r>
              <a:rPr lang="en-GB" sz="2400" dirty="0" smtClean="0">
                <a:latin typeface="Comic Sans MS" panose="030F0702030302020204" pitchFamily="66" charset="0"/>
              </a:rPr>
              <a:t>eo-Darwinism.</a:t>
            </a:r>
          </a:p>
          <a:p>
            <a:pPr eaLnBrk="1" hangingPunct="1">
              <a:buFont typeface="Arial" charset="0"/>
              <a:buChar char="•"/>
            </a:pPr>
            <a:r>
              <a:rPr lang="en-GB" sz="2400" dirty="0" smtClean="0">
                <a:latin typeface="Comic Sans MS" panose="030F0702030302020204" pitchFamily="66" charset="0"/>
              </a:rPr>
              <a:t>To examine how the Catholic Church responds to Dawkins’ beliefs.</a:t>
            </a:r>
            <a:endParaRPr lang="en-GB" sz="2400" dirty="0">
              <a:latin typeface="Comic Sans MS" panose="030F0702030302020204" pitchFamily="66" charset="0"/>
            </a:endParaRPr>
          </a:p>
        </p:txBody>
      </p:sp>
    </p:spTree>
    <p:extLst>
      <p:ext uri="{BB962C8B-B14F-4D97-AF65-F5344CB8AC3E}">
        <p14:creationId xmlns:p14="http://schemas.microsoft.com/office/powerpoint/2010/main" val="2329857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30997"/>
          </a:xfrm>
          <a:prstGeom prst="rect">
            <a:avLst/>
          </a:prstGeom>
          <a:solidFill>
            <a:srgbClr val="00FF00"/>
          </a:solidFill>
        </p:spPr>
        <p:txBody>
          <a:bodyPr wrap="square">
            <a:spAutoFit/>
          </a:bodyPr>
          <a:lstStyle/>
          <a:p>
            <a:pPr algn="ctr" fontAlgn="auto">
              <a:spcBef>
                <a:spcPts val="0"/>
              </a:spcBef>
              <a:spcAft>
                <a:spcPts val="0"/>
              </a:spcAft>
              <a:defRPr/>
            </a:pP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Dawkins and </a:t>
            </a:r>
            <a:r>
              <a:rPr lang="en-US" sz="4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neo-darwinism</a:t>
            </a:r>
            <a:endPar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pic>
        <p:nvPicPr>
          <p:cNvPr id="7170" name="Picture 2" descr="https://tse1.mm.bing.net/th?id=OIP.M5ecc4c47ecd8c475f81a726fbdc8e5aeo2&amp;pid=15.1&amp;P=0&amp;w=300&amp;h=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0998"/>
            <a:ext cx="2525995" cy="21477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25995" y="830997"/>
            <a:ext cx="6618005" cy="1938992"/>
          </a:xfrm>
          <a:prstGeom prst="rect">
            <a:avLst/>
          </a:prstGeom>
          <a:noFill/>
        </p:spPr>
        <p:txBody>
          <a:bodyPr wrap="square" rtlCol="0">
            <a:spAutoFit/>
          </a:bodyPr>
          <a:lstStyle/>
          <a:p>
            <a:r>
              <a:rPr lang="en-GB" sz="2000" b="1" dirty="0" smtClean="0">
                <a:latin typeface="Comic Sans MS" panose="030F0702030302020204" pitchFamily="66" charset="0"/>
              </a:rPr>
              <a:t>Dawkins </a:t>
            </a:r>
            <a:r>
              <a:rPr lang="en-GB" sz="2000" dirty="0" smtClean="0">
                <a:latin typeface="Comic Sans MS" panose="030F0702030302020204" pitchFamily="66" charset="0"/>
              </a:rPr>
              <a:t>is a big supporter of Evolution. In this photo he is shown wearing a T-Shirt saying ‘We are all Africans’ showing his belief that we all evolved from primates into humans in Africa, we came from one continent (</a:t>
            </a:r>
            <a:r>
              <a:rPr lang="en-GB" sz="2000" dirty="0" err="1" smtClean="0">
                <a:latin typeface="Comic Sans MS" panose="030F0702030302020204" pitchFamily="66" charset="0"/>
              </a:rPr>
              <a:t>pangea</a:t>
            </a:r>
            <a:r>
              <a:rPr lang="en-GB" sz="2000" dirty="0" smtClean="0">
                <a:latin typeface="Comic Sans MS" panose="030F0702030302020204" pitchFamily="66" charset="0"/>
              </a:rPr>
              <a:t>) and have evolved to our own societies today. </a:t>
            </a:r>
            <a:endParaRPr lang="en-GB" sz="2000" b="1" dirty="0">
              <a:latin typeface="Comic Sans MS" panose="030F0702030302020204" pitchFamily="66" charset="0"/>
            </a:endParaRPr>
          </a:p>
        </p:txBody>
      </p:sp>
      <p:sp>
        <p:nvSpPr>
          <p:cNvPr id="5" name="TextBox 4"/>
          <p:cNvSpPr txBox="1"/>
          <p:nvPr/>
        </p:nvSpPr>
        <p:spPr>
          <a:xfrm>
            <a:off x="-33714" y="2933684"/>
            <a:ext cx="6618005" cy="1323439"/>
          </a:xfrm>
          <a:prstGeom prst="rect">
            <a:avLst/>
          </a:prstGeom>
          <a:noFill/>
        </p:spPr>
        <p:txBody>
          <a:bodyPr wrap="square" rtlCol="0">
            <a:spAutoFit/>
          </a:bodyPr>
          <a:lstStyle/>
          <a:p>
            <a:r>
              <a:rPr lang="en-GB" sz="2000" b="1" dirty="0" smtClean="0">
                <a:latin typeface="Comic Sans MS" panose="030F0702030302020204" pitchFamily="66" charset="0"/>
              </a:rPr>
              <a:t>Dawkins </a:t>
            </a:r>
            <a:r>
              <a:rPr lang="en-GB" sz="2000" dirty="0" smtClean="0">
                <a:latin typeface="Comic Sans MS" panose="030F0702030302020204" pitchFamily="66" charset="0"/>
              </a:rPr>
              <a:t>looks at </a:t>
            </a:r>
            <a:r>
              <a:rPr lang="en-GB" sz="2000" b="1" i="1" dirty="0" smtClean="0">
                <a:latin typeface="Comic Sans MS" panose="030F0702030302020204" pitchFamily="66" charset="0"/>
              </a:rPr>
              <a:t>gene mutations. </a:t>
            </a:r>
            <a:r>
              <a:rPr lang="en-GB" sz="2000" dirty="0" smtClean="0">
                <a:latin typeface="Comic Sans MS" panose="030F0702030302020204" pitchFamily="66" charset="0"/>
              </a:rPr>
              <a:t>That is, how have our cells and DNA changed (evolved). It is called </a:t>
            </a:r>
            <a:r>
              <a:rPr lang="en-GB" sz="2000" b="1" dirty="0" err="1" smtClean="0">
                <a:latin typeface="Comic Sans MS" panose="030F0702030302020204" pitchFamily="66" charset="0"/>
              </a:rPr>
              <a:t>neo-Darwinism</a:t>
            </a:r>
            <a:r>
              <a:rPr lang="en-GB" sz="2000" b="1" dirty="0" smtClean="0">
                <a:latin typeface="Comic Sans MS" panose="030F0702030302020204" pitchFamily="66" charset="0"/>
              </a:rPr>
              <a:t> </a:t>
            </a:r>
            <a:r>
              <a:rPr lang="en-GB" sz="2000" dirty="0" smtClean="0">
                <a:latin typeface="Comic Sans MS" panose="030F0702030302020204" pitchFamily="66" charset="0"/>
              </a:rPr>
              <a:t>because it is a modern spin on Darwin’s evolution theory. </a:t>
            </a:r>
            <a:endParaRPr lang="en-GB" sz="2000" b="1" dirty="0">
              <a:latin typeface="Comic Sans MS" panose="030F0702030302020204" pitchFamily="66" charset="0"/>
            </a:endParaRPr>
          </a:p>
        </p:txBody>
      </p:sp>
      <p:sp>
        <p:nvSpPr>
          <p:cNvPr id="6" name="TextBox 5"/>
          <p:cNvSpPr txBox="1"/>
          <p:nvPr/>
        </p:nvSpPr>
        <p:spPr>
          <a:xfrm>
            <a:off x="0" y="4315785"/>
            <a:ext cx="9144000" cy="2554545"/>
          </a:xfrm>
          <a:prstGeom prst="rect">
            <a:avLst/>
          </a:prstGeom>
          <a:noFill/>
        </p:spPr>
        <p:txBody>
          <a:bodyPr wrap="square" rtlCol="0">
            <a:spAutoFit/>
          </a:bodyPr>
          <a:lstStyle/>
          <a:p>
            <a:r>
              <a:rPr lang="en-GB" sz="2000" b="1" dirty="0" smtClean="0">
                <a:latin typeface="Comic Sans MS" panose="030F0702030302020204" pitchFamily="66" charset="0"/>
              </a:rPr>
              <a:t>Dawkins </a:t>
            </a:r>
            <a:r>
              <a:rPr lang="en-GB" sz="2000" dirty="0" smtClean="0">
                <a:latin typeface="Comic Sans MS" panose="030F0702030302020204" pitchFamily="66" charset="0"/>
              </a:rPr>
              <a:t>rejects God and says evolution is the cause of our existence because when we look at Genes evolution has allowed those in Russia to survive in extreme cold, those in Africa to evolve to survive in immense heat, those in Northern Europe to have lighter skin to harvest as much vitamins from the sun in little light, to those near the equator to have dark skin to stop them getting skin cancers and skin disease. Humans who had these gene adaptions survived long enough to reproduce and pass on their genes to the next generation.</a:t>
            </a:r>
            <a:endParaRPr lang="en-GB" sz="2000" b="1" dirty="0">
              <a:latin typeface="Comic Sans MS" panose="030F0702030302020204" pitchFamily="66" charset="0"/>
            </a:endParaRPr>
          </a:p>
        </p:txBody>
      </p:sp>
      <p:pic>
        <p:nvPicPr>
          <p:cNvPr id="7172" name="Picture 4" descr="https://tse4.mm.bing.net/th?id=OIP.Mea2cae75ce01fa40ffceae5fc3bef0e3H0&amp;pid=15.1&amp;P=0&amp;w=300&amp;h=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2636912"/>
            <a:ext cx="2115708" cy="162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995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30997"/>
          </a:xfrm>
          <a:prstGeom prst="rect">
            <a:avLst/>
          </a:prstGeom>
          <a:solidFill>
            <a:srgbClr val="00FF00"/>
          </a:solidFill>
        </p:spPr>
        <p:txBody>
          <a:bodyPr wrap="square">
            <a:spAutoFit/>
          </a:bodyPr>
          <a:lstStyle/>
          <a:p>
            <a:pPr algn="ctr" fontAlgn="auto">
              <a:spcBef>
                <a:spcPts val="0"/>
              </a:spcBef>
              <a:spcAft>
                <a:spcPts val="0"/>
              </a:spcAft>
              <a:defRPr/>
            </a:pP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Dawkins and </a:t>
            </a:r>
            <a:r>
              <a:rPr lang="en-US" sz="4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neo-darwinism</a:t>
            </a:r>
            <a:endPar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pic>
        <p:nvPicPr>
          <p:cNvPr id="3" name="Picture 2" descr="https://tse3.mm.bing.net/th?id=OIP.Mbcab540748850eebd01f6dbfadc3135bo2&amp;pid=15.1&amp;P=0&amp;w=300&amp;h=300"/>
          <p:cNvPicPr>
            <a:picLocks noChangeAspect="1" noChangeArrowheads="1"/>
          </p:cNvPicPr>
          <p:nvPr/>
        </p:nvPicPr>
        <p:blipFill rotWithShape="1">
          <a:blip r:embed="rId2">
            <a:extLst>
              <a:ext uri="{28A0092B-C50C-407E-A947-70E740481C1C}">
                <a14:useLocalDpi xmlns:a14="http://schemas.microsoft.com/office/drawing/2010/main" val="0"/>
              </a:ext>
            </a:extLst>
          </a:blip>
          <a:srcRect b="44978"/>
          <a:stretch/>
        </p:blipFill>
        <p:spPr bwMode="auto">
          <a:xfrm>
            <a:off x="-1" y="832988"/>
            <a:ext cx="3237871" cy="35730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0800000" flipH="1" flipV="1">
            <a:off x="3237870" y="678254"/>
            <a:ext cx="5652126" cy="3416320"/>
          </a:xfrm>
          <a:prstGeom prst="rect">
            <a:avLst/>
          </a:prstGeom>
          <a:noFill/>
        </p:spPr>
        <p:txBody>
          <a:bodyPr wrap="square" rtlCol="0">
            <a:spAutoFit/>
          </a:bodyPr>
          <a:lstStyle/>
          <a:p>
            <a:r>
              <a:rPr lang="en-GB" sz="2400" b="1" dirty="0" smtClean="0">
                <a:latin typeface="Comic Sans MS" panose="030F0702030302020204" pitchFamily="66" charset="0"/>
              </a:rPr>
              <a:t>Dawkins says: </a:t>
            </a:r>
          </a:p>
          <a:p>
            <a:pPr marL="342900" indent="-342900">
              <a:buFont typeface="Wingdings" panose="05000000000000000000" pitchFamily="2" charset="2"/>
              <a:buChar char="ü"/>
            </a:pPr>
            <a:r>
              <a:rPr lang="en-GB" sz="2400" dirty="0" smtClean="0">
                <a:latin typeface="Comic Sans MS" panose="030F0702030302020204" pitchFamily="66" charset="0"/>
              </a:rPr>
              <a:t>The Church is wrong. Evolution is not ordered by God…it is random.</a:t>
            </a:r>
          </a:p>
          <a:p>
            <a:pPr marL="342900" indent="-342900">
              <a:buFont typeface="Wingdings" panose="05000000000000000000" pitchFamily="2" charset="2"/>
              <a:buChar char="ü"/>
            </a:pPr>
            <a:endParaRPr lang="en-GB" sz="2400" dirty="0">
              <a:latin typeface="Comic Sans MS" panose="030F0702030302020204" pitchFamily="66" charset="0"/>
            </a:endParaRPr>
          </a:p>
          <a:p>
            <a:pPr marL="342900" indent="-342900">
              <a:buFont typeface="Wingdings" panose="05000000000000000000" pitchFamily="2" charset="2"/>
              <a:buChar char="ü"/>
            </a:pPr>
            <a:r>
              <a:rPr lang="en-GB" sz="2400" dirty="0" smtClean="0">
                <a:latin typeface="Comic Sans MS" panose="030F0702030302020204" pitchFamily="66" charset="0"/>
              </a:rPr>
              <a:t>All life is the product of random genetic chance.</a:t>
            </a:r>
            <a:endParaRPr lang="en-GB" sz="2400" dirty="0">
              <a:latin typeface="Comic Sans MS" panose="030F0702030302020204" pitchFamily="66" charset="0"/>
            </a:endParaRPr>
          </a:p>
          <a:p>
            <a:pPr marL="342900" indent="-342900">
              <a:buFont typeface="Wingdings" panose="05000000000000000000" pitchFamily="2" charset="2"/>
              <a:buChar char="ü"/>
            </a:pPr>
            <a:r>
              <a:rPr lang="en-GB" sz="2400" dirty="0" smtClean="0">
                <a:latin typeface="Comic Sans MS" panose="030F0702030302020204" pitchFamily="66" charset="0"/>
              </a:rPr>
              <a:t>We are not special beings with a soul, we are simply ‘carriers of information and DNA’. </a:t>
            </a:r>
            <a:endParaRPr lang="en-GB" sz="2400" dirty="0">
              <a:latin typeface="Comic Sans MS" panose="030F0702030302020204" pitchFamily="66" charset="0"/>
            </a:endParaRPr>
          </a:p>
        </p:txBody>
      </p:sp>
      <p:pic>
        <p:nvPicPr>
          <p:cNvPr id="8194" name="Picture 2" descr="Image result for dawkins on the value of lif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36" y="4225636"/>
            <a:ext cx="9126163" cy="2632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210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569660"/>
          </a:xfrm>
          <a:prstGeom prst="rect">
            <a:avLst/>
          </a:prstGeom>
          <a:solidFill>
            <a:srgbClr val="00FF00"/>
          </a:solidFill>
        </p:spPr>
        <p:txBody>
          <a:bodyPr wrap="square">
            <a:spAutoFit/>
          </a:bodyPr>
          <a:lstStyle/>
          <a:p>
            <a:pPr algn="ctr" fontAlgn="auto">
              <a:spcBef>
                <a:spcPts val="0"/>
              </a:spcBef>
              <a:spcAft>
                <a:spcPts val="0"/>
              </a:spcAft>
              <a:defRPr/>
            </a:pP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Catholic responses to </a:t>
            </a:r>
            <a:r>
              <a:rPr lang="en-US" sz="4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dawkins</a:t>
            </a:r>
            <a:endPar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sp>
        <p:nvSpPr>
          <p:cNvPr id="3" name="AutoShape 2" descr="Image result for Pope Franc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Image result for Pope Franc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222" name="Picture 6" descr="https://tse1.mm.bing.net/th?id=OIP.M506aa02b5abfdb4b3427f1e0ab09ed73o1&amp;pid=15.1&amp;P=0&amp;w=201&amp;h=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69659"/>
            <a:ext cx="3241829" cy="53714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50933" y="1569660"/>
            <a:ext cx="5785563" cy="5262979"/>
          </a:xfrm>
          <a:prstGeom prst="rect">
            <a:avLst/>
          </a:prstGeom>
          <a:noFill/>
        </p:spPr>
        <p:txBody>
          <a:bodyPr wrap="square" rtlCol="0">
            <a:spAutoFit/>
          </a:bodyPr>
          <a:lstStyle/>
          <a:p>
            <a:r>
              <a:rPr lang="en-GB" sz="2400" dirty="0" smtClean="0">
                <a:latin typeface="Comic Sans MS" panose="030F0702030302020204" pitchFamily="66" charset="0"/>
              </a:rPr>
              <a:t>The Church argues that Dawkins is wrong because: </a:t>
            </a:r>
          </a:p>
          <a:p>
            <a:endParaRPr lang="en-GB" sz="2400" dirty="0">
              <a:latin typeface="Comic Sans MS" panose="030F0702030302020204" pitchFamily="66" charset="0"/>
            </a:endParaRPr>
          </a:p>
          <a:p>
            <a:pPr marL="342900" indent="-342900">
              <a:buFont typeface="Wingdings" panose="05000000000000000000" pitchFamily="2" charset="2"/>
              <a:buChar char="ü"/>
            </a:pPr>
            <a:r>
              <a:rPr lang="en-GB" sz="2400" dirty="0" smtClean="0">
                <a:latin typeface="Comic Sans MS" panose="030F0702030302020204" pitchFamily="66" charset="0"/>
              </a:rPr>
              <a:t>If we are here by just random chance, what caused the Genes and DNA to exist?</a:t>
            </a:r>
          </a:p>
          <a:p>
            <a:pPr marL="342900" indent="-342900">
              <a:buFont typeface="Wingdings" panose="05000000000000000000" pitchFamily="2" charset="2"/>
              <a:buChar char="ü"/>
            </a:pPr>
            <a:endParaRPr lang="en-GB" sz="2400" dirty="0">
              <a:latin typeface="Comic Sans MS" panose="030F0702030302020204" pitchFamily="66" charset="0"/>
            </a:endParaRPr>
          </a:p>
          <a:p>
            <a:pPr marL="342900" indent="-342900">
              <a:buFont typeface="Wingdings" panose="05000000000000000000" pitchFamily="2" charset="2"/>
              <a:buChar char="ü"/>
            </a:pPr>
            <a:r>
              <a:rPr lang="en-GB" sz="2400" dirty="0" smtClean="0">
                <a:latin typeface="Comic Sans MS" panose="030F0702030302020204" pitchFamily="66" charset="0"/>
              </a:rPr>
              <a:t>DNA and genes are ordered and structured, only something as omnipotent as God could have designed them in this way. </a:t>
            </a:r>
            <a:endParaRPr lang="en-GB" sz="2400" dirty="0">
              <a:latin typeface="Comic Sans MS" panose="030F0702030302020204" pitchFamily="66" charset="0"/>
            </a:endParaRPr>
          </a:p>
          <a:p>
            <a:pPr marL="342900" indent="-342900">
              <a:buFont typeface="Wingdings" panose="05000000000000000000" pitchFamily="2" charset="2"/>
              <a:buChar char="ü"/>
            </a:pPr>
            <a:endParaRPr lang="en-GB" sz="2400" dirty="0" smtClean="0">
              <a:latin typeface="Comic Sans MS" panose="030F0702030302020204" pitchFamily="66" charset="0"/>
            </a:endParaRPr>
          </a:p>
          <a:p>
            <a:pPr marL="342900" indent="-342900">
              <a:buFont typeface="Wingdings" panose="05000000000000000000" pitchFamily="2" charset="2"/>
              <a:buChar char="ü"/>
            </a:pPr>
            <a:r>
              <a:rPr lang="en-GB" sz="2400" dirty="0" smtClean="0">
                <a:latin typeface="Comic Sans MS" panose="030F0702030302020204" pitchFamily="66" charset="0"/>
              </a:rPr>
              <a:t>God is the guiding hand behind evolution.</a:t>
            </a:r>
            <a:endParaRPr lang="en-GB" sz="2400" dirty="0">
              <a:latin typeface="Comic Sans MS" panose="030F0702030302020204" pitchFamily="66" charset="0"/>
            </a:endParaRPr>
          </a:p>
        </p:txBody>
      </p:sp>
    </p:spTree>
    <p:extLst>
      <p:ext uri="{BB962C8B-B14F-4D97-AF65-F5344CB8AC3E}">
        <p14:creationId xmlns:p14="http://schemas.microsoft.com/office/powerpoint/2010/main" val="25486419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757</Words>
  <Application>Microsoft Office PowerPoint</Application>
  <PresentationFormat>On-screen Show (4:3)</PresentationFormat>
  <Paragraphs>98</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inspiredSpaces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9</cp:revision>
  <dcterms:created xsi:type="dcterms:W3CDTF">2016-11-03T20:29:09Z</dcterms:created>
  <dcterms:modified xsi:type="dcterms:W3CDTF">2016-11-03T22:02:08Z</dcterms:modified>
</cp:coreProperties>
</file>