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1" r:id="rId2"/>
    <p:sldId id="269" r:id="rId3"/>
    <p:sldId id="296" r:id="rId4"/>
    <p:sldId id="293" r:id="rId5"/>
    <p:sldId id="260" r:id="rId6"/>
    <p:sldId id="261" r:id="rId7"/>
    <p:sldId id="292" r:id="rId8"/>
    <p:sldId id="270" r:id="rId9"/>
    <p:sldId id="273" r:id="rId10"/>
    <p:sldId id="275" r:id="rId11"/>
    <p:sldId id="276" r:id="rId12"/>
    <p:sldId id="278" r:id="rId13"/>
    <p:sldId id="279" r:id="rId14"/>
    <p:sldId id="280" r:id="rId15"/>
    <p:sldId id="282" r:id="rId16"/>
    <p:sldId id="283" r:id="rId17"/>
    <p:sldId id="295" r:id="rId18"/>
    <p:sldId id="297" r:id="rId19"/>
    <p:sldId id="284" r:id="rId20"/>
    <p:sldId id="285" r:id="rId21"/>
    <p:sldId id="287"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86085" autoAdjust="0"/>
  </p:normalViewPr>
  <p:slideViewPr>
    <p:cSldViewPr>
      <p:cViewPr varScale="1">
        <p:scale>
          <a:sx n="62" d="100"/>
          <a:sy n="62" d="100"/>
        </p:scale>
        <p:origin x="88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FD56D8A-5C7D-4B8C-9C05-C09C86E98362}" type="datetimeFigureOut">
              <a:rPr lang="en-GB" smtClean="0"/>
              <a:t>15/03/2016</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9B86C1C-E57F-4DBD-9016-EF56163C1FBC}"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86C1C-E57F-4DBD-9016-EF56163C1FB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9B86C1C-E57F-4DBD-9016-EF56163C1FB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D56D8A-5C7D-4B8C-9C05-C09C86E98362}"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86C1C-E57F-4DBD-9016-EF56163C1FB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FD56D8A-5C7D-4B8C-9C05-C09C86E98362}" type="datetimeFigureOut">
              <a:rPr lang="en-GB" smtClean="0"/>
              <a:t>15/03/2016</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9B86C1C-E57F-4DBD-9016-EF56163C1FBC}"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86C1C-E57F-4DBD-9016-EF56163C1FBC}"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D56D8A-5C7D-4B8C-9C05-C09C86E98362}" type="datetimeFigureOut">
              <a:rPr lang="en-GB" smtClean="0"/>
              <a:t>15/03/2016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B86C1C-E57F-4DBD-9016-EF56163C1FBC}"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D56D8A-5C7D-4B8C-9C05-C09C86E98362}" type="datetimeFigureOut">
              <a:rPr lang="en-GB" smtClean="0"/>
              <a:t>15/03/2016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B86C1C-E57F-4DBD-9016-EF56163C1FBC}"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FD56D8A-5C7D-4B8C-9C05-C09C86E98362}" type="datetimeFigureOut">
              <a:rPr lang="en-GB" smtClean="0"/>
              <a:t>15/03/2016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B86C1C-E57F-4DBD-9016-EF56163C1FB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9B86C1C-E57F-4DBD-9016-EF56163C1FBC}"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6D8A-5C7D-4B8C-9C05-C09C86E98362}"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86C1C-E57F-4DBD-9016-EF56163C1FBC}"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FD56D8A-5C7D-4B8C-9C05-C09C86E98362}" type="datetimeFigureOut">
              <a:rPr lang="en-GB" smtClean="0"/>
              <a:t>15/03/2016</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9B86C1C-E57F-4DBD-9016-EF56163C1FB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ollywoodrepublican.net/wp-content/uploads/2015/11/refugee_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1" y="548680"/>
            <a:ext cx="9247956" cy="61653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794" y="5419"/>
            <a:ext cx="9179794" cy="1384995"/>
          </a:xfrm>
          <a:prstGeom prst="rect">
            <a:avLst/>
          </a:prstGeom>
          <a:solidFill>
            <a:schemeClr val="accent1"/>
          </a:solidFill>
        </p:spPr>
        <p:txBody>
          <a:bodyPr wrap="square" rtlCol="0">
            <a:spAutoFit/>
          </a:bodyPr>
          <a:lstStyle/>
          <a:p>
            <a:pPr algn="ctr"/>
            <a:r>
              <a:rPr lang="en-GB" sz="2800" dirty="0" smtClean="0"/>
              <a:t>If you were the Government or part of the UN, what decision would you make as to where these people should go? On your tables you need to make a decision.</a:t>
            </a:r>
            <a:endParaRPr lang="en-GB" sz="2800" dirty="0"/>
          </a:p>
        </p:txBody>
      </p:sp>
      <p:sp>
        <p:nvSpPr>
          <p:cNvPr id="3" name="TextBox 2"/>
          <p:cNvSpPr txBox="1"/>
          <p:nvPr/>
        </p:nvSpPr>
        <p:spPr>
          <a:xfrm>
            <a:off x="1403648" y="5733256"/>
            <a:ext cx="6192688" cy="369332"/>
          </a:xfrm>
          <a:prstGeom prst="rect">
            <a:avLst/>
          </a:prstGeom>
          <a:solidFill>
            <a:schemeClr val="accent1"/>
          </a:solidFill>
        </p:spPr>
        <p:txBody>
          <a:bodyPr wrap="square" rtlCol="0">
            <a:spAutoFit/>
          </a:bodyPr>
          <a:lstStyle/>
          <a:p>
            <a:pPr algn="ctr"/>
            <a:r>
              <a:rPr lang="en-GB" dirty="0" smtClean="0"/>
              <a:t>There are 5 million of then. Does that change your plan?</a:t>
            </a:r>
            <a:endParaRPr lang="en-GB" dirty="0"/>
          </a:p>
        </p:txBody>
      </p:sp>
    </p:spTree>
    <p:extLst>
      <p:ext uri="{BB962C8B-B14F-4D97-AF65-F5344CB8AC3E}">
        <p14:creationId xmlns:p14="http://schemas.microsoft.com/office/powerpoint/2010/main" val="16318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I</a:t>
            </a:r>
            <a:r>
              <a:rPr lang="en-US" dirty="0" smtClean="0"/>
              <a:t>mmigration </a:t>
            </a:r>
            <a:endParaRPr lang="en-US" dirty="0"/>
          </a:p>
        </p:txBody>
      </p:sp>
      <p:sp>
        <p:nvSpPr>
          <p:cNvPr id="3" name="Content Placeholder 2"/>
          <p:cNvSpPr>
            <a:spLocks noGrp="1"/>
          </p:cNvSpPr>
          <p:nvPr>
            <p:ph idx="1"/>
          </p:nvPr>
        </p:nvSpPr>
        <p:spPr/>
        <p:txBody>
          <a:bodyPr/>
          <a:lstStyle/>
          <a:p>
            <a:pPr marL="0" indent="0">
              <a:buNone/>
            </a:pPr>
            <a:r>
              <a:rPr lang="en-US" sz="1400" dirty="0"/>
              <a:t>Jews that had been suffering persecution in Europe began </a:t>
            </a:r>
            <a:r>
              <a:rPr lang="en-US" sz="1400" dirty="0" smtClean="0"/>
              <a:t>immigrating </a:t>
            </a:r>
            <a:r>
              <a:rPr lang="en-US" sz="1400" dirty="0"/>
              <a:t>to </a:t>
            </a:r>
            <a:r>
              <a:rPr lang="en-US" sz="1400" dirty="0" smtClean="0"/>
              <a:t>Palestine in the 1920’s for </a:t>
            </a:r>
            <a:r>
              <a:rPr lang="en-US" sz="1400" dirty="0"/>
              <a:t>a better </a:t>
            </a:r>
            <a:r>
              <a:rPr lang="en-US" sz="1400" dirty="0" smtClean="0"/>
              <a:t>life on hearing of the British promising them land to rebuild upon.  Initially the immigration was accepted by the Indigenous Palestinians as there were Jews living in </a:t>
            </a:r>
            <a:r>
              <a:rPr lang="en-US" sz="1400" dirty="0"/>
              <a:t>P</a:t>
            </a:r>
            <a:r>
              <a:rPr lang="en-US" sz="1400" dirty="0" smtClean="0"/>
              <a:t>alestine already and had been doing so for over 1300 years, Christians were also present and all had lived in peace and for centuries and even helped the British in expelling the Ottoman rulers. After 10 years of continuous</a:t>
            </a:r>
            <a:r>
              <a:rPr lang="en-US" sz="1400" dirty="0"/>
              <a:t> </a:t>
            </a:r>
            <a:r>
              <a:rPr lang="en-US" sz="1400" dirty="0" smtClean="0"/>
              <a:t>flow of </a:t>
            </a:r>
            <a:r>
              <a:rPr lang="en-US" sz="1400" dirty="0"/>
              <a:t>E</a:t>
            </a:r>
            <a:r>
              <a:rPr lang="en-US" sz="1400" dirty="0" smtClean="0"/>
              <a:t>uropean Jews coming in, problems </a:t>
            </a:r>
            <a:r>
              <a:rPr lang="en-US" sz="1400" dirty="0"/>
              <a:t>for the indigenous </a:t>
            </a:r>
            <a:r>
              <a:rPr lang="en-US" sz="1400" dirty="0" smtClean="0"/>
              <a:t>Palestinians began, leading to unrest</a:t>
            </a:r>
            <a:r>
              <a:rPr lang="en-US" sz="1400" dirty="0"/>
              <a:t> </a:t>
            </a:r>
            <a:r>
              <a:rPr lang="en-US" sz="1400" dirty="0" smtClean="0"/>
              <a:t>and </a:t>
            </a:r>
            <a:r>
              <a:rPr lang="en-US" sz="1400" dirty="0"/>
              <a:t>eventually spilling into </a:t>
            </a:r>
            <a:r>
              <a:rPr lang="en-US" sz="1400" dirty="0" smtClean="0"/>
              <a:t>fighting, and finally a revolt.   </a:t>
            </a:r>
            <a:endParaRPr lang="en-US" sz="1400" dirty="0"/>
          </a:p>
          <a:p>
            <a:endParaRPr lang="en-US" dirty="0"/>
          </a:p>
        </p:txBody>
      </p:sp>
      <p:pic>
        <p:nvPicPr>
          <p:cNvPr id="4" name="Picture 3" descr="images-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016" y="3861048"/>
            <a:ext cx="3388488" cy="2333072"/>
          </a:xfrm>
          <a:prstGeom prst="rect">
            <a:avLst/>
          </a:prstGeom>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3861048"/>
            <a:ext cx="3771561" cy="2333072"/>
          </a:xfrm>
          <a:prstGeom prst="rect">
            <a:avLst/>
          </a:prstGeom>
        </p:spPr>
      </p:pic>
    </p:spTree>
    <p:extLst>
      <p:ext uri="{BB962C8B-B14F-4D97-AF65-F5344CB8AC3E}">
        <p14:creationId xmlns:p14="http://schemas.microsoft.com/office/powerpoint/2010/main" val="1247193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a:t>
            </a:r>
            <a:endParaRPr lang="en-US" dirty="0"/>
          </a:p>
        </p:txBody>
      </p:sp>
      <p:sp>
        <p:nvSpPr>
          <p:cNvPr id="3" name="Content Placeholder 2"/>
          <p:cNvSpPr>
            <a:spLocks noGrp="1"/>
          </p:cNvSpPr>
          <p:nvPr>
            <p:ph idx="1"/>
          </p:nvPr>
        </p:nvSpPr>
        <p:spPr/>
        <p:txBody>
          <a:bodyPr/>
          <a:lstStyle/>
          <a:p>
            <a:r>
              <a:rPr lang="en-US" dirty="0" smtClean="0"/>
              <a:t>Then </a:t>
            </a:r>
            <a:r>
              <a:rPr lang="en-US" dirty="0"/>
              <a:t>W</a:t>
            </a:r>
            <a:r>
              <a:rPr lang="en-US" dirty="0" smtClean="0"/>
              <a:t>orld War II started and Millions of Jews were tortured and murdered.  </a:t>
            </a:r>
            <a:endParaRPr lang="en-US"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912" y="2492896"/>
            <a:ext cx="5184576" cy="2463800"/>
          </a:xfrm>
          <a:prstGeom prst="rect">
            <a:avLst/>
          </a:prstGeom>
        </p:spPr>
      </p:pic>
      <p:sp>
        <p:nvSpPr>
          <p:cNvPr id="5" name="Content Placeholder 2"/>
          <p:cNvSpPr txBox="1">
            <a:spLocks/>
          </p:cNvSpPr>
          <p:nvPr/>
        </p:nvSpPr>
        <p:spPr>
          <a:xfrm>
            <a:off x="539552" y="5373216"/>
            <a:ext cx="8407893" cy="1277881"/>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mtClean="0"/>
              <a:t>With persecution taking place all over Europe do you think the Jews had a choice other than to move?</a:t>
            </a:r>
          </a:p>
          <a:p>
            <a:r>
              <a:rPr lang="en-US" smtClean="0"/>
              <a:t>What do you think? Write a short paragraph.</a:t>
            </a:r>
            <a:endParaRPr lang="en-US" dirty="0"/>
          </a:p>
        </p:txBody>
      </p:sp>
    </p:spTree>
    <p:extLst>
      <p:ext uri="{BB962C8B-B14F-4D97-AF65-F5344CB8AC3E}">
        <p14:creationId xmlns:p14="http://schemas.microsoft.com/office/powerpoint/2010/main" val="1484450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Problems start in Palestine? </a:t>
            </a:r>
            <a:endParaRPr lang="en-GB" dirty="0"/>
          </a:p>
        </p:txBody>
      </p:sp>
      <p:sp>
        <p:nvSpPr>
          <p:cNvPr id="3" name="Content Placeholder 2"/>
          <p:cNvSpPr>
            <a:spLocks noGrp="1"/>
          </p:cNvSpPr>
          <p:nvPr>
            <p:ph idx="1"/>
          </p:nvPr>
        </p:nvSpPr>
        <p:spPr/>
        <p:txBody>
          <a:bodyPr>
            <a:normAutofit/>
          </a:bodyPr>
          <a:lstStyle/>
          <a:p>
            <a:pPr algn="ctr"/>
            <a:r>
              <a:rPr lang="en-GB" dirty="0" smtClean="0"/>
              <a:t>The Palestinians claimed that with the immigration of more Jews to the land, new political systems were being created by the immigrants and they the Palestinians were being omitted from the decisions.</a:t>
            </a:r>
          </a:p>
          <a:p>
            <a:pPr marL="0" indent="0" algn="ctr">
              <a:buNone/>
            </a:pPr>
            <a:r>
              <a:rPr lang="en-GB" dirty="0" smtClean="0"/>
              <a:t>   They also claimed that the immigrants were arriving and squatting on their land and building Illegally, and that the Jews migrating from Europe were bringing with them a form of militancy, whereby they were trying to control the indigenous Arabs through force.</a:t>
            </a:r>
          </a:p>
          <a:p>
            <a:pPr algn="ctr"/>
            <a:r>
              <a:rPr lang="en-GB" dirty="0" smtClean="0"/>
              <a:t>The Jewish Migrants were claiming that the land had been promised to them by God 3000 years earlier, and therefore it was rightfully theirs anyhow.</a:t>
            </a:r>
          </a:p>
          <a:p>
            <a:pPr marL="0" indent="0" algn="ctr">
              <a:buNone/>
            </a:pPr>
            <a:r>
              <a:rPr lang="en-GB" dirty="0" smtClean="0"/>
              <a:t> </a:t>
            </a:r>
            <a:endParaRPr lang="en-GB" dirty="0"/>
          </a:p>
        </p:txBody>
      </p:sp>
    </p:spTree>
    <p:extLst>
      <p:ext uri="{BB962C8B-B14F-4D97-AF65-F5344CB8AC3E}">
        <p14:creationId xmlns:p14="http://schemas.microsoft.com/office/powerpoint/2010/main" val="1930280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 rise between 1939-1947 </a:t>
            </a:r>
            <a:endParaRPr lang="en-US" dirty="0"/>
          </a:p>
        </p:txBody>
      </p:sp>
      <p:sp>
        <p:nvSpPr>
          <p:cNvPr id="3" name="Content Placeholder 2"/>
          <p:cNvSpPr>
            <a:spLocks noGrp="1"/>
          </p:cNvSpPr>
          <p:nvPr>
            <p:ph idx="1"/>
          </p:nvPr>
        </p:nvSpPr>
        <p:spPr/>
        <p:txBody>
          <a:bodyPr>
            <a:normAutofit/>
          </a:bodyPr>
          <a:lstStyle/>
          <a:p>
            <a:r>
              <a:rPr lang="en-US" dirty="0" smtClean="0"/>
              <a:t>The British mandate (rule or order) was no longer seen as viable by the Zionists after WWII, and insurgencies started.</a:t>
            </a:r>
          </a:p>
          <a:p>
            <a:r>
              <a:rPr lang="en-US" dirty="0" smtClean="0"/>
              <a:t>  Over 57 violent attacks were carried out by Zionist terrorist groups (e.g. </a:t>
            </a:r>
            <a:r>
              <a:rPr lang="en-US" dirty="0" err="1" smtClean="0"/>
              <a:t>Haganah</a:t>
            </a:r>
            <a:r>
              <a:rPr lang="en-US" dirty="0" smtClean="0"/>
              <a:t>, </a:t>
            </a:r>
            <a:r>
              <a:rPr lang="en-US" dirty="0" err="1" smtClean="0"/>
              <a:t>Lehi</a:t>
            </a:r>
            <a:r>
              <a:rPr lang="en-US" dirty="0"/>
              <a:t> </a:t>
            </a:r>
            <a:r>
              <a:rPr lang="en-US" dirty="0" smtClean="0"/>
              <a:t>and </a:t>
            </a:r>
            <a:r>
              <a:rPr lang="en-US" dirty="0" err="1" smtClean="0"/>
              <a:t>Irgun</a:t>
            </a:r>
            <a:r>
              <a:rPr lang="en-US" dirty="0" smtClean="0"/>
              <a:t>)</a:t>
            </a:r>
          </a:p>
          <a:p>
            <a:r>
              <a:rPr lang="en-US" dirty="0" smtClean="0"/>
              <a:t>Within </a:t>
            </a:r>
            <a:r>
              <a:rPr lang="en-US" dirty="0"/>
              <a:t>Britain there were deep divisions over Palestine policy. Dozens of British soldiers, </a:t>
            </a:r>
            <a:r>
              <a:rPr lang="en-US" dirty="0" smtClean="0"/>
              <a:t>Zionist </a:t>
            </a:r>
            <a:r>
              <a:rPr lang="en-US" dirty="0"/>
              <a:t>militants and civilians died during the campaigns of insurgency. The conflict led to heightened </a:t>
            </a:r>
            <a:r>
              <a:rPr lang="en-US" dirty="0" smtClean="0">
                <a:solidFill>
                  <a:srgbClr val="FF0000"/>
                </a:solidFill>
              </a:rPr>
              <a:t>Anti-Semitism</a:t>
            </a:r>
            <a:r>
              <a:rPr lang="en-US" dirty="0" smtClean="0"/>
              <a:t> </a:t>
            </a:r>
            <a:r>
              <a:rPr lang="en-US" dirty="0"/>
              <a:t>in the UK and, in August 1947, after the </a:t>
            </a:r>
            <a:r>
              <a:rPr lang="en-US" dirty="0" smtClean="0"/>
              <a:t>torture and hanging </a:t>
            </a:r>
            <a:r>
              <a:rPr lang="en-US" dirty="0"/>
              <a:t>of two abducted British sergeants</a:t>
            </a:r>
            <a:r>
              <a:rPr lang="en-US" dirty="0" smtClean="0"/>
              <a:t>, by the Zionist terrorists the (</a:t>
            </a:r>
            <a:r>
              <a:rPr lang="en-US" dirty="0" smtClean="0">
                <a:solidFill>
                  <a:srgbClr val="0070C0"/>
                </a:solidFill>
              </a:rPr>
              <a:t>Sergeants Affair</a:t>
            </a:r>
            <a:r>
              <a:rPr lang="en-US" dirty="0" smtClean="0"/>
              <a:t>) tensions led </a:t>
            </a:r>
            <a:r>
              <a:rPr lang="en-US" dirty="0"/>
              <a:t>to widespread </a:t>
            </a:r>
            <a:r>
              <a:rPr lang="en-US" dirty="0">
                <a:solidFill>
                  <a:srgbClr val="FF0000"/>
                </a:solidFill>
              </a:rPr>
              <a:t>anti-Jewish</a:t>
            </a:r>
            <a:r>
              <a:rPr lang="en-US" dirty="0"/>
              <a:t> rioting across the UK.</a:t>
            </a:r>
            <a:r>
              <a:rPr lang="en-US" baseline="30000" dirty="0"/>
              <a:t>[4]</a:t>
            </a:r>
            <a:r>
              <a:rPr lang="en-US" dirty="0"/>
              <a:t> The conflict caused tensions in Britain's relationship with </a:t>
            </a:r>
            <a:r>
              <a:rPr lang="en-US" dirty="0" smtClean="0"/>
              <a:t>the United States. </a:t>
            </a:r>
            <a:endParaRPr lang="en-US" dirty="0"/>
          </a:p>
        </p:txBody>
      </p:sp>
    </p:spTree>
    <p:extLst>
      <p:ext uri="{BB962C8B-B14F-4D97-AF65-F5344CB8AC3E}">
        <p14:creationId xmlns:p14="http://schemas.microsoft.com/office/powerpoint/2010/main" val="434879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British leave it to the UN</a:t>
            </a:r>
            <a:endParaRPr lang="en-US" dirty="0"/>
          </a:p>
        </p:txBody>
      </p:sp>
      <p:sp>
        <p:nvSpPr>
          <p:cNvPr id="3" name="Content Placeholder 2"/>
          <p:cNvSpPr>
            <a:spLocks noGrp="1"/>
          </p:cNvSpPr>
          <p:nvPr>
            <p:ph idx="1"/>
          </p:nvPr>
        </p:nvSpPr>
        <p:spPr/>
        <p:txBody>
          <a:bodyPr>
            <a:normAutofit fontScale="55000" lnSpcReduction="20000"/>
          </a:bodyPr>
          <a:lstStyle/>
          <a:p>
            <a:r>
              <a:rPr lang="en-US" sz="4500" dirty="0"/>
              <a:t>I</a:t>
            </a:r>
            <a:r>
              <a:rPr lang="en-US" sz="4500" dirty="0" smtClean="0"/>
              <a:t>n </a:t>
            </a:r>
            <a:r>
              <a:rPr lang="en-US" sz="4500" dirty="0"/>
              <a:t>February 1947 the British Government announced that responsibility for Palestine would be </a:t>
            </a:r>
            <a:r>
              <a:rPr lang="en-US" sz="4500" dirty="0" smtClean="0"/>
              <a:t>handed </a:t>
            </a:r>
            <a:r>
              <a:rPr lang="en-US" sz="4500" dirty="0"/>
              <a:t>to the UN and troops would be withdrawn from Palestine by June </a:t>
            </a:r>
            <a:r>
              <a:rPr lang="en-US" sz="4500" dirty="0" smtClean="0"/>
              <a:t>1948.</a:t>
            </a:r>
          </a:p>
          <a:p>
            <a:endParaRPr lang="en-US" sz="4500" dirty="0" smtClean="0"/>
          </a:p>
          <a:p>
            <a:r>
              <a:rPr lang="en-US" sz="4500" dirty="0" smtClean="0"/>
              <a:t>The Jewish people saw this as a </a:t>
            </a:r>
            <a:r>
              <a:rPr lang="en-US" sz="4500" dirty="0" smtClean="0">
                <a:solidFill>
                  <a:srgbClr val="FF33CC"/>
                </a:solidFill>
              </a:rPr>
              <a:t>“Victory of independence”</a:t>
            </a:r>
            <a:r>
              <a:rPr lang="en-US" sz="4500" dirty="0" smtClean="0"/>
              <a:t> but the Palestinian Arabs called it a </a:t>
            </a:r>
            <a:r>
              <a:rPr lang="en-US" sz="4500" dirty="0" smtClean="0">
                <a:solidFill>
                  <a:srgbClr val="FF0000"/>
                </a:solidFill>
              </a:rPr>
              <a:t>“Catastrophe”. </a:t>
            </a:r>
          </a:p>
          <a:p>
            <a:pPr marL="0" indent="0">
              <a:buNone/>
            </a:pPr>
            <a:endParaRPr lang="en-US" sz="4500" dirty="0" smtClean="0"/>
          </a:p>
          <a:p>
            <a:pPr marL="0" indent="0">
              <a:buNone/>
            </a:pPr>
            <a:endParaRPr lang="en-US" dirty="0"/>
          </a:p>
          <a:p>
            <a:endParaRPr lang="en-US" dirty="0" smtClean="0"/>
          </a:p>
          <a:p>
            <a:endParaRPr lang="en-US" dirty="0"/>
          </a:p>
          <a:p>
            <a:r>
              <a:rPr lang="en-US" sz="3800" dirty="0"/>
              <a:t>http://</a:t>
            </a:r>
            <a:r>
              <a:rPr lang="en-US" sz="3800" dirty="0" err="1"/>
              <a:t>www.britishforcesinpalestine.org</a:t>
            </a:r>
            <a:r>
              <a:rPr lang="en-US" sz="3800" dirty="0"/>
              <a:t>/</a:t>
            </a:r>
            <a:r>
              <a:rPr lang="en-US" sz="3800" dirty="0" err="1"/>
              <a:t>withdrawal.html</a:t>
            </a:r>
            <a:endParaRPr lang="en-US" sz="3800" dirty="0"/>
          </a:p>
        </p:txBody>
      </p:sp>
    </p:spTree>
    <p:extLst>
      <p:ext uri="{BB962C8B-B14F-4D97-AF65-F5344CB8AC3E}">
        <p14:creationId xmlns:p14="http://schemas.microsoft.com/office/powerpoint/2010/main" val="2383594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 Divide </a:t>
            </a:r>
            <a:endParaRPr lang="en-US" dirty="0"/>
          </a:p>
        </p:txBody>
      </p:sp>
      <p:pic>
        <p:nvPicPr>
          <p:cNvPr id="8" name="Content Placeholder 7"/>
          <p:cNvPicPr>
            <a:picLocks noGrp="1" noChangeAspect="1"/>
          </p:cNvPicPr>
          <p:nvPr>
            <p:ph idx="1"/>
          </p:nvPr>
        </p:nvPicPr>
        <p:blipFill rotWithShape="1">
          <a:blip r:embed="rId2"/>
          <a:srcRect l="1" r="-134528"/>
          <a:stretch/>
        </p:blipFill>
        <p:spPr/>
      </p:pic>
      <p:sp>
        <p:nvSpPr>
          <p:cNvPr id="9" name="TextBox 8"/>
          <p:cNvSpPr txBox="1"/>
          <p:nvPr/>
        </p:nvSpPr>
        <p:spPr>
          <a:xfrm>
            <a:off x="4390324" y="1669679"/>
            <a:ext cx="3914068" cy="4801315"/>
          </a:xfrm>
          <a:prstGeom prst="rect">
            <a:avLst/>
          </a:prstGeom>
          <a:noFill/>
        </p:spPr>
        <p:txBody>
          <a:bodyPr wrap="square" rtlCol="0">
            <a:spAutoFit/>
          </a:bodyPr>
          <a:lstStyle/>
          <a:p>
            <a:r>
              <a:rPr lang="en-US" dirty="0"/>
              <a:t>The newly created United Nations </a:t>
            </a:r>
            <a:r>
              <a:rPr lang="en-US" dirty="0" smtClean="0"/>
              <a:t>(U.N.) split </a:t>
            </a:r>
            <a:r>
              <a:rPr lang="en-US" dirty="0"/>
              <a:t>the land between the Arabs and the Jews. The land split was seen as unfair by the Palestinians, but fair by the Jews. </a:t>
            </a:r>
            <a:endParaRPr lang="en-US" dirty="0" smtClean="0"/>
          </a:p>
          <a:p>
            <a:r>
              <a:rPr lang="en-US" dirty="0" smtClean="0"/>
              <a:t>Why would this split have been seen as unfair by the Palestinians?</a:t>
            </a:r>
          </a:p>
          <a:p>
            <a:r>
              <a:rPr lang="en-US" dirty="0" smtClean="0"/>
              <a:t>Discuss for 2 </a:t>
            </a:r>
            <a:r>
              <a:rPr lang="en-US" dirty="0" err="1" smtClean="0"/>
              <a:t>mins</a:t>
            </a:r>
            <a:r>
              <a:rPr lang="en-US" dirty="0" smtClean="0"/>
              <a:t>.</a:t>
            </a:r>
          </a:p>
          <a:p>
            <a:endParaRPr lang="en-US" dirty="0"/>
          </a:p>
          <a:p>
            <a:endParaRPr lang="en-US" dirty="0" smtClean="0"/>
          </a:p>
          <a:p>
            <a:r>
              <a:rPr lang="en-US" dirty="0"/>
              <a:t>The Jewish people were awarded 57% of the land and the remaining 43% was given to the Palestinian. The Palestinians also complained that the land given to them was not fertile and there were not many water links.</a:t>
            </a:r>
          </a:p>
          <a:p>
            <a:endParaRPr lang="en-US" dirty="0"/>
          </a:p>
        </p:txBody>
      </p:sp>
    </p:spTree>
    <p:extLst>
      <p:ext uri="{BB962C8B-B14F-4D97-AF65-F5344CB8AC3E}">
        <p14:creationId xmlns:p14="http://schemas.microsoft.com/office/powerpoint/2010/main" val="297509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randombar(horizontal)">
                                      <p:cBhvr>
                                        <p:cTn id="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Wars of 1948</a:t>
            </a:r>
            <a:endParaRPr lang="en-US" dirty="0"/>
          </a:p>
        </p:txBody>
      </p:sp>
      <p:sp>
        <p:nvSpPr>
          <p:cNvPr id="3" name="Content Placeholder 2"/>
          <p:cNvSpPr>
            <a:spLocks noGrp="1"/>
          </p:cNvSpPr>
          <p:nvPr>
            <p:ph idx="1"/>
          </p:nvPr>
        </p:nvSpPr>
        <p:spPr/>
        <p:txBody>
          <a:bodyPr>
            <a:normAutofit/>
          </a:bodyPr>
          <a:lstStyle/>
          <a:p>
            <a:r>
              <a:rPr lang="en-US" sz="1600" dirty="0" smtClean="0"/>
              <a:t>The Neighboring Arab Countries were getting a continuous stream of </a:t>
            </a:r>
            <a:r>
              <a:rPr lang="en-US" sz="1600" dirty="0"/>
              <a:t>P</a:t>
            </a:r>
            <a:r>
              <a:rPr lang="en-US" sz="1600" dirty="0" smtClean="0"/>
              <a:t>alestinian refugees flowing into their lands as more Jews migrated and tension grew. </a:t>
            </a:r>
          </a:p>
          <a:p>
            <a:r>
              <a:rPr lang="en-US" sz="1600" dirty="0" smtClean="0"/>
              <a:t>The </a:t>
            </a:r>
            <a:r>
              <a:rPr lang="en-US" sz="1600" dirty="0" smtClean="0">
                <a:solidFill>
                  <a:schemeClr val="accent3">
                    <a:lumMod val="75000"/>
                  </a:schemeClr>
                </a:solidFill>
              </a:rPr>
              <a:t>Arabs countries </a:t>
            </a:r>
            <a:r>
              <a:rPr lang="en-US" sz="1600" dirty="0" smtClean="0"/>
              <a:t>united and started a war with </a:t>
            </a:r>
            <a:r>
              <a:rPr lang="en-US" sz="1600" dirty="0" smtClean="0">
                <a:solidFill>
                  <a:srgbClr val="3366FF"/>
                </a:solidFill>
              </a:rPr>
              <a:t>Israel</a:t>
            </a:r>
            <a:r>
              <a:rPr lang="en-US" sz="1600" dirty="0" smtClean="0"/>
              <a:t>. </a:t>
            </a:r>
            <a:r>
              <a:rPr lang="en-US" sz="1600" dirty="0" smtClean="0">
                <a:solidFill>
                  <a:srgbClr val="FF0000"/>
                </a:solidFill>
              </a:rPr>
              <a:t>A war which they lost </a:t>
            </a:r>
            <a:r>
              <a:rPr lang="en-US" sz="1600" u="sng" dirty="0" smtClean="0">
                <a:solidFill>
                  <a:srgbClr val="FF0000"/>
                </a:solidFill>
              </a:rPr>
              <a:t>terribly</a:t>
            </a:r>
            <a:r>
              <a:rPr lang="en-US" sz="1600" dirty="0" smtClean="0">
                <a:solidFill>
                  <a:srgbClr val="FF0000"/>
                </a:solidFill>
              </a:rPr>
              <a:t>.</a:t>
            </a:r>
          </a:p>
          <a:p>
            <a:r>
              <a:rPr lang="en-US" sz="1600" dirty="0" smtClean="0"/>
              <a:t>During this war many Palestinian’s who were in the middle of the fighting fled their homes to the border setting up in camps, hoping to return when the fighting was over. </a:t>
            </a:r>
            <a:endParaRPr lang="en-US" sz="1600" dirty="0"/>
          </a:p>
          <a:p>
            <a:r>
              <a:rPr lang="en-US" sz="1600" dirty="0" smtClean="0"/>
              <a:t>After the defeat of the Arab countries the Israelis would not allow the Palestinian's back to their homes and land. More Jews began immigrating to the newly conquered land in Palestine.</a:t>
            </a:r>
            <a:endParaRPr lang="en-US" sz="1600" dirty="0"/>
          </a:p>
        </p:txBody>
      </p:sp>
      <p:pic>
        <p:nvPicPr>
          <p:cNvPr id="5" name="Picture 4" descr="d2daa33f626b98a126f830f5f656796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632" y="5013176"/>
            <a:ext cx="1477408" cy="1531891"/>
          </a:xfrm>
          <a:prstGeom prst="rect">
            <a:avLst/>
          </a:prstGeom>
        </p:spPr>
      </p:pic>
      <p:pic>
        <p:nvPicPr>
          <p:cNvPr id="6" name="Picture 5" descr="Israel_and_occupied_territories_m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013176"/>
            <a:ext cx="1496688" cy="1710475"/>
          </a:xfrm>
          <a:prstGeom prst="rect">
            <a:avLst/>
          </a:prstGeom>
        </p:spPr>
      </p:pic>
      <p:pic>
        <p:nvPicPr>
          <p:cNvPr id="7" name="Picture 6" descr="images-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861" y="4457311"/>
            <a:ext cx="2643855" cy="2305528"/>
          </a:xfrm>
          <a:prstGeom prst="rect">
            <a:avLst/>
          </a:prstGeom>
        </p:spPr>
      </p:pic>
    </p:spTree>
    <p:extLst>
      <p:ext uri="{BB962C8B-B14F-4D97-AF65-F5344CB8AC3E}">
        <p14:creationId xmlns:p14="http://schemas.microsoft.com/office/powerpoint/2010/main" val="3226317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the clip</a:t>
            </a:r>
            <a:endParaRPr lang="en-GB" dirty="0"/>
          </a:p>
        </p:txBody>
      </p:sp>
      <p:sp>
        <p:nvSpPr>
          <p:cNvPr id="3" name="TextBox 2"/>
          <p:cNvSpPr txBox="1"/>
          <p:nvPr/>
        </p:nvSpPr>
        <p:spPr>
          <a:xfrm>
            <a:off x="1043608" y="2273677"/>
            <a:ext cx="7200800" cy="1446550"/>
          </a:xfrm>
          <a:prstGeom prst="rect">
            <a:avLst/>
          </a:prstGeom>
          <a:solidFill>
            <a:schemeClr val="bg1"/>
          </a:solidFill>
        </p:spPr>
        <p:txBody>
          <a:bodyPr wrap="square" rtlCol="0">
            <a:spAutoFit/>
          </a:bodyPr>
          <a:lstStyle/>
          <a:p>
            <a:pPr algn="ctr"/>
            <a:r>
              <a:rPr lang="en-GB" sz="4400" dirty="0" smtClean="0"/>
              <a:t>Add any additional information to your timeline</a:t>
            </a:r>
            <a:endParaRPr lang="en-GB" sz="4400" dirty="0"/>
          </a:p>
        </p:txBody>
      </p:sp>
    </p:spTree>
    <p:extLst>
      <p:ext uri="{BB962C8B-B14F-4D97-AF65-F5344CB8AC3E}">
        <p14:creationId xmlns:p14="http://schemas.microsoft.com/office/powerpoint/2010/main" val="260856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663" y="188913"/>
            <a:ext cx="8713787" cy="64611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b="1" dirty="0" smtClean="0">
                <a:latin typeface="Comic Sans MS" pitchFamily="66" charset="0"/>
              </a:rPr>
              <a:t>“The Jewish people have no right to own the land of Israel.”</a:t>
            </a:r>
            <a:endParaRPr lang="en-GB" b="1" dirty="0">
              <a:latin typeface="Comic Sans MS" pitchFamily="66" charset="0"/>
            </a:endParaRPr>
          </a:p>
          <a:p>
            <a:pPr algn="ctr">
              <a:defRPr/>
            </a:pPr>
            <a:r>
              <a:rPr lang="en-GB" b="1" dirty="0">
                <a:latin typeface="Comic Sans MS" pitchFamily="66" charset="0"/>
              </a:rPr>
              <a:t>	Do you agree? </a:t>
            </a:r>
          </a:p>
        </p:txBody>
      </p:sp>
      <p:grpSp>
        <p:nvGrpSpPr>
          <p:cNvPr id="9219" name="Group 3"/>
          <p:cNvGrpSpPr>
            <a:grpSpLocks/>
          </p:cNvGrpSpPr>
          <p:nvPr/>
        </p:nvGrpSpPr>
        <p:grpSpPr bwMode="auto">
          <a:xfrm>
            <a:off x="147638" y="835024"/>
            <a:ext cx="8024763" cy="2161927"/>
            <a:chOff x="0" y="-54453"/>
            <a:chExt cx="6078196" cy="1612089"/>
          </a:xfrm>
        </p:grpSpPr>
        <p:sp>
          <p:nvSpPr>
            <p:cNvPr id="7" name="Rounded Rectangle 6"/>
            <p:cNvSpPr/>
            <p:nvPr/>
          </p:nvSpPr>
          <p:spPr>
            <a:xfrm>
              <a:off x="0" y="-54453"/>
              <a:ext cx="1955135" cy="161208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latin typeface="Agency FB" panose="020B0503020202020204" pitchFamily="34" charset="0"/>
                  <a:ea typeface="Times New Roman"/>
                  <a:cs typeface="Arial"/>
                </a:rPr>
                <a:t>I can provide one detailed paragraph using one piece of </a:t>
              </a:r>
              <a:r>
                <a:rPr lang="en-GB" sz="2400" b="1" dirty="0" smtClean="0">
                  <a:solidFill>
                    <a:schemeClr val="bg1"/>
                  </a:solidFill>
                  <a:latin typeface="Agency FB" panose="020B0503020202020204" pitchFamily="34" charset="0"/>
                  <a:ea typeface="Times New Roman"/>
                  <a:cs typeface="Arial"/>
                </a:rPr>
                <a:t>historical evidence</a:t>
              </a:r>
              <a:r>
                <a:rPr lang="en-GB" sz="2400" b="1"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8" name="Rounded Rectangle 7"/>
            <p:cNvSpPr/>
            <p:nvPr/>
          </p:nvSpPr>
          <p:spPr>
            <a:xfrm>
              <a:off x="1955135" y="1"/>
              <a:ext cx="1953932" cy="15576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provide one detailed paragraph using more than one piece </a:t>
              </a:r>
              <a:r>
                <a:rPr lang="en-GB" sz="2400" b="1" dirty="0" smtClean="0">
                  <a:solidFill>
                    <a:srgbClr val="000000"/>
                  </a:solidFill>
                  <a:latin typeface="Agency FB" panose="020B0503020202020204" pitchFamily="34" charset="0"/>
                  <a:ea typeface="Times New Roman"/>
                  <a:cs typeface="Arial"/>
                </a:rPr>
                <a:t>of historical </a:t>
              </a:r>
              <a:r>
                <a:rPr lang="en-GB" sz="2400" b="1" dirty="0">
                  <a:solidFill>
                    <a:srgbClr val="000000"/>
                  </a:solidFill>
                  <a:latin typeface="Agency FB" panose="020B0503020202020204" pitchFamily="34" charset="0"/>
                  <a:ea typeface="Times New Roman"/>
                  <a:cs typeface="Arial"/>
                </a:rPr>
                <a:t>evidence</a:t>
              </a:r>
              <a:r>
                <a:rPr lang="en-GB" sz="2400"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9" name="Rounded Rectangle 8"/>
            <p:cNvSpPr/>
            <p:nvPr/>
          </p:nvSpPr>
          <p:spPr>
            <a:xfrm>
              <a:off x="3909067" y="1"/>
              <a:ext cx="2169129" cy="1557635"/>
            </a:xfrm>
            <a:prstGeom prst="roundRect">
              <a:avLst>
                <a:gd name="adj" fmla="val 958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do a further paragraph explaining why some people may disagree with me</a:t>
              </a:r>
              <a:r>
                <a:rPr lang="en-GB" sz="2400" b="1" i="1" dirty="0">
                  <a:solidFill>
                    <a:srgbClr val="000000"/>
                  </a:solidFill>
                  <a:latin typeface="Cambria"/>
                  <a:ea typeface="Times New Roman"/>
                  <a:cs typeface="Arial"/>
                </a:rPr>
                <a:t>.</a:t>
              </a:r>
              <a:endParaRPr lang="en-GB" sz="2400" dirty="0">
                <a:latin typeface="Times New Roman"/>
                <a:ea typeface="Times New Roman"/>
              </a:endParaRPr>
            </a:p>
          </p:txBody>
        </p:sp>
      </p:grpSp>
      <p:sp>
        <p:nvSpPr>
          <p:cNvPr id="13" name="Rectangle 12"/>
          <p:cNvSpPr/>
          <p:nvPr/>
        </p:nvSpPr>
        <p:spPr>
          <a:xfrm>
            <a:off x="5286375" y="3359150"/>
            <a:ext cx="3795713" cy="84023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lnSpc>
                <a:spcPct val="90000"/>
              </a:lnSpc>
              <a:defRPr/>
            </a:pPr>
            <a:r>
              <a:rPr lang="en-GB" b="1" u="sng" dirty="0">
                <a:solidFill>
                  <a:srgbClr val="7030A0"/>
                </a:solidFill>
              </a:rPr>
              <a:t>Evidence </a:t>
            </a:r>
            <a:r>
              <a:rPr lang="en-GB" b="1" u="sng" dirty="0" smtClean="0">
                <a:solidFill>
                  <a:srgbClr val="7030A0"/>
                </a:solidFill>
              </a:rPr>
              <a:t>Box</a:t>
            </a:r>
          </a:p>
          <a:p>
            <a:pPr algn="ctr">
              <a:lnSpc>
                <a:spcPct val="90000"/>
              </a:lnSpc>
              <a:defRPr/>
            </a:pPr>
            <a:endParaRPr lang="en-GB" b="1" u="sng" dirty="0">
              <a:solidFill>
                <a:srgbClr val="7030A0"/>
              </a:solidFill>
            </a:endParaRPr>
          </a:p>
          <a:p>
            <a:pPr algn="ctr">
              <a:lnSpc>
                <a:spcPct val="90000"/>
              </a:lnSpc>
              <a:defRPr/>
            </a:pPr>
            <a:r>
              <a:rPr lang="en-GB" b="1" dirty="0" smtClean="0">
                <a:solidFill>
                  <a:srgbClr val="7030A0"/>
                </a:solidFill>
              </a:rPr>
              <a:t>Link in Historical evidence</a:t>
            </a:r>
            <a:endParaRPr lang="en-GB" b="1" dirty="0">
              <a:solidFill>
                <a:srgbClr val="7030A0"/>
              </a:solidFill>
            </a:endParaRPr>
          </a:p>
        </p:txBody>
      </p:sp>
      <p:sp>
        <p:nvSpPr>
          <p:cNvPr id="14" name="TextBox 13"/>
          <p:cNvSpPr txBox="1"/>
          <p:nvPr/>
        </p:nvSpPr>
        <p:spPr>
          <a:xfrm>
            <a:off x="539750" y="3406775"/>
            <a:ext cx="4768850" cy="34163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400" b="1" dirty="0">
                <a:solidFill>
                  <a:srgbClr val="0070C0"/>
                </a:solidFill>
                <a:latin typeface="Bradley Hand ITC" panose="03070402050302030203" pitchFamily="66" charset="0"/>
              </a:rPr>
              <a:t>I agree/disagree that </a:t>
            </a:r>
            <a:r>
              <a:rPr lang="en-GB" sz="2400" b="1" dirty="0" smtClean="0">
                <a:solidFill>
                  <a:srgbClr val="0070C0"/>
                </a:solidFill>
                <a:latin typeface="Bradley Hand ITC" panose="03070402050302030203" pitchFamily="66" charset="0"/>
              </a:rPr>
              <a:t> Jewish people have no right to the land of Israel because…..</a:t>
            </a:r>
          </a:p>
          <a:p>
            <a:pPr>
              <a:defRPr/>
            </a:pPr>
            <a:r>
              <a:rPr lang="en-GB" sz="2400" b="1" dirty="0" smtClean="0">
                <a:solidFill>
                  <a:srgbClr val="0070C0"/>
                </a:solidFill>
                <a:latin typeface="Bradley Hand ITC" panose="03070402050302030203" pitchFamily="66" charset="0"/>
              </a:rPr>
              <a:t>The evidence from (insert year) shows that….</a:t>
            </a:r>
          </a:p>
          <a:p>
            <a:pPr>
              <a:defRPr/>
            </a:pPr>
            <a:endParaRPr lang="en-GB" sz="2400" b="1" dirty="0">
              <a:solidFill>
                <a:srgbClr val="0070C0"/>
              </a:solidFill>
              <a:latin typeface="Bradley Hand ITC" panose="03070402050302030203" pitchFamily="66" charset="0"/>
            </a:endParaRPr>
          </a:p>
          <a:p>
            <a:pPr>
              <a:defRPr/>
            </a:pPr>
            <a:r>
              <a:rPr lang="en-GB" sz="2400" b="1" dirty="0" smtClean="0">
                <a:solidFill>
                  <a:srgbClr val="0070C0"/>
                </a:solidFill>
                <a:latin typeface="Bradley Hand ITC" panose="03070402050302030203" pitchFamily="66" charset="0"/>
              </a:rPr>
              <a:t>Therefore……</a:t>
            </a:r>
          </a:p>
          <a:p>
            <a:pPr>
              <a:defRPr/>
            </a:pPr>
            <a:endParaRPr lang="en-GB" sz="2400" b="1" dirty="0" smtClean="0">
              <a:solidFill>
                <a:srgbClr val="0070C0"/>
              </a:solidFill>
              <a:latin typeface="Bradley Hand ITC" panose="03070402050302030203" pitchFamily="66" charset="0"/>
            </a:endParaRPr>
          </a:p>
          <a:p>
            <a:pPr>
              <a:defRPr/>
            </a:pPr>
            <a:endParaRPr lang="en-GB" sz="2400" b="1" dirty="0">
              <a:solidFill>
                <a:srgbClr val="0070C0"/>
              </a:solidFill>
              <a:latin typeface="Bradley Hand ITC" panose="03070402050302030203" pitchFamily="66" charset="0"/>
            </a:endParaRPr>
          </a:p>
        </p:txBody>
      </p:sp>
      <p:sp>
        <p:nvSpPr>
          <p:cNvPr id="9222" name="TextBox 14"/>
          <p:cNvSpPr txBox="1">
            <a:spLocks noChangeArrowheads="1"/>
          </p:cNvSpPr>
          <p:nvPr/>
        </p:nvSpPr>
        <p:spPr bwMode="auto">
          <a:xfrm>
            <a:off x="180975" y="34067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P</a:t>
            </a:r>
          </a:p>
        </p:txBody>
      </p:sp>
      <p:sp>
        <p:nvSpPr>
          <p:cNvPr id="9223" name="TextBox 15"/>
          <p:cNvSpPr txBox="1">
            <a:spLocks noChangeArrowheads="1"/>
          </p:cNvSpPr>
          <p:nvPr/>
        </p:nvSpPr>
        <p:spPr bwMode="auto">
          <a:xfrm>
            <a:off x="180975" y="4367213"/>
            <a:ext cx="358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dirty="0">
                <a:solidFill>
                  <a:srgbClr val="FF0000"/>
                </a:solidFill>
              </a:rPr>
              <a:t>E</a:t>
            </a:r>
          </a:p>
        </p:txBody>
      </p:sp>
      <p:sp>
        <p:nvSpPr>
          <p:cNvPr id="9224" name="TextBox 16"/>
          <p:cNvSpPr txBox="1">
            <a:spLocks noChangeArrowheads="1"/>
          </p:cNvSpPr>
          <p:nvPr/>
        </p:nvSpPr>
        <p:spPr bwMode="auto">
          <a:xfrm>
            <a:off x="180975" y="51212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E</a:t>
            </a:r>
          </a:p>
        </p:txBody>
      </p:sp>
    </p:spTree>
    <p:extLst>
      <p:ext uri="{BB962C8B-B14F-4D97-AF65-F5344CB8AC3E}">
        <p14:creationId xmlns:p14="http://schemas.microsoft.com/office/powerpoint/2010/main" val="4013534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lstStyle/>
          <a:p>
            <a:r>
              <a:rPr lang="en-US" dirty="0" smtClean="0"/>
              <a:t>Discuss in your groups and make a list of 5 words that you think best describe how the </a:t>
            </a:r>
            <a:r>
              <a:rPr lang="en-US" dirty="0"/>
              <a:t>P</a:t>
            </a:r>
            <a:r>
              <a:rPr lang="en-US" dirty="0" smtClean="0"/>
              <a:t>alestinians would be feeling.</a:t>
            </a:r>
            <a:endParaRPr lang="en-US" dirty="0"/>
          </a:p>
        </p:txBody>
      </p:sp>
      <p:pic>
        <p:nvPicPr>
          <p:cNvPr id="4" name="Picture 3"/>
          <p:cNvPicPr>
            <a:picLocks noChangeAspect="1"/>
          </p:cNvPicPr>
          <p:nvPr/>
        </p:nvPicPr>
        <p:blipFill>
          <a:blip r:embed="rId2"/>
          <a:stretch>
            <a:fillRect/>
          </a:stretch>
        </p:blipFill>
        <p:spPr>
          <a:xfrm>
            <a:off x="2531742" y="3336340"/>
            <a:ext cx="4440261" cy="2582601"/>
          </a:xfrm>
          <a:prstGeom prst="rect">
            <a:avLst/>
          </a:prstGeom>
        </p:spPr>
      </p:pic>
    </p:spTree>
    <p:extLst>
      <p:ext uri="{BB962C8B-B14F-4D97-AF65-F5344CB8AC3E}">
        <p14:creationId xmlns:p14="http://schemas.microsoft.com/office/powerpoint/2010/main" val="310282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5416"/>
            <a:ext cx="7772400" cy="797784"/>
          </a:xfrm>
        </p:spPr>
        <p:txBody>
          <a:bodyPr/>
          <a:lstStyle/>
          <a:p>
            <a:r>
              <a:rPr lang="en-US" dirty="0" smtClean="0"/>
              <a:t>Who What Where How Why</a:t>
            </a:r>
            <a:endParaRPr lang="en-US" dirty="0"/>
          </a:p>
        </p:txBody>
      </p:sp>
      <p:sp>
        <p:nvSpPr>
          <p:cNvPr id="3" name="Subtitle 2"/>
          <p:cNvSpPr>
            <a:spLocks noGrp="1"/>
          </p:cNvSpPr>
          <p:nvPr>
            <p:ph type="subTitle" idx="1"/>
          </p:nvPr>
        </p:nvSpPr>
        <p:spPr>
          <a:xfrm>
            <a:off x="1371600" y="1908029"/>
            <a:ext cx="6543058" cy="4297998"/>
          </a:xfrm>
        </p:spPr>
        <p:txBody>
          <a:bodyPr/>
          <a:lstStyle/>
          <a:p>
            <a:endParaRPr lang="en-US" dirty="0"/>
          </a:p>
        </p:txBody>
      </p:sp>
      <p:pic>
        <p:nvPicPr>
          <p:cNvPr id="4" name="Picture 3" descr="_76259254_7625763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5" y="1908029"/>
            <a:ext cx="2047994" cy="1390832"/>
          </a:xfrm>
          <a:prstGeom prst="rect">
            <a:avLst/>
          </a:prstGeom>
        </p:spPr>
      </p:pic>
      <p:pic>
        <p:nvPicPr>
          <p:cNvPr id="5" name="Pictur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195" y="1892092"/>
            <a:ext cx="1900788" cy="1406770"/>
          </a:xfrm>
          <a:prstGeom prst="rect">
            <a:avLst/>
          </a:prstGeom>
        </p:spPr>
      </p:pic>
      <p:pic>
        <p:nvPicPr>
          <p:cNvPr id="6" name="Picture 5" descr="images-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065" y="5295909"/>
            <a:ext cx="1870896" cy="1126278"/>
          </a:xfrm>
          <a:prstGeom prst="rect">
            <a:avLst/>
          </a:prstGeom>
        </p:spPr>
      </p:pic>
      <p:pic>
        <p:nvPicPr>
          <p:cNvPr id="7" name="Picture 6" descr="images-2.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73195" y="5320196"/>
            <a:ext cx="1900788" cy="1101991"/>
          </a:xfrm>
          <a:prstGeom prst="rect">
            <a:avLst/>
          </a:prstGeom>
        </p:spPr>
      </p:pic>
      <p:pic>
        <p:nvPicPr>
          <p:cNvPr id="8" name="Picture 7" descr="images-1.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7520" y="5295909"/>
            <a:ext cx="1987760" cy="1150565"/>
          </a:xfrm>
          <a:prstGeom prst="rect">
            <a:avLst/>
          </a:prstGeom>
        </p:spPr>
      </p:pic>
      <p:pic>
        <p:nvPicPr>
          <p:cNvPr id="9" name="Picture 8" descr="images.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59861" y="5295909"/>
            <a:ext cx="2605450" cy="1126278"/>
          </a:xfrm>
          <a:prstGeom prst="rect">
            <a:avLst/>
          </a:prstGeom>
        </p:spPr>
      </p:pic>
      <p:pic>
        <p:nvPicPr>
          <p:cNvPr id="10" name="Picture 9" descr="Unknown.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42202" y="3433961"/>
            <a:ext cx="2611203" cy="1785938"/>
          </a:xfrm>
          <a:prstGeom prst="rect">
            <a:avLst/>
          </a:prstGeom>
        </p:spPr>
      </p:pic>
      <p:pic>
        <p:nvPicPr>
          <p:cNvPr id="11" name="Picture 10" descr="images-2.jpe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63207" y="3433961"/>
            <a:ext cx="3010775" cy="1726849"/>
          </a:xfrm>
          <a:prstGeom prst="rect">
            <a:avLst/>
          </a:prstGeom>
        </p:spPr>
      </p:pic>
      <p:pic>
        <p:nvPicPr>
          <p:cNvPr id="12" name="Picture 11" descr="images-3.jpe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9065" y="3433961"/>
            <a:ext cx="2865573" cy="1785938"/>
          </a:xfrm>
          <a:prstGeom prst="rect">
            <a:avLst/>
          </a:prstGeom>
        </p:spPr>
      </p:pic>
      <p:pic>
        <p:nvPicPr>
          <p:cNvPr id="13" name="Picture 12" descr="Unknown-1.jpe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83607" y="1892092"/>
            <a:ext cx="4581704" cy="1406770"/>
          </a:xfrm>
          <a:prstGeom prst="rect">
            <a:avLst/>
          </a:prstGeom>
        </p:spPr>
      </p:pic>
      <p:cxnSp>
        <p:nvCxnSpPr>
          <p:cNvPr id="15" name="Straight Connector 14"/>
          <p:cNvCxnSpPr/>
          <p:nvPr/>
        </p:nvCxnSpPr>
        <p:spPr>
          <a:xfrm>
            <a:off x="2177520" y="5320196"/>
            <a:ext cx="146831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460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minute Discussion </a:t>
            </a:r>
            <a:endParaRPr lang="en-US" dirty="0"/>
          </a:p>
        </p:txBody>
      </p:sp>
      <p:sp>
        <p:nvSpPr>
          <p:cNvPr id="3" name="Content Placeholder 2"/>
          <p:cNvSpPr>
            <a:spLocks noGrp="1"/>
          </p:cNvSpPr>
          <p:nvPr>
            <p:ph idx="1"/>
          </p:nvPr>
        </p:nvSpPr>
        <p:spPr/>
        <p:txBody>
          <a:bodyPr/>
          <a:lstStyle/>
          <a:p>
            <a:r>
              <a:rPr lang="en-US" dirty="0" smtClean="0"/>
              <a:t>The Zionist argument was that after the war  they had won the land fair and square, they were the Conquerors and therefore the land should be theirs.</a:t>
            </a:r>
            <a:endParaRPr lang="en-US" dirty="0"/>
          </a:p>
        </p:txBody>
      </p:sp>
    </p:spTree>
    <p:extLst>
      <p:ext uri="{BB962C8B-B14F-4D97-AF65-F5344CB8AC3E}">
        <p14:creationId xmlns:p14="http://schemas.microsoft.com/office/powerpoint/2010/main" val="814126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that</a:t>
            </a:r>
            <a:r>
              <a:rPr lang="fr-FR" dirty="0" smtClean="0"/>
              <a:t>’</a:t>
            </a:r>
            <a:r>
              <a:rPr lang="en-US" dirty="0" smtClean="0"/>
              <a:t>s one version of the </a:t>
            </a:r>
            <a:r>
              <a:rPr lang="en-US" dirty="0"/>
              <a:t>h</a:t>
            </a:r>
            <a:r>
              <a:rPr lang="en-US" dirty="0" smtClean="0"/>
              <a:t>istory of the Israel Palestine Conflict.</a:t>
            </a:r>
            <a:endParaRPr lang="en-US" dirty="0"/>
          </a:p>
        </p:txBody>
      </p:sp>
      <p:pic>
        <p:nvPicPr>
          <p:cNvPr id="8" name="Content Placeholder 7" descr="images-4.jpeg"/>
          <p:cNvPicPr>
            <a:picLocks noGrp="1" noChangeAspect="1"/>
          </p:cNvPicPr>
          <p:nvPr>
            <p:ph idx="1"/>
          </p:nvPr>
        </p:nvPicPr>
        <p:blipFill>
          <a:blip r:embed="rId2">
            <a:extLst>
              <a:ext uri="{28A0092B-C50C-407E-A947-70E740481C1C}">
                <a14:useLocalDpi xmlns:a14="http://schemas.microsoft.com/office/drawing/2010/main" val="0"/>
              </a:ext>
            </a:extLst>
          </a:blip>
          <a:srcRect t="7072" b="7072"/>
          <a:stretch>
            <a:fillRect/>
          </a:stretch>
        </p:blipFill>
        <p:spPr>
          <a:xfrm>
            <a:off x="1595838" y="1833908"/>
            <a:ext cx="5777936" cy="2900139"/>
          </a:xfrm>
        </p:spPr>
      </p:pic>
      <p:sp>
        <p:nvSpPr>
          <p:cNvPr id="9" name="TextBox 8"/>
          <p:cNvSpPr txBox="1"/>
          <p:nvPr/>
        </p:nvSpPr>
        <p:spPr>
          <a:xfrm>
            <a:off x="914195" y="5184216"/>
            <a:ext cx="7012475" cy="369332"/>
          </a:xfrm>
          <a:prstGeom prst="rect">
            <a:avLst/>
          </a:prstGeom>
          <a:noFill/>
        </p:spPr>
        <p:txBody>
          <a:bodyPr wrap="square" rtlCol="0">
            <a:spAutoFit/>
          </a:bodyPr>
          <a:lstStyle/>
          <a:p>
            <a:pPr algn="ctr"/>
            <a:r>
              <a:rPr lang="en-US" dirty="0" smtClean="0"/>
              <a:t>Why do you think some Jewish people would be against this conflict?</a:t>
            </a:r>
          </a:p>
        </p:txBody>
      </p:sp>
    </p:spTree>
    <p:extLst>
      <p:ext uri="{BB962C8B-B14F-4D97-AF65-F5344CB8AC3E}">
        <p14:creationId xmlns:p14="http://schemas.microsoft.com/office/powerpoint/2010/main" val="1209126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Plenary </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tate 3 reason why you think peace has not been achieved.</a:t>
            </a:r>
          </a:p>
          <a:p>
            <a:endParaRPr lang="en-US" dirty="0"/>
          </a:p>
          <a:p>
            <a:r>
              <a:rPr lang="en-US" dirty="0"/>
              <a:t>W</a:t>
            </a:r>
            <a:r>
              <a:rPr lang="en-US" dirty="0" smtClean="0"/>
              <a:t>hy is there ongoing conflict between the Arabs and Israelis?</a:t>
            </a:r>
          </a:p>
          <a:p>
            <a:endParaRPr lang="en-US" dirty="0"/>
          </a:p>
          <a:p>
            <a:r>
              <a:rPr lang="en-US" dirty="0" smtClean="0"/>
              <a:t>Do you think a solution could be reached if people united and demonstrated the democratic way?</a:t>
            </a:r>
            <a:endParaRPr lang="en-US" dirty="0"/>
          </a:p>
        </p:txBody>
      </p:sp>
    </p:spTree>
    <p:extLst>
      <p:ext uri="{BB962C8B-B14F-4D97-AF65-F5344CB8AC3E}">
        <p14:creationId xmlns:p14="http://schemas.microsoft.com/office/powerpoint/2010/main" val="134906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67945" y="3271232"/>
            <a:ext cx="4995643" cy="165618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smtClean="0">
                <a:solidFill>
                  <a:schemeClr val="bg1"/>
                </a:solidFill>
              </a:rPr>
              <a:t>I </a:t>
            </a:r>
            <a:r>
              <a:rPr lang="en-GB" sz="2800" b="1" i="1" dirty="0">
                <a:solidFill>
                  <a:schemeClr val="bg1"/>
                </a:solidFill>
              </a:rPr>
              <a:t>can </a:t>
            </a:r>
            <a:r>
              <a:rPr lang="en-GB" sz="2800" b="1" i="1" u="sng" dirty="0" smtClean="0">
                <a:solidFill>
                  <a:schemeClr val="bg1"/>
                </a:solidFill>
              </a:rPr>
              <a:t>explain </a:t>
            </a:r>
            <a:r>
              <a:rPr lang="en-GB" sz="2800" b="1" i="1" dirty="0" smtClean="0">
                <a:solidFill>
                  <a:schemeClr val="bg1"/>
                </a:solidFill>
              </a:rPr>
              <a:t>with evidence both perspectives on the conflict.</a:t>
            </a:r>
            <a:endParaRPr lang="en-GB" sz="2800" b="1" i="1" dirty="0" smtClean="0">
              <a:solidFill>
                <a:schemeClr val="bg1"/>
              </a:solidFill>
            </a:endParaRPr>
          </a:p>
        </p:txBody>
      </p:sp>
      <p:sp>
        <p:nvSpPr>
          <p:cNvPr id="5" name="Rounded Rectangle 4"/>
          <p:cNvSpPr/>
          <p:nvPr/>
        </p:nvSpPr>
        <p:spPr>
          <a:xfrm>
            <a:off x="4211960" y="4783400"/>
            <a:ext cx="4851628" cy="207460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79525">
              <a:lnSpc>
                <a:spcPct val="90000"/>
              </a:lnSpc>
              <a:spcBef>
                <a:spcPct val="20000"/>
              </a:spcBef>
              <a:buFont typeface="Arial" charset="0"/>
              <a:buNone/>
              <a:defRPr/>
            </a:pPr>
            <a:r>
              <a:rPr lang="en-GB" altLang="en-US" sz="2400" dirty="0">
                <a:solidFill>
                  <a:schemeClr val="tx1"/>
                </a:solidFill>
                <a:latin typeface="Calibri" pitchFamily="34" charset="0"/>
              </a:rPr>
              <a:t>I can </a:t>
            </a:r>
            <a:r>
              <a:rPr lang="en-GB" altLang="en-US" sz="2400" u="sng" dirty="0">
                <a:solidFill>
                  <a:schemeClr val="tx1"/>
                </a:solidFill>
                <a:latin typeface="Calibri" pitchFamily="34" charset="0"/>
              </a:rPr>
              <a:t>evaluate </a:t>
            </a:r>
            <a:r>
              <a:rPr lang="en-GB" altLang="en-US" sz="2400" dirty="0">
                <a:solidFill>
                  <a:schemeClr val="tx1"/>
                </a:solidFill>
                <a:latin typeface="Calibri" pitchFamily="34" charset="0"/>
              </a:rPr>
              <a:t>the reasons and motivations behind the current conflict and conclude what should happen to Israel through a balanced argument.</a:t>
            </a:r>
            <a:endParaRPr lang="en-GB" altLang="en-US" sz="1400" dirty="0">
              <a:solidFill>
                <a:srgbClr val="C00000"/>
              </a:solidFill>
              <a:latin typeface="Calibri" pitchFamily="34" charset="0"/>
            </a:endParaRPr>
          </a:p>
        </p:txBody>
      </p:sp>
      <p:sp>
        <p:nvSpPr>
          <p:cNvPr id="7" name="Rounded Rectangle 6"/>
          <p:cNvSpPr/>
          <p:nvPr/>
        </p:nvSpPr>
        <p:spPr>
          <a:xfrm>
            <a:off x="102929" y="3343240"/>
            <a:ext cx="3862087" cy="151216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dirty="0">
                <a:latin typeface="Kristen ITC" panose="03050502040202030202" pitchFamily="66" charset="0"/>
              </a:rPr>
              <a:t>Hot</a:t>
            </a:r>
            <a:endParaRPr lang="en-GB" sz="5400" dirty="0">
              <a:latin typeface="Kristen ITC" panose="03050502040202030202" pitchFamily="66" charset="0"/>
            </a:endParaRPr>
          </a:p>
        </p:txBody>
      </p:sp>
      <p:sp>
        <p:nvSpPr>
          <p:cNvPr id="8" name="Rounded Rectangle 7"/>
          <p:cNvSpPr/>
          <p:nvPr/>
        </p:nvSpPr>
        <p:spPr>
          <a:xfrm>
            <a:off x="22425" y="5223573"/>
            <a:ext cx="4067944" cy="119675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latin typeface="Kristen ITC" panose="03050502040202030202" pitchFamily="66" charset="0"/>
              </a:rPr>
              <a:t>Scorching</a:t>
            </a:r>
            <a:r>
              <a:rPr lang="en-GB" sz="4400" dirty="0">
                <a:latin typeface="Kristen ITC" panose="03050502040202030202" pitchFamily="66" charset="0"/>
              </a:rPr>
              <a:t> </a:t>
            </a:r>
          </a:p>
        </p:txBody>
      </p:sp>
      <p:sp>
        <p:nvSpPr>
          <p:cNvPr id="9" name="Date Placeholder 3"/>
          <p:cNvSpPr>
            <a:spLocks noGrp="1"/>
          </p:cNvSpPr>
          <p:nvPr/>
        </p:nvSpPr>
        <p:spPr>
          <a:xfrm>
            <a:off x="1763688" y="59460"/>
            <a:ext cx="6801432"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43BD59DE-B6D7-4B1A-902D-AEF27580D50D}" type="datetime2">
              <a:rPr kumimoji="0" lang="en-GB" sz="4000" b="0" i="1"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Tuesday, 15 March 2016</a:t>
            </a:fld>
            <a:endParaRPr kumimoji="0" lang="en-GB" sz="4000" b="0" i="1" u="none" strike="noStrike" kern="1200" cap="none" spc="0" normalizeH="0" baseline="0" noProof="0" dirty="0">
              <a:ln>
                <a:noFill/>
              </a:ln>
              <a:solidFill>
                <a:prstClr val="black"/>
              </a:solidFill>
              <a:effectLst/>
              <a:uLnTx/>
              <a:uFillTx/>
              <a:latin typeface="Calibri"/>
              <a:ea typeface="+mn-ea"/>
              <a:cs typeface="+mn-cs"/>
            </a:endParaRPr>
          </a:p>
        </p:txBody>
      </p:sp>
      <p:sp>
        <p:nvSpPr>
          <p:cNvPr id="12" name="TextBox 11"/>
          <p:cNvSpPr txBox="1"/>
          <p:nvPr/>
        </p:nvSpPr>
        <p:spPr>
          <a:xfrm>
            <a:off x="22425" y="454883"/>
            <a:ext cx="9005341" cy="1323439"/>
          </a:xfrm>
          <a:prstGeom prst="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4000" b="1" i="1" u="sng" dirty="0">
                <a:solidFill>
                  <a:schemeClr val="tx1"/>
                </a:solidFill>
                <a:latin typeface="Century Gothic" panose="020B0502020202020204" pitchFamily="34" charset="0"/>
              </a:rPr>
              <a:t>Driving Question</a:t>
            </a:r>
            <a:r>
              <a:rPr lang="en-GB" sz="4000" b="1" dirty="0">
                <a:solidFill>
                  <a:schemeClr val="tx1"/>
                </a:solidFill>
                <a:latin typeface="Century Gothic" panose="020B0502020202020204" pitchFamily="34" charset="0"/>
              </a:rPr>
              <a:t>: </a:t>
            </a:r>
            <a:r>
              <a:rPr lang="en-GB" sz="4000" b="1" dirty="0" smtClean="0">
                <a:solidFill>
                  <a:schemeClr val="tx1"/>
                </a:solidFill>
                <a:latin typeface="Century Gothic" panose="020B0502020202020204" pitchFamily="34" charset="0"/>
              </a:rPr>
              <a:t>What has happened to the ‘Promised land?</a:t>
            </a:r>
            <a:endParaRPr lang="en-GB" sz="4000" b="1" dirty="0">
              <a:solidFill>
                <a:schemeClr val="tx1"/>
              </a:solidFill>
              <a:latin typeface="Century Gothic" panose="020B0502020202020204" pitchFamily="34" charset="0"/>
            </a:endParaRPr>
          </a:p>
        </p:txBody>
      </p:sp>
      <p:sp>
        <p:nvSpPr>
          <p:cNvPr id="3" name="Rounded Rectangle 2"/>
          <p:cNvSpPr/>
          <p:nvPr/>
        </p:nvSpPr>
        <p:spPr>
          <a:xfrm>
            <a:off x="4009446" y="1795731"/>
            <a:ext cx="4967480" cy="151216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bg1"/>
                </a:solidFill>
              </a:rPr>
              <a:t>I </a:t>
            </a:r>
            <a:r>
              <a:rPr lang="en-GB" sz="2400" b="1" i="1" dirty="0">
                <a:solidFill>
                  <a:schemeClr val="bg1"/>
                </a:solidFill>
              </a:rPr>
              <a:t>can </a:t>
            </a:r>
            <a:r>
              <a:rPr lang="en-GB" sz="2400" b="1" i="1" u="sng" dirty="0" smtClean="0">
                <a:solidFill>
                  <a:schemeClr val="bg1"/>
                </a:solidFill>
              </a:rPr>
              <a:t>describe the nature of the war in modern day Israel. </a:t>
            </a:r>
            <a:endParaRPr lang="en-GB" sz="2400" b="1" i="1" dirty="0">
              <a:solidFill>
                <a:schemeClr val="bg1"/>
              </a:solidFill>
            </a:endParaRPr>
          </a:p>
        </p:txBody>
      </p:sp>
      <p:sp>
        <p:nvSpPr>
          <p:cNvPr id="6" name="Rounded Rectangle 5"/>
          <p:cNvSpPr/>
          <p:nvPr/>
        </p:nvSpPr>
        <p:spPr>
          <a:xfrm>
            <a:off x="22425" y="1808620"/>
            <a:ext cx="3942591" cy="151216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dirty="0">
                <a:latin typeface="Kristen ITC" panose="03050502040202030202" pitchFamily="66" charset="0"/>
              </a:rPr>
              <a:t>Warm</a:t>
            </a:r>
            <a:r>
              <a:rPr lang="en-GB" sz="5400" dirty="0">
                <a:latin typeface="Kristen ITC" panose="03050502040202030202" pitchFamily="66" charset="0"/>
              </a:rPr>
              <a:t> </a:t>
            </a:r>
          </a:p>
        </p:txBody>
      </p:sp>
    </p:spTree>
    <p:extLst>
      <p:ext uri="{BB962C8B-B14F-4D97-AF65-F5344CB8AC3E}">
        <p14:creationId xmlns:p14="http://schemas.microsoft.com/office/powerpoint/2010/main" val="1058281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663" y="188913"/>
            <a:ext cx="8713787" cy="64611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b="1" dirty="0" smtClean="0">
                <a:latin typeface="Comic Sans MS" pitchFamily="66" charset="0"/>
              </a:rPr>
              <a:t>“The Jewish people have no right to own the land of Israel.”</a:t>
            </a:r>
            <a:endParaRPr lang="en-GB" b="1" dirty="0">
              <a:latin typeface="Comic Sans MS" pitchFamily="66" charset="0"/>
            </a:endParaRPr>
          </a:p>
          <a:p>
            <a:pPr algn="ctr">
              <a:defRPr/>
            </a:pPr>
            <a:r>
              <a:rPr lang="en-GB" b="1" dirty="0">
                <a:latin typeface="Comic Sans MS" pitchFamily="66" charset="0"/>
              </a:rPr>
              <a:t>	Do you agree? </a:t>
            </a:r>
          </a:p>
        </p:txBody>
      </p:sp>
      <p:grpSp>
        <p:nvGrpSpPr>
          <p:cNvPr id="9219" name="Group 3"/>
          <p:cNvGrpSpPr>
            <a:grpSpLocks/>
          </p:cNvGrpSpPr>
          <p:nvPr/>
        </p:nvGrpSpPr>
        <p:grpSpPr bwMode="auto">
          <a:xfrm>
            <a:off x="147638" y="835024"/>
            <a:ext cx="8024763" cy="2161927"/>
            <a:chOff x="0" y="-54453"/>
            <a:chExt cx="6078196" cy="1612089"/>
          </a:xfrm>
        </p:grpSpPr>
        <p:sp>
          <p:nvSpPr>
            <p:cNvPr id="7" name="Rounded Rectangle 6"/>
            <p:cNvSpPr/>
            <p:nvPr/>
          </p:nvSpPr>
          <p:spPr>
            <a:xfrm>
              <a:off x="0" y="-54453"/>
              <a:ext cx="1955135" cy="161208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latin typeface="Agency FB" panose="020B0503020202020204" pitchFamily="34" charset="0"/>
                  <a:ea typeface="Times New Roman"/>
                  <a:cs typeface="Arial"/>
                </a:rPr>
                <a:t>I can provide one detailed paragraph using one piece of </a:t>
              </a:r>
              <a:r>
                <a:rPr lang="en-GB" sz="2400" b="1" dirty="0" smtClean="0">
                  <a:solidFill>
                    <a:schemeClr val="bg1"/>
                  </a:solidFill>
                  <a:latin typeface="Agency FB" panose="020B0503020202020204" pitchFamily="34" charset="0"/>
                  <a:ea typeface="Times New Roman"/>
                  <a:cs typeface="Arial"/>
                </a:rPr>
                <a:t>historical evidence</a:t>
              </a:r>
              <a:r>
                <a:rPr lang="en-GB" sz="2400" b="1"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8" name="Rounded Rectangle 7"/>
            <p:cNvSpPr/>
            <p:nvPr/>
          </p:nvSpPr>
          <p:spPr>
            <a:xfrm>
              <a:off x="1955135" y="1"/>
              <a:ext cx="1953932" cy="1557635"/>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provide one detailed paragraph using more than one piece </a:t>
              </a:r>
              <a:r>
                <a:rPr lang="en-GB" sz="2400" b="1" dirty="0" smtClean="0">
                  <a:solidFill>
                    <a:srgbClr val="000000"/>
                  </a:solidFill>
                  <a:latin typeface="Agency FB" panose="020B0503020202020204" pitchFamily="34" charset="0"/>
                  <a:ea typeface="Times New Roman"/>
                  <a:cs typeface="Arial"/>
                </a:rPr>
                <a:t>of historical </a:t>
              </a:r>
              <a:r>
                <a:rPr lang="en-GB" sz="2400" b="1" dirty="0">
                  <a:solidFill>
                    <a:srgbClr val="000000"/>
                  </a:solidFill>
                  <a:latin typeface="Agency FB" panose="020B0503020202020204" pitchFamily="34" charset="0"/>
                  <a:ea typeface="Times New Roman"/>
                  <a:cs typeface="Arial"/>
                </a:rPr>
                <a:t>evidence</a:t>
              </a:r>
              <a:r>
                <a:rPr lang="en-GB" sz="2400" dirty="0">
                  <a:solidFill>
                    <a:srgbClr val="000000"/>
                  </a:solidFill>
                  <a:latin typeface="Agency FB" panose="020B0503020202020204" pitchFamily="34" charset="0"/>
                  <a:ea typeface="Times New Roman"/>
                  <a:cs typeface="Arial"/>
                </a:rPr>
                <a:t>.</a:t>
              </a:r>
              <a:endParaRPr lang="en-GB" sz="2400" dirty="0">
                <a:latin typeface="Agency FB" panose="020B0503020202020204" pitchFamily="34" charset="0"/>
                <a:ea typeface="Times New Roman"/>
              </a:endParaRPr>
            </a:p>
          </p:txBody>
        </p:sp>
        <p:sp>
          <p:nvSpPr>
            <p:cNvPr id="9" name="Rounded Rectangle 8"/>
            <p:cNvSpPr/>
            <p:nvPr/>
          </p:nvSpPr>
          <p:spPr>
            <a:xfrm>
              <a:off x="3909067" y="1"/>
              <a:ext cx="2169129" cy="1557635"/>
            </a:xfrm>
            <a:prstGeom prst="roundRect">
              <a:avLst>
                <a:gd name="adj" fmla="val 958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rgbClr val="000000"/>
                  </a:solidFill>
                  <a:latin typeface="Agency FB" panose="020B0503020202020204" pitchFamily="34" charset="0"/>
                  <a:ea typeface="Times New Roman"/>
                  <a:cs typeface="Arial"/>
                </a:rPr>
                <a:t>I can do a further paragraph explaining why some people may disagree with me</a:t>
              </a:r>
              <a:r>
                <a:rPr lang="en-GB" sz="2400" b="1" i="1" dirty="0">
                  <a:solidFill>
                    <a:srgbClr val="000000"/>
                  </a:solidFill>
                  <a:latin typeface="Cambria"/>
                  <a:ea typeface="Times New Roman"/>
                  <a:cs typeface="Arial"/>
                </a:rPr>
                <a:t>.</a:t>
              </a:r>
              <a:endParaRPr lang="en-GB" sz="2400" dirty="0">
                <a:latin typeface="Times New Roman"/>
                <a:ea typeface="Times New Roman"/>
              </a:endParaRPr>
            </a:p>
          </p:txBody>
        </p:sp>
      </p:grpSp>
      <p:sp>
        <p:nvSpPr>
          <p:cNvPr id="13" name="Rectangle 12"/>
          <p:cNvSpPr/>
          <p:nvPr/>
        </p:nvSpPr>
        <p:spPr>
          <a:xfrm>
            <a:off x="5286375" y="3359150"/>
            <a:ext cx="3795713" cy="84023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lnSpc>
                <a:spcPct val="90000"/>
              </a:lnSpc>
              <a:defRPr/>
            </a:pPr>
            <a:r>
              <a:rPr lang="en-GB" b="1" u="sng" dirty="0">
                <a:solidFill>
                  <a:srgbClr val="7030A0"/>
                </a:solidFill>
              </a:rPr>
              <a:t>Evidence </a:t>
            </a:r>
            <a:r>
              <a:rPr lang="en-GB" b="1" u="sng" dirty="0" smtClean="0">
                <a:solidFill>
                  <a:srgbClr val="7030A0"/>
                </a:solidFill>
              </a:rPr>
              <a:t>Box</a:t>
            </a:r>
          </a:p>
          <a:p>
            <a:pPr algn="ctr">
              <a:lnSpc>
                <a:spcPct val="90000"/>
              </a:lnSpc>
              <a:defRPr/>
            </a:pPr>
            <a:endParaRPr lang="en-GB" b="1" u="sng" dirty="0">
              <a:solidFill>
                <a:srgbClr val="7030A0"/>
              </a:solidFill>
            </a:endParaRPr>
          </a:p>
          <a:p>
            <a:pPr algn="ctr">
              <a:lnSpc>
                <a:spcPct val="90000"/>
              </a:lnSpc>
              <a:defRPr/>
            </a:pPr>
            <a:r>
              <a:rPr lang="en-GB" b="1" dirty="0" smtClean="0">
                <a:solidFill>
                  <a:srgbClr val="7030A0"/>
                </a:solidFill>
              </a:rPr>
              <a:t>Link in Historical evidence</a:t>
            </a:r>
            <a:endParaRPr lang="en-GB" b="1" dirty="0">
              <a:solidFill>
                <a:srgbClr val="7030A0"/>
              </a:solidFill>
            </a:endParaRPr>
          </a:p>
        </p:txBody>
      </p:sp>
      <p:sp>
        <p:nvSpPr>
          <p:cNvPr id="14" name="TextBox 13"/>
          <p:cNvSpPr txBox="1"/>
          <p:nvPr/>
        </p:nvSpPr>
        <p:spPr>
          <a:xfrm>
            <a:off x="539750" y="3406775"/>
            <a:ext cx="4768850" cy="34163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400" b="1" dirty="0">
                <a:solidFill>
                  <a:srgbClr val="0070C0"/>
                </a:solidFill>
                <a:latin typeface="Bradley Hand ITC" panose="03070402050302030203" pitchFamily="66" charset="0"/>
              </a:rPr>
              <a:t>I agree/disagree that </a:t>
            </a:r>
            <a:r>
              <a:rPr lang="en-GB" sz="2400" b="1" dirty="0" smtClean="0">
                <a:solidFill>
                  <a:srgbClr val="0070C0"/>
                </a:solidFill>
                <a:latin typeface="Bradley Hand ITC" panose="03070402050302030203" pitchFamily="66" charset="0"/>
              </a:rPr>
              <a:t> Jewish people have no right to the land of Israel because…..</a:t>
            </a:r>
          </a:p>
          <a:p>
            <a:pPr>
              <a:defRPr/>
            </a:pPr>
            <a:r>
              <a:rPr lang="en-GB" sz="2400" b="1" dirty="0" smtClean="0">
                <a:solidFill>
                  <a:srgbClr val="0070C0"/>
                </a:solidFill>
                <a:latin typeface="Bradley Hand ITC" panose="03070402050302030203" pitchFamily="66" charset="0"/>
              </a:rPr>
              <a:t>The evidence from (insert year) shows that….</a:t>
            </a:r>
          </a:p>
          <a:p>
            <a:pPr>
              <a:defRPr/>
            </a:pPr>
            <a:endParaRPr lang="en-GB" sz="2400" b="1" dirty="0">
              <a:solidFill>
                <a:srgbClr val="0070C0"/>
              </a:solidFill>
              <a:latin typeface="Bradley Hand ITC" panose="03070402050302030203" pitchFamily="66" charset="0"/>
            </a:endParaRPr>
          </a:p>
          <a:p>
            <a:pPr>
              <a:defRPr/>
            </a:pPr>
            <a:r>
              <a:rPr lang="en-GB" sz="2400" b="1" dirty="0" smtClean="0">
                <a:solidFill>
                  <a:srgbClr val="0070C0"/>
                </a:solidFill>
                <a:latin typeface="Bradley Hand ITC" panose="03070402050302030203" pitchFamily="66" charset="0"/>
              </a:rPr>
              <a:t>Therefore……</a:t>
            </a:r>
          </a:p>
          <a:p>
            <a:pPr>
              <a:defRPr/>
            </a:pPr>
            <a:endParaRPr lang="en-GB" sz="2400" b="1" dirty="0" smtClean="0">
              <a:solidFill>
                <a:srgbClr val="0070C0"/>
              </a:solidFill>
              <a:latin typeface="Bradley Hand ITC" panose="03070402050302030203" pitchFamily="66" charset="0"/>
            </a:endParaRPr>
          </a:p>
          <a:p>
            <a:pPr>
              <a:defRPr/>
            </a:pPr>
            <a:endParaRPr lang="en-GB" sz="2400" b="1" dirty="0">
              <a:solidFill>
                <a:srgbClr val="0070C0"/>
              </a:solidFill>
              <a:latin typeface="Bradley Hand ITC" panose="03070402050302030203" pitchFamily="66" charset="0"/>
            </a:endParaRPr>
          </a:p>
        </p:txBody>
      </p:sp>
      <p:sp>
        <p:nvSpPr>
          <p:cNvPr id="9222" name="TextBox 14"/>
          <p:cNvSpPr txBox="1">
            <a:spLocks noChangeArrowheads="1"/>
          </p:cNvSpPr>
          <p:nvPr/>
        </p:nvSpPr>
        <p:spPr bwMode="auto">
          <a:xfrm>
            <a:off x="180975" y="34067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P</a:t>
            </a:r>
          </a:p>
        </p:txBody>
      </p:sp>
      <p:sp>
        <p:nvSpPr>
          <p:cNvPr id="9223" name="TextBox 15"/>
          <p:cNvSpPr txBox="1">
            <a:spLocks noChangeArrowheads="1"/>
          </p:cNvSpPr>
          <p:nvPr/>
        </p:nvSpPr>
        <p:spPr bwMode="auto">
          <a:xfrm>
            <a:off x="180975" y="4367213"/>
            <a:ext cx="358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dirty="0">
                <a:solidFill>
                  <a:srgbClr val="FF0000"/>
                </a:solidFill>
              </a:rPr>
              <a:t>E</a:t>
            </a:r>
          </a:p>
        </p:txBody>
      </p:sp>
      <p:sp>
        <p:nvSpPr>
          <p:cNvPr id="9224" name="TextBox 16"/>
          <p:cNvSpPr txBox="1">
            <a:spLocks noChangeArrowheads="1"/>
          </p:cNvSpPr>
          <p:nvPr/>
        </p:nvSpPr>
        <p:spPr bwMode="auto">
          <a:xfrm>
            <a:off x="180975" y="5121275"/>
            <a:ext cx="358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3600" b="1">
                <a:solidFill>
                  <a:srgbClr val="FF0000"/>
                </a:solidFill>
              </a:rPr>
              <a:t>E</a:t>
            </a:r>
          </a:p>
        </p:txBody>
      </p:sp>
    </p:spTree>
    <p:extLst>
      <p:ext uri="{BB962C8B-B14F-4D97-AF65-F5344CB8AC3E}">
        <p14:creationId xmlns:p14="http://schemas.microsoft.com/office/powerpoint/2010/main" val="198334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508104" y="1719071"/>
            <a:ext cx="3280788" cy="4407408"/>
          </a:xfrm>
        </p:spPr>
        <p:txBody>
          <a:bodyPr/>
          <a:lstStyle/>
          <a:p>
            <a:r>
              <a:rPr lang="en-GB" dirty="0" smtClean="0"/>
              <a:t>Israel/Palestine is a small area – 10,000 square miles (about the size of Wales) – the events on this tiny bit of land have a massive impact on the rest of the world.</a:t>
            </a:r>
          </a:p>
          <a:p>
            <a:r>
              <a:rPr lang="en-GB" dirty="0" smtClean="0"/>
              <a:t>Israeli-Palestinian conflict OR Arab-Israeli conflict</a:t>
            </a:r>
            <a:endParaRPr lang="en-GB" dirty="0"/>
          </a:p>
        </p:txBody>
      </p:sp>
      <p:sp>
        <p:nvSpPr>
          <p:cNvPr id="6" name="Title 5"/>
          <p:cNvSpPr>
            <a:spLocks noGrp="1"/>
          </p:cNvSpPr>
          <p:nvPr>
            <p:ph type="title"/>
          </p:nvPr>
        </p:nvSpPr>
        <p:spPr/>
        <p:txBody>
          <a:bodyPr/>
          <a:lstStyle/>
          <a:p>
            <a:r>
              <a:rPr lang="en-GB" dirty="0" smtClean="0"/>
              <a:t>So what led to the conflict?</a:t>
            </a: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772816"/>
            <a:ext cx="4286250" cy="4305300"/>
          </a:xfrm>
          <a:prstGeom prst="rect">
            <a:avLst/>
          </a:prstGeom>
        </p:spPr>
      </p:pic>
    </p:spTree>
    <p:extLst>
      <p:ext uri="{BB962C8B-B14F-4D97-AF65-F5344CB8AC3E}">
        <p14:creationId xmlns:p14="http://schemas.microsoft.com/office/powerpoint/2010/main" val="271248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01866" y="404664"/>
            <a:ext cx="3337510" cy="5139869"/>
          </a:xfrm>
          <a:prstGeom prst="rect">
            <a:avLst/>
          </a:prstGeom>
          <a:noFill/>
        </p:spPr>
        <p:txBody>
          <a:bodyPr wrap="square" rtlCol="0">
            <a:spAutoFit/>
          </a:bodyPr>
          <a:lstStyle/>
          <a:p>
            <a:pPr marL="274320" indent="-228600">
              <a:spcBef>
                <a:spcPct val="20000"/>
              </a:spcBef>
              <a:buClr>
                <a:schemeClr val="accent1"/>
              </a:buClr>
              <a:buFont typeface="Wingdings 2" pitchFamily="18" charset="2"/>
              <a:buChar char=""/>
            </a:pPr>
            <a:r>
              <a:rPr lang="en-GB" sz="2000" spc="150" dirty="0">
                <a:solidFill>
                  <a:schemeClr val="tx2"/>
                </a:solidFill>
              </a:rPr>
              <a:t>The central part of this conflict is POLITICS not really RELIGION.</a:t>
            </a:r>
          </a:p>
          <a:p>
            <a:pPr marL="274320" indent="-228600">
              <a:spcBef>
                <a:spcPct val="20000"/>
              </a:spcBef>
              <a:buClr>
                <a:schemeClr val="accent1"/>
              </a:buClr>
              <a:buFont typeface="Wingdings 2" pitchFamily="18" charset="2"/>
              <a:buChar char=""/>
            </a:pPr>
            <a:endParaRPr lang="en-GB" sz="2000" spc="150" dirty="0">
              <a:solidFill>
                <a:schemeClr val="tx2"/>
              </a:solidFill>
            </a:endParaRPr>
          </a:p>
          <a:p>
            <a:pPr marL="274320" indent="-228600">
              <a:spcBef>
                <a:spcPct val="20000"/>
              </a:spcBef>
              <a:buClr>
                <a:schemeClr val="accent1"/>
              </a:buClr>
              <a:buFont typeface="Wingdings 2" pitchFamily="18" charset="2"/>
              <a:buChar char=""/>
            </a:pPr>
            <a:r>
              <a:rPr lang="en-GB" sz="2000" spc="150" dirty="0">
                <a:solidFill>
                  <a:schemeClr val="tx2"/>
                </a:solidFill>
              </a:rPr>
              <a:t>Until 1948 the area that both groups (Palestinians and Jews) claimed was </a:t>
            </a:r>
            <a:r>
              <a:rPr lang="en-GB" sz="2000" spc="150" dirty="0" smtClean="0">
                <a:solidFill>
                  <a:schemeClr val="tx2"/>
                </a:solidFill>
              </a:rPr>
              <a:t>known </a:t>
            </a:r>
            <a:r>
              <a:rPr lang="en-GB" sz="2000" spc="150" dirty="0">
                <a:solidFill>
                  <a:schemeClr val="tx2"/>
                </a:solidFill>
              </a:rPr>
              <a:t>as Palestine.  But this all changed in 1948 when the land was divided into 3 parts:  Israel, the West Bank and the Gaza Strip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04663"/>
            <a:ext cx="5117126" cy="5139869"/>
          </a:xfrm>
          <a:prstGeom prst="rect">
            <a:avLst/>
          </a:prstGeom>
        </p:spPr>
      </p:pic>
    </p:spTree>
    <p:extLst>
      <p:ext uri="{BB962C8B-B14F-4D97-AF65-F5344CB8AC3E}">
        <p14:creationId xmlns:p14="http://schemas.microsoft.com/office/powerpoint/2010/main" val="305602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451659" y="158153"/>
            <a:ext cx="816090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A brief history of the Arab-Israeli conflict</a:t>
            </a:r>
            <a:endParaRPr lang="en-GB" dirty="0"/>
          </a:p>
        </p:txBody>
      </p:sp>
      <p:sp>
        <p:nvSpPr>
          <p:cNvPr id="22" name="TextBox 21"/>
          <p:cNvSpPr txBox="1"/>
          <p:nvPr/>
        </p:nvSpPr>
        <p:spPr>
          <a:xfrm>
            <a:off x="134634" y="2257534"/>
            <a:ext cx="2520280"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3200" dirty="0" smtClean="0"/>
              <a:t>1250 BC</a:t>
            </a:r>
            <a:endParaRPr lang="en-GB" sz="3200" dirty="0"/>
          </a:p>
        </p:txBody>
      </p:sp>
      <p:sp>
        <p:nvSpPr>
          <p:cNvPr id="26" name="TextBox 25"/>
          <p:cNvSpPr txBox="1"/>
          <p:nvPr/>
        </p:nvSpPr>
        <p:spPr>
          <a:xfrm>
            <a:off x="683568" y="3166468"/>
            <a:ext cx="3146212"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GB" sz="3200" dirty="0" smtClean="0"/>
              <a:t>Early 1900’s</a:t>
            </a:r>
            <a:endParaRPr lang="en-GB" sz="3200" dirty="0"/>
          </a:p>
        </p:txBody>
      </p:sp>
      <p:sp>
        <p:nvSpPr>
          <p:cNvPr id="31" name="TextBox 30"/>
          <p:cNvSpPr txBox="1"/>
          <p:nvPr/>
        </p:nvSpPr>
        <p:spPr>
          <a:xfrm>
            <a:off x="2838156" y="2319089"/>
            <a:ext cx="1805852"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2800" dirty="0" smtClean="0"/>
              <a:t>1920’s</a:t>
            </a:r>
            <a:endParaRPr lang="en-GB" sz="2800" dirty="0"/>
          </a:p>
        </p:txBody>
      </p:sp>
      <p:sp>
        <p:nvSpPr>
          <p:cNvPr id="35" name="TextBox 34"/>
          <p:cNvSpPr txBox="1"/>
          <p:nvPr/>
        </p:nvSpPr>
        <p:spPr>
          <a:xfrm>
            <a:off x="3995936" y="3267272"/>
            <a:ext cx="1827722" cy="120032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3600" dirty="0" smtClean="0"/>
              <a:t>1939-1945</a:t>
            </a:r>
            <a:endParaRPr lang="en-GB" sz="3600" dirty="0"/>
          </a:p>
        </p:txBody>
      </p:sp>
      <p:sp>
        <p:nvSpPr>
          <p:cNvPr id="38" name="TextBox 37"/>
          <p:cNvSpPr txBox="1"/>
          <p:nvPr/>
        </p:nvSpPr>
        <p:spPr>
          <a:xfrm>
            <a:off x="5540151" y="2165201"/>
            <a:ext cx="1271868"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3600" dirty="0" smtClean="0"/>
              <a:t>1947</a:t>
            </a:r>
            <a:endParaRPr lang="en-GB" sz="3600" dirty="0"/>
          </a:p>
        </p:txBody>
      </p:sp>
      <p:sp>
        <p:nvSpPr>
          <p:cNvPr id="39" name="TextBox 38"/>
          <p:cNvSpPr txBox="1"/>
          <p:nvPr/>
        </p:nvSpPr>
        <p:spPr>
          <a:xfrm>
            <a:off x="7412214" y="1932750"/>
            <a:ext cx="1552274"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2400" dirty="0" smtClean="0"/>
              <a:t>Situation today</a:t>
            </a:r>
            <a:endParaRPr lang="en-GB" sz="2400" dirty="0"/>
          </a:p>
        </p:txBody>
      </p:sp>
      <p:sp>
        <p:nvSpPr>
          <p:cNvPr id="43" name="TextBox 42"/>
          <p:cNvSpPr txBox="1"/>
          <p:nvPr/>
        </p:nvSpPr>
        <p:spPr>
          <a:xfrm>
            <a:off x="6400043" y="3347023"/>
            <a:ext cx="2024342"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sz="3200" dirty="0" smtClean="0"/>
              <a:t>1948</a:t>
            </a:r>
            <a:endParaRPr lang="en-GB" sz="3200" dirty="0"/>
          </a:p>
        </p:txBody>
      </p:sp>
      <p:sp>
        <p:nvSpPr>
          <p:cNvPr id="2" name="Right Arrow 1"/>
          <p:cNvSpPr/>
          <p:nvPr/>
        </p:nvSpPr>
        <p:spPr>
          <a:xfrm>
            <a:off x="323528" y="2763747"/>
            <a:ext cx="8640960" cy="59324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2718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49546"/>
            <a:ext cx="8534400" cy="758952"/>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180372" y="2290399"/>
            <a:ext cx="8932056" cy="1642657"/>
          </a:xfrm>
        </p:spPr>
        <p:txBody>
          <a:bodyPr>
            <a:normAutofit fontScale="92500" lnSpcReduction="10000"/>
          </a:bodyPr>
          <a:lstStyle/>
          <a:p>
            <a:pPr algn="ctr"/>
            <a:r>
              <a:rPr lang="en-US" sz="2400" dirty="0" smtClean="0"/>
              <a:t>From 1250 BC to the present day the Jewish people have suffered and continue suffering much persecution at the hands of their fellow man. Some historians state that the Jewish people have been exiled from 108 countries over time, some countries repeatedly. </a:t>
            </a:r>
          </a:p>
          <a:p>
            <a:endParaRPr lang="en-US" dirty="0" smtClean="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933056"/>
            <a:ext cx="4117431" cy="2705316"/>
          </a:xfrm>
          <a:prstGeom prst="rect">
            <a:avLst/>
          </a:prstGeom>
        </p:spPr>
      </p:pic>
      <p:pic>
        <p:nvPicPr>
          <p:cNvPr id="5" name="Picture 4" descr="Unknown-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16" y="29613"/>
            <a:ext cx="8932056" cy="2086157"/>
          </a:xfrm>
          <a:prstGeom prst="rect">
            <a:avLst/>
          </a:prstGeom>
        </p:spPr>
      </p:pic>
    </p:spTree>
    <p:extLst>
      <p:ext uri="{BB962C8B-B14F-4D97-AF65-F5344CB8AC3E}">
        <p14:creationId xmlns:p14="http://schemas.microsoft.com/office/powerpoint/2010/main" val="3435789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a New Era- 1900’s</a:t>
            </a:r>
            <a:endParaRPr lang="en-US" dirty="0"/>
          </a:p>
        </p:txBody>
      </p:sp>
      <p:sp>
        <p:nvSpPr>
          <p:cNvPr id="3" name="Content Placeholder 2"/>
          <p:cNvSpPr>
            <a:spLocks noGrp="1"/>
          </p:cNvSpPr>
          <p:nvPr>
            <p:ph idx="1"/>
          </p:nvPr>
        </p:nvSpPr>
        <p:spPr/>
        <p:txBody>
          <a:bodyPr>
            <a:normAutofit/>
          </a:bodyPr>
          <a:lstStyle/>
          <a:p>
            <a:pPr marL="0" indent="0">
              <a:buNone/>
            </a:pPr>
            <a:endParaRPr lang="en-US" sz="1550" dirty="0"/>
          </a:p>
          <a:p>
            <a:r>
              <a:rPr lang="en-US" sz="1550" dirty="0"/>
              <a:t>Powerful Jewish notables (</a:t>
            </a:r>
            <a:r>
              <a:rPr lang="en-US" sz="1550" dirty="0">
                <a:solidFill>
                  <a:srgbClr val="008000"/>
                </a:solidFill>
              </a:rPr>
              <a:t>Bankers</a:t>
            </a:r>
            <a:r>
              <a:rPr lang="en-US" sz="1550" dirty="0"/>
              <a:t>, </a:t>
            </a:r>
            <a:r>
              <a:rPr lang="en-US" sz="1550" dirty="0">
                <a:solidFill>
                  <a:schemeClr val="tx2">
                    <a:lumMod val="60000"/>
                    <a:lumOff val="40000"/>
                  </a:schemeClr>
                </a:solidFill>
              </a:rPr>
              <a:t>Politicians</a:t>
            </a:r>
            <a:r>
              <a:rPr lang="en-US" sz="1550" dirty="0"/>
              <a:t> and </a:t>
            </a:r>
            <a:r>
              <a:rPr lang="en-US" sz="1550" u="sng" dirty="0" smtClean="0"/>
              <a:t>Academics</a:t>
            </a:r>
            <a:r>
              <a:rPr lang="en-US" sz="1550" dirty="0"/>
              <a:t>) </a:t>
            </a:r>
            <a:r>
              <a:rPr lang="en-US" sz="1550" dirty="0" smtClean="0"/>
              <a:t>from across Europe </a:t>
            </a:r>
            <a:r>
              <a:rPr lang="en-US" sz="1550" dirty="0"/>
              <a:t>and the USA agreed that the only way that the Jewish people would avoid </a:t>
            </a:r>
            <a:r>
              <a:rPr lang="en-US" sz="1550" dirty="0" smtClean="0"/>
              <a:t>suffering and persecution </a:t>
            </a:r>
            <a:r>
              <a:rPr lang="en-US" sz="1550" dirty="0"/>
              <a:t>was by having a country of their own. They began lobbying for a land they could call home.  </a:t>
            </a:r>
          </a:p>
          <a:p>
            <a:endParaRPr lang="en-US" dirty="0"/>
          </a:p>
          <a:p>
            <a:endParaRPr lang="en-US" dirty="0"/>
          </a:p>
        </p:txBody>
      </p:sp>
      <p:pic>
        <p:nvPicPr>
          <p:cNvPr id="4" name="Picture 3"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0898" y="3573462"/>
            <a:ext cx="1953360" cy="2443587"/>
          </a:xfrm>
          <a:prstGeom prst="rect">
            <a:avLst/>
          </a:prstGeom>
        </p:spPr>
      </p:pic>
      <p:pic>
        <p:nvPicPr>
          <p:cNvPr id="5" name="Picture 4"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276" y="3573463"/>
            <a:ext cx="2010793" cy="2443586"/>
          </a:xfrm>
          <a:prstGeom prst="rect">
            <a:avLst/>
          </a:prstGeom>
        </p:spPr>
      </p:pic>
      <p:pic>
        <p:nvPicPr>
          <p:cNvPr id="6" name="Picture 5" descr="Unknown.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4558" y="3573461"/>
            <a:ext cx="1696340" cy="2443588"/>
          </a:xfrm>
          <a:prstGeom prst="rect">
            <a:avLst/>
          </a:prstGeom>
        </p:spPr>
      </p:pic>
      <p:sp>
        <p:nvSpPr>
          <p:cNvPr id="7" name="TextBox 6"/>
          <p:cNvSpPr txBox="1"/>
          <p:nvPr/>
        </p:nvSpPr>
        <p:spPr>
          <a:xfrm>
            <a:off x="4668647" y="6017050"/>
            <a:ext cx="1696340" cy="369332"/>
          </a:xfrm>
          <a:prstGeom prst="rect">
            <a:avLst/>
          </a:prstGeom>
          <a:noFill/>
        </p:spPr>
        <p:txBody>
          <a:bodyPr wrap="square" rtlCol="0">
            <a:spAutoFit/>
          </a:bodyPr>
          <a:lstStyle/>
          <a:p>
            <a:pPr algn="ctr"/>
            <a:r>
              <a:rPr lang="en-US" sz="900" dirty="0" smtClean="0"/>
              <a:t>Baron </a:t>
            </a:r>
            <a:r>
              <a:rPr lang="en-US" sz="900" dirty="0" err="1" smtClean="0"/>
              <a:t>Rothchild</a:t>
            </a:r>
            <a:endParaRPr lang="en-US" sz="900" dirty="0" smtClean="0"/>
          </a:p>
          <a:p>
            <a:pPr algn="ctr"/>
            <a:r>
              <a:rPr lang="en-US" sz="900" dirty="0" smtClean="0"/>
              <a:t>08/11/1840- 31/03/1915</a:t>
            </a:r>
            <a:endParaRPr lang="en-US" sz="900" dirty="0"/>
          </a:p>
        </p:txBody>
      </p:sp>
      <p:pic>
        <p:nvPicPr>
          <p:cNvPr id="8" name="Picture 7" descr="images-4.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01069" y="3573461"/>
            <a:ext cx="1743489" cy="2443587"/>
          </a:xfrm>
          <a:prstGeom prst="rect">
            <a:avLst/>
          </a:prstGeom>
        </p:spPr>
      </p:pic>
      <p:sp>
        <p:nvSpPr>
          <p:cNvPr id="9" name="TextBox 8"/>
          <p:cNvSpPr txBox="1"/>
          <p:nvPr/>
        </p:nvSpPr>
        <p:spPr>
          <a:xfrm>
            <a:off x="2925158" y="6017050"/>
            <a:ext cx="1743489" cy="338554"/>
          </a:xfrm>
          <a:prstGeom prst="rect">
            <a:avLst/>
          </a:prstGeom>
          <a:noFill/>
        </p:spPr>
        <p:txBody>
          <a:bodyPr wrap="square" rtlCol="0">
            <a:spAutoFit/>
          </a:bodyPr>
          <a:lstStyle/>
          <a:p>
            <a:pPr algn="ctr"/>
            <a:r>
              <a:rPr lang="en-US" sz="800" dirty="0" smtClean="0"/>
              <a:t>Theodor Herzl </a:t>
            </a:r>
          </a:p>
          <a:p>
            <a:pPr algn="ctr"/>
            <a:r>
              <a:rPr lang="en-US" sz="800" dirty="0" smtClean="0"/>
              <a:t>02/05/1860 - 03/07/1904</a:t>
            </a:r>
            <a:endParaRPr lang="en-US" sz="800" dirty="0"/>
          </a:p>
        </p:txBody>
      </p:sp>
    </p:spTree>
    <p:extLst>
      <p:ext uri="{BB962C8B-B14F-4D97-AF65-F5344CB8AC3E}">
        <p14:creationId xmlns:p14="http://schemas.microsoft.com/office/powerpoint/2010/main" val="8620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210</TotalTime>
  <Words>1345</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Agency FB</vt:lpstr>
      <vt:lpstr>Arial</vt:lpstr>
      <vt:lpstr>Bradley Hand ITC</vt:lpstr>
      <vt:lpstr>Calibri</vt:lpstr>
      <vt:lpstr>Cambria</vt:lpstr>
      <vt:lpstr>Century Gothic</vt:lpstr>
      <vt:lpstr>Comic Sans MS</vt:lpstr>
      <vt:lpstr>Franklin Gothic Medium</vt:lpstr>
      <vt:lpstr>Kristen ITC</vt:lpstr>
      <vt:lpstr>Times New Roman</vt:lpstr>
      <vt:lpstr>Wingdings</vt:lpstr>
      <vt:lpstr>Wingdings 2</vt:lpstr>
      <vt:lpstr>Grid</vt:lpstr>
      <vt:lpstr>PowerPoint Presentation</vt:lpstr>
      <vt:lpstr>Who What Where How Why</vt:lpstr>
      <vt:lpstr>PowerPoint Presentation</vt:lpstr>
      <vt:lpstr>PowerPoint Presentation</vt:lpstr>
      <vt:lpstr>So what led to the conflict?</vt:lpstr>
      <vt:lpstr>PowerPoint Presentation</vt:lpstr>
      <vt:lpstr>PowerPoint Presentation</vt:lpstr>
      <vt:lpstr> </vt:lpstr>
      <vt:lpstr>Start of a New Era- 1900’s</vt:lpstr>
      <vt:lpstr>The Immigration </vt:lpstr>
      <vt:lpstr>WWII</vt:lpstr>
      <vt:lpstr>Problems start in Palestine? </vt:lpstr>
      <vt:lpstr>Tensions rise between 1939-1947 </vt:lpstr>
      <vt:lpstr>The British leave it to the UN</vt:lpstr>
      <vt:lpstr>The U.N Divide </vt:lpstr>
      <vt:lpstr>The Wars of 1948</vt:lpstr>
      <vt:lpstr>Watch the clip</vt:lpstr>
      <vt:lpstr>PowerPoint Presentation</vt:lpstr>
      <vt:lpstr>Activity 2</vt:lpstr>
      <vt:lpstr>2 minute Discussion </vt:lpstr>
      <vt:lpstr>Now that’s one version of the history of the Israel Palestine Conflict.</vt:lpstr>
      <vt:lpstr>Plenary </vt:lpstr>
    </vt:vector>
  </TitlesOfParts>
  <Company>Wymondham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conflict and cooperation</dc:title>
  <dc:creator>butlerc</dc:creator>
  <cp:lastModifiedBy>Laura McMenamin</cp:lastModifiedBy>
  <cp:revision>16</cp:revision>
  <dcterms:created xsi:type="dcterms:W3CDTF">2012-03-06T10:17:12Z</dcterms:created>
  <dcterms:modified xsi:type="dcterms:W3CDTF">2016-03-15T15:44:00Z</dcterms:modified>
</cp:coreProperties>
</file>