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64" r:id="rId4"/>
    <p:sldId id="260" r:id="rId5"/>
    <p:sldId id="266" r:id="rId6"/>
    <p:sldId id="265" r:id="rId7"/>
    <p:sldId id="267" r:id="rId8"/>
    <p:sldId id="262"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599"/>
  </p:normalViewPr>
  <p:slideViewPr>
    <p:cSldViewPr snapToGrid="0" snapToObjects="1">
      <p:cViewPr>
        <p:scale>
          <a:sx n="70" d="100"/>
          <a:sy n="70" d="100"/>
        </p:scale>
        <p:origin x="-342" y="-8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90862-CFAE-EC4F-A9D0-EFD11190EBE2}" type="datetimeFigureOut">
              <a:rPr lang="en-US" smtClean="0"/>
              <a:pPr/>
              <a:t>9/15/2016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472D8-115D-5248-BCF7-09C7C34C6726}" type="slidenum">
              <a:rPr lang="en-US" smtClean="0"/>
              <a:pPr/>
              <a:t>‹#›</a:t>
            </a:fld>
            <a:endParaRPr lang="en-US"/>
          </a:p>
        </p:txBody>
      </p:sp>
    </p:spTree>
    <p:extLst>
      <p:ext uri="{BB962C8B-B14F-4D97-AF65-F5344CB8AC3E}">
        <p14:creationId xmlns:p14="http://schemas.microsoft.com/office/powerpoint/2010/main" xmlns="" val="19306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B6B2DE-5588-45F9-BFE0-E720B0EABA00}" type="slidenum">
              <a:rPr lang="en-GB" altLang="en-US"/>
              <a:pPr eaLnBrk="1" hangingPunct="1"/>
              <a:t>1</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98017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students to be creative- I use Play </a:t>
            </a:r>
            <a:r>
              <a:rPr lang="en-US" dirty="0" err="1" smtClean="0"/>
              <a:t>Doh</a:t>
            </a:r>
            <a:r>
              <a:rPr lang="en-US" baseline="0" dirty="0" smtClean="0"/>
              <a:t> for this. Recycled material. The main aim is to get the students to make something that looks like a human- you need to ask why is it not human? It cannot breathe- lead onto God’s breath into Adam and how we all have the breath of God within us. </a:t>
            </a:r>
            <a:endParaRPr lang="en-US" dirty="0"/>
          </a:p>
        </p:txBody>
      </p:sp>
      <p:sp>
        <p:nvSpPr>
          <p:cNvPr id="4" name="Slide Number Placeholder 3"/>
          <p:cNvSpPr>
            <a:spLocks noGrp="1"/>
          </p:cNvSpPr>
          <p:nvPr>
            <p:ph type="sldNum" sz="quarter" idx="10"/>
          </p:nvPr>
        </p:nvSpPr>
        <p:spPr/>
        <p:txBody>
          <a:bodyPr/>
          <a:lstStyle/>
          <a:p>
            <a:fld id="{06C472D8-115D-5248-BCF7-09C7C34C6726}" type="slidenum">
              <a:rPr lang="en-US" smtClean="0"/>
              <a:pPr/>
              <a:t>2</a:t>
            </a:fld>
            <a:endParaRPr lang="en-US"/>
          </a:p>
        </p:txBody>
      </p:sp>
    </p:spTree>
    <p:extLst>
      <p:ext uri="{BB962C8B-B14F-4D97-AF65-F5344CB8AC3E}">
        <p14:creationId xmlns:p14="http://schemas.microsoft.com/office/powerpoint/2010/main" xmlns="" val="4196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Rob Bell Breathe</a:t>
            </a:r>
            <a:r>
              <a:rPr lang="en-US" baseline="0" dirty="0" smtClean="0"/>
              <a:t> video- find on </a:t>
            </a:r>
            <a:r>
              <a:rPr lang="en-US" baseline="0" dirty="0" err="1" smtClean="0"/>
              <a:t>youtube</a:t>
            </a:r>
            <a:r>
              <a:rPr lang="en-US" baseline="0" dirty="0" smtClean="0"/>
              <a:t>. Link above worked at time of making lesson. </a:t>
            </a:r>
            <a:endParaRPr lang="en-US" dirty="0"/>
          </a:p>
        </p:txBody>
      </p:sp>
      <p:sp>
        <p:nvSpPr>
          <p:cNvPr id="4" name="Slide Number Placeholder 3"/>
          <p:cNvSpPr>
            <a:spLocks noGrp="1"/>
          </p:cNvSpPr>
          <p:nvPr>
            <p:ph type="sldNum" sz="quarter" idx="10"/>
          </p:nvPr>
        </p:nvSpPr>
        <p:spPr/>
        <p:txBody>
          <a:bodyPr/>
          <a:lstStyle/>
          <a:p>
            <a:fld id="{06C472D8-115D-5248-BCF7-09C7C34C6726}" type="slidenum">
              <a:rPr lang="en-US" smtClean="0"/>
              <a:pPr/>
              <a:t>4</a:t>
            </a:fld>
            <a:endParaRPr lang="en-US"/>
          </a:p>
        </p:txBody>
      </p:sp>
    </p:spTree>
    <p:extLst>
      <p:ext uri="{BB962C8B-B14F-4D97-AF65-F5344CB8AC3E}">
        <p14:creationId xmlns:p14="http://schemas.microsoft.com/office/powerpoint/2010/main" xmlns="" val="146813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C472D8-115D-5248-BCF7-09C7C34C672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could print next two slides and use as information sheets. </a:t>
            </a:r>
          </a:p>
          <a:p>
            <a:endParaRPr lang="en-US" dirty="0"/>
          </a:p>
        </p:txBody>
      </p:sp>
      <p:sp>
        <p:nvSpPr>
          <p:cNvPr id="4" name="Slide Number Placeholder 3"/>
          <p:cNvSpPr>
            <a:spLocks noGrp="1"/>
          </p:cNvSpPr>
          <p:nvPr>
            <p:ph type="sldNum" sz="quarter" idx="10"/>
          </p:nvPr>
        </p:nvSpPr>
        <p:spPr/>
        <p:txBody>
          <a:bodyPr/>
          <a:lstStyle/>
          <a:p>
            <a:fld id="{06C472D8-115D-5248-BCF7-09C7C34C6726}" type="slidenum">
              <a:rPr lang="en-US" smtClean="0"/>
              <a:pPr/>
              <a:t>6</a:t>
            </a:fld>
            <a:endParaRPr lang="en-US"/>
          </a:p>
        </p:txBody>
      </p:sp>
    </p:spTree>
    <p:extLst>
      <p:ext uri="{BB962C8B-B14F-4D97-AF65-F5344CB8AC3E}">
        <p14:creationId xmlns:p14="http://schemas.microsoft.com/office/powerpoint/2010/main" xmlns="" val="5017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472D8-115D-5248-BCF7-09C7C34C6726}" type="slidenum">
              <a:rPr lang="en-US" smtClean="0"/>
              <a:pPr/>
              <a:t>7</a:t>
            </a:fld>
            <a:endParaRPr lang="en-US"/>
          </a:p>
        </p:txBody>
      </p:sp>
    </p:spTree>
    <p:extLst>
      <p:ext uri="{BB962C8B-B14F-4D97-AF65-F5344CB8AC3E}">
        <p14:creationId xmlns:p14="http://schemas.microsoft.com/office/powerpoint/2010/main" xmlns="" val="45273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9B4F59-27C0-B741-AF71-213E21F0A6CF}"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88271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B4F59-27C0-B741-AF71-213E21F0A6CF}"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2374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B4F59-27C0-B741-AF71-213E21F0A6CF}"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49584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B4F59-27C0-B741-AF71-213E21F0A6CF}"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212827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B4F59-27C0-B741-AF71-213E21F0A6CF}"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37484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B4F59-27C0-B741-AF71-213E21F0A6CF}"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15285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B4F59-27C0-B741-AF71-213E21F0A6CF}" type="datetimeFigureOut">
              <a:rPr lang="en-US" smtClean="0"/>
              <a:pPr/>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80185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9B4F59-27C0-B741-AF71-213E21F0A6CF}" type="datetimeFigureOut">
              <a:rPr lang="en-US" smtClean="0"/>
              <a:pPr/>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125706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B4F59-27C0-B741-AF71-213E21F0A6CF}" type="datetimeFigureOut">
              <a:rPr lang="en-US" smtClean="0"/>
              <a:pPr/>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55525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B4F59-27C0-B741-AF71-213E21F0A6CF}"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130242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B4F59-27C0-B741-AF71-213E21F0A6CF}"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50510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B4F59-27C0-B741-AF71-213E21F0A6CF}" type="datetimeFigureOut">
              <a:rPr lang="en-US" smtClean="0"/>
              <a:pPr/>
              <a:t>9/15/2016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054CE-07D8-8C4F-ADB5-78057A2ADDFC}" type="slidenum">
              <a:rPr lang="en-US" smtClean="0"/>
              <a:pPr/>
              <a:t>‹#›</a:t>
            </a:fld>
            <a:endParaRPr lang="en-US"/>
          </a:p>
        </p:txBody>
      </p:sp>
    </p:spTree>
    <p:extLst>
      <p:ext uri="{BB962C8B-B14F-4D97-AF65-F5344CB8AC3E}">
        <p14:creationId xmlns:p14="http://schemas.microsoft.com/office/powerpoint/2010/main" xmlns="" val="16066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hyperlink" Target="https://www.youtube.com/watch?v=7acxRdMzIjk&amp;list=PLauZzlAGt3DpwSlMvObYwrwqRWav9Ke4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OUV7mWDI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ctrTitle"/>
          </p:nvPr>
        </p:nvSpPr>
        <p:spPr>
          <a:xfrm>
            <a:off x="922613" y="971388"/>
            <a:ext cx="10251525" cy="710778"/>
          </a:xfrm>
          <a:ln w="76200">
            <a:solidFill>
              <a:srgbClr val="FFFF00"/>
            </a:solidFill>
          </a:ln>
        </p:spPr>
        <p:txBody>
          <a:bodyPr>
            <a:normAutofit/>
          </a:bodyPr>
          <a:lstStyle/>
          <a:p>
            <a:pPr eaLnBrk="1" hangingPunct="1"/>
            <a:r>
              <a:rPr lang="en-GB" altLang="en-US" sz="3600" u="sng" dirty="0" smtClean="0">
                <a:latin typeface="Comic Sans MS" panose="030F0702030302020204" pitchFamily="66" charset="0"/>
              </a:rPr>
              <a:t>Compare Genesis creation of human stories</a:t>
            </a:r>
            <a:endParaRPr lang="en-GB" altLang="en-US" sz="3600" u="sng" dirty="0">
              <a:latin typeface="Comic Sans MS" panose="030F0702030302020204" pitchFamily="66" charset="0"/>
            </a:endParaRPr>
          </a:p>
        </p:txBody>
      </p:sp>
      <p:sp>
        <p:nvSpPr>
          <p:cNvPr id="2" name="Rectangle 1"/>
          <p:cNvSpPr/>
          <p:nvPr/>
        </p:nvSpPr>
        <p:spPr>
          <a:xfrm>
            <a:off x="5819649" y="2334002"/>
            <a:ext cx="5354489" cy="32193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n-GB" sz="2400" b="1" u="sng" dirty="0">
                <a:solidFill>
                  <a:srgbClr val="FF0000"/>
                </a:solidFill>
                <a:latin typeface="Comic Sans MS" panose="030F0702030302020204" pitchFamily="66" charset="0"/>
              </a:rPr>
              <a:t>Success Criteria:</a:t>
            </a:r>
          </a:p>
          <a:p>
            <a:pPr marL="457200" indent="-457200">
              <a:spcBef>
                <a:spcPct val="20000"/>
              </a:spcBef>
              <a:buClr>
                <a:srgbClr val="FF0000"/>
              </a:buClr>
              <a:buFont typeface="Wingdings" panose="05000000000000000000" pitchFamily="2" charset="2"/>
              <a:buChar char="ü"/>
              <a:defRPr/>
            </a:pPr>
            <a:r>
              <a:rPr lang="en-GB" altLang="en-US" sz="1600" kern="0" dirty="0">
                <a:solidFill>
                  <a:srgbClr val="000000"/>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define </a:t>
            </a:r>
            <a:r>
              <a:rPr lang="en-GB" altLang="en-US" sz="1600" kern="0" dirty="0" smtClean="0">
                <a:solidFill>
                  <a:srgbClr val="000000"/>
                </a:solidFill>
                <a:latin typeface="Comic Sans MS" panose="030F0702030302020204" pitchFamily="66" charset="0"/>
              </a:rPr>
              <a:t>what it means to have been created </a:t>
            </a:r>
            <a:endParaRPr lang="en-GB" altLang="en-US" sz="1600" kern="0" dirty="0">
              <a:solidFill>
                <a:srgbClr val="000000"/>
              </a:solidFill>
              <a:latin typeface="Comic Sans MS" panose="030F0702030302020204" pitchFamily="66" charset="0"/>
            </a:endParaRPr>
          </a:p>
          <a:p>
            <a:pPr marL="457200" indent="-457200">
              <a:spcBef>
                <a:spcPct val="20000"/>
              </a:spcBef>
              <a:buClr>
                <a:srgbClr val="FF0000"/>
              </a:buClr>
              <a:buFont typeface="Wingdings" panose="05000000000000000000" pitchFamily="2" charset="2"/>
              <a:buChar char="ü"/>
              <a:defRPr/>
            </a:pPr>
            <a:r>
              <a:rPr lang="en-GB" altLang="en-US" sz="1600" kern="0" dirty="0">
                <a:solidFill>
                  <a:srgbClr val="000000"/>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identify</a:t>
            </a:r>
            <a:r>
              <a:rPr lang="en-GB" altLang="en-US" sz="1600" kern="0" dirty="0">
                <a:solidFill>
                  <a:srgbClr val="000000"/>
                </a:solidFill>
                <a:latin typeface="Comic Sans MS" panose="030F0702030302020204" pitchFamily="66" charset="0"/>
              </a:rPr>
              <a:t> what I already know about </a:t>
            </a:r>
            <a:r>
              <a:rPr lang="en-GB" altLang="en-US" sz="1600" kern="0" dirty="0" smtClean="0">
                <a:solidFill>
                  <a:srgbClr val="000000"/>
                </a:solidFill>
                <a:latin typeface="Comic Sans MS" panose="030F0702030302020204" pitchFamily="66" charset="0"/>
              </a:rPr>
              <a:t>Genesis creation of humans </a:t>
            </a:r>
            <a:endParaRPr lang="en-GB" altLang="en-US" sz="1600" kern="0" dirty="0">
              <a:solidFill>
                <a:srgbClr val="000000"/>
              </a:solidFill>
              <a:latin typeface="Comic Sans MS" panose="030F0702030302020204" pitchFamily="66" charset="0"/>
            </a:endParaRPr>
          </a:p>
          <a:p>
            <a:pPr marL="457200" indent="-457200">
              <a:spcBef>
                <a:spcPct val="20000"/>
              </a:spcBef>
              <a:buClr>
                <a:srgbClr val="FF0000"/>
              </a:buClr>
              <a:buFont typeface="Wingdings" panose="05000000000000000000" pitchFamily="2" charset="2"/>
              <a:buChar char="ü"/>
              <a:defRPr/>
            </a:pPr>
            <a:r>
              <a:rPr lang="en-GB" altLang="en-US" sz="1600" kern="0" dirty="0">
                <a:solidFill>
                  <a:srgbClr val="000000"/>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understand </a:t>
            </a:r>
            <a:r>
              <a:rPr lang="en-GB" altLang="en-US" sz="1600" kern="0" dirty="0">
                <a:solidFill>
                  <a:schemeClr val="tx1"/>
                </a:solidFill>
                <a:latin typeface="Comic Sans MS" panose="030F0702030302020204" pitchFamily="66" charset="0"/>
              </a:rPr>
              <a:t>and</a:t>
            </a:r>
            <a:r>
              <a:rPr lang="en-GB" altLang="en-US" sz="1600" kern="0" dirty="0">
                <a:solidFill>
                  <a:srgbClr val="FF0000"/>
                </a:solidFill>
                <a:latin typeface="Comic Sans MS" panose="030F0702030302020204" pitchFamily="66" charset="0"/>
              </a:rPr>
              <a:t> explain</a:t>
            </a:r>
            <a:r>
              <a:rPr lang="en-GB" altLang="en-US" sz="1600" kern="0" dirty="0">
                <a:solidFill>
                  <a:srgbClr val="000000"/>
                </a:solidFill>
                <a:latin typeface="Comic Sans MS" panose="030F0702030302020204" pitchFamily="66" charset="0"/>
              </a:rPr>
              <a:t> facts about </a:t>
            </a:r>
            <a:r>
              <a:rPr lang="en-GB" altLang="en-US" sz="1600" kern="0" dirty="0" smtClean="0">
                <a:solidFill>
                  <a:srgbClr val="000000"/>
                </a:solidFill>
                <a:latin typeface="Comic Sans MS" panose="030F0702030302020204" pitchFamily="66" charset="0"/>
              </a:rPr>
              <a:t>how humans are created in accordance to Genesis </a:t>
            </a:r>
            <a:endParaRPr lang="en-GB" altLang="en-US" sz="1600" kern="0" dirty="0">
              <a:solidFill>
                <a:schemeClr val="tx1"/>
              </a:solidFill>
              <a:latin typeface="Comic Sans MS" panose="030F0702030302020204" pitchFamily="66" charset="0"/>
            </a:endParaRPr>
          </a:p>
          <a:p>
            <a:pPr marL="457200" indent="-457200">
              <a:spcBef>
                <a:spcPct val="20000"/>
              </a:spcBef>
              <a:buClr>
                <a:srgbClr val="FF0000"/>
              </a:buClr>
              <a:buFont typeface="Wingdings" panose="05000000000000000000" pitchFamily="2" charset="2"/>
              <a:buChar char="ü"/>
              <a:defRPr/>
            </a:pPr>
            <a:r>
              <a:rPr lang="en-GB" altLang="en-US" sz="1600" kern="0" dirty="0">
                <a:solidFill>
                  <a:schemeClr val="tx1"/>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examine </a:t>
            </a:r>
            <a:r>
              <a:rPr lang="en-GB" altLang="en-US" sz="1600" kern="0" dirty="0">
                <a:solidFill>
                  <a:schemeClr val="tx1"/>
                </a:solidFill>
                <a:latin typeface="Comic Sans MS" panose="030F0702030302020204" pitchFamily="66" charset="0"/>
              </a:rPr>
              <a:t>the </a:t>
            </a:r>
            <a:r>
              <a:rPr lang="en-GB" altLang="en-US" sz="1600" kern="0" dirty="0" smtClean="0">
                <a:solidFill>
                  <a:schemeClr val="tx1"/>
                </a:solidFill>
                <a:latin typeface="Comic Sans MS" panose="030F0702030302020204" pitchFamily="66" charset="0"/>
              </a:rPr>
              <a:t>creation accounts of Genesis</a:t>
            </a:r>
            <a:endParaRPr lang="en-GB" altLang="en-US" sz="1600" kern="0" dirty="0">
              <a:solidFill>
                <a:schemeClr val="tx1"/>
              </a:solidFill>
              <a:latin typeface="Comic Sans MS" panose="030F0702030302020204" pitchFamily="66" charset="0"/>
            </a:endParaRPr>
          </a:p>
          <a:p>
            <a:pPr marL="457200" indent="-457200">
              <a:spcBef>
                <a:spcPct val="20000"/>
              </a:spcBef>
              <a:buClr>
                <a:srgbClr val="FF0000"/>
              </a:buClr>
              <a:buFont typeface="Wingdings" panose="05000000000000000000" pitchFamily="2" charset="2"/>
              <a:buChar char="ü"/>
              <a:defRPr/>
            </a:pPr>
            <a:r>
              <a:rPr lang="en-GB" altLang="en-US" sz="1600" kern="0" dirty="0">
                <a:solidFill>
                  <a:schemeClr val="tx1"/>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evaluate </a:t>
            </a:r>
            <a:r>
              <a:rPr lang="en-GB" altLang="en-US" sz="1600" kern="0" dirty="0">
                <a:solidFill>
                  <a:schemeClr val="tx1"/>
                </a:solidFill>
                <a:latin typeface="Comic Sans MS" panose="030F0702030302020204" pitchFamily="66" charset="0"/>
              </a:rPr>
              <a:t>attitudes towards </a:t>
            </a:r>
            <a:r>
              <a:rPr lang="en-GB" altLang="en-US" sz="1600" kern="0" dirty="0" smtClean="0">
                <a:solidFill>
                  <a:schemeClr val="tx1"/>
                </a:solidFill>
                <a:latin typeface="Comic Sans MS" panose="030F0702030302020204" pitchFamily="66" charset="0"/>
              </a:rPr>
              <a:t>to how humans are created. </a:t>
            </a:r>
            <a:endParaRPr lang="en-GB" altLang="en-US" sz="1600" kern="0" dirty="0">
              <a:solidFill>
                <a:schemeClr val="tx1"/>
              </a:solidFill>
              <a:latin typeface="Comic Sans MS" panose="030F0702030302020204" pitchFamily="66" charset="0"/>
            </a:endParaRPr>
          </a:p>
          <a:p>
            <a:pPr marL="457200" indent="-457200">
              <a:spcBef>
                <a:spcPct val="20000"/>
              </a:spcBef>
              <a:buClr>
                <a:srgbClr val="FF0000"/>
              </a:buClr>
              <a:buFont typeface="Wingdings" panose="05000000000000000000" pitchFamily="2" charset="2"/>
              <a:buChar char="ü"/>
              <a:defRPr/>
            </a:pPr>
            <a:r>
              <a:rPr lang="en-GB" altLang="en-US" sz="1600" kern="0" dirty="0">
                <a:solidFill>
                  <a:srgbClr val="000000"/>
                </a:solidFill>
                <a:latin typeface="Comic Sans MS" panose="030F0702030302020204" pitchFamily="66" charset="0"/>
              </a:rPr>
              <a:t>I can </a:t>
            </a:r>
            <a:r>
              <a:rPr lang="en-GB" altLang="en-US" sz="1600" kern="0" dirty="0">
                <a:solidFill>
                  <a:srgbClr val="FF0000"/>
                </a:solidFill>
                <a:latin typeface="Comic Sans MS" panose="030F0702030302020204" pitchFamily="66" charset="0"/>
              </a:rPr>
              <a:t>assess</a:t>
            </a:r>
            <a:r>
              <a:rPr lang="en-GB" altLang="en-US" sz="1600" kern="0" dirty="0">
                <a:solidFill>
                  <a:srgbClr val="000000"/>
                </a:solidFill>
                <a:latin typeface="Comic Sans MS" panose="030F0702030302020204" pitchFamily="66" charset="0"/>
              </a:rPr>
              <a:t> my knowledge through a GCSE </a:t>
            </a:r>
            <a:r>
              <a:rPr lang="en-GB" altLang="en-US" sz="1600" kern="0" dirty="0" smtClean="0">
                <a:solidFill>
                  <a:srgbClr val="000000"/>
                </a:solidFill>
                <a:latin typeface="Comic Sans MS" panose="030F0702030302020204" pitchFamily="66" charset="0"/>
              </a:rPr>
              <a:t>question.</a:t>
            </a:r>
            <a:endParaRPr lang="en-GB" altLang="en-US" sz="1600" kern="0" dirty="0">
              <a:solidFill>
                <a:srgbClr val="000000"/>
              </a:solidFill>
              <a:latin typeface="Comic Sans MS" panose="030F0702030302020204" pitchFamily="66" charset="0"/>
            </a:endParaRPr>
          </a:p>
        </p:txBody>
      </p:sp>
      <p:sp>
        <p:nvSpPr>
          <p:cNvPr id="7" name="TextBox 7"/>
          <p:cNvSpPr txBox="1">
            <a:spLocks noChangeArrowheads="1"/>
          </p:cNvSpPr>
          <p:nvPr/>
        </p:nvSpPr>
        <p:spPr bwMode="auto">
          <a:xfrm>
            <a:off x="4396636" y="94616"/>
            <a:ext cx="7551524"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u="sng" dirty="0" smtClean="0">
                <a:solidFill>
                  <a:srgbClr val="7030A0"/>
                </a:solidFill>
                <a:latin typeface="Comic Sans MS" panose="030F0702030302020204" pitchFamily="66" charset="0"/>
              </a:rPr>
              <a:t>Date:</a:t>
            </a:r>
            <a:fld id="{AA018219-D5B7-7D4E-9B6E-8B4920CE75D3}" type="datetime2">
              <a:rPr lang="en-GB" altLang="en-US" sz="2800" b="1" u="sng" smtClean="0">
                <a:solidFill>
                  <a:srgbClr val="7030A0"/>
                </a:solidFill>
                <a:latin typeface="Comic Sans MS" panose="030F0702030302020204" pitchFamily="66" charset="0"/>
              </a:rPr>
              <a:pPr algn="ctr" eaLnBrk="1" hangingPunct="1">
                <a:spcBef>
                  <a:spcPct val="0"/>
                </a:spcBef>
                <a:buFontTx/>
                <a:buNone/>
              </a:pPr>
              <a:t>Thursday, 15 September 2016</a:t>
            </a:fld>
            <a:endParaRPr lang="en-GB" altLang="en-US" sz="2800" b="1" u="sng" dirty="0">
              <a:solidFill>
                <a:srgbClr val="7030A0"/>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1050925" y="2035718"/>
            <a:ext cx="3506787" cy="4699818"/>
          </a:xfrm>
          <a:prstGeom prst="rect">
            <a:avLst/>
          </a:prstGeom>
        </p:spPr>
      </p:pic>
    </p:spTree>
    <p:extLst>
      <p:ext uri="{BB962C8B-B14F-4D97-AF65-F5344CB8AC3E}">
        <p14:creationId xmlns:p14="http://schemas.microsoft.com/office/powerpoint/2010/main" xmlns="" val="131369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737" y="250826"/>
            <a:ext cx="6877050" cy="1092200"/>
          </a:xfrm>
        </p:spPr>
        <p:txBody>
          <a:bodyPr>
            <a:normAutofit/>
          </a:bodyPr>
          <a:lstStyle/>
          <a:p>
            <a:pPr algn="ctr"/>
            <a:r>
              <a:rPr lang="en-GB" dirty="0" smtClean="0">
                <a:solidFill>
                  <a:srgbClr val="7030A0"/>
                </a:solidFill>
              </a:rPr>
              <a:t>Task/ homework</a:t>
            </a:r>
            <a:endParaRPr lang="en-GB" dirty="0">
              <a:solidFill>
                <a:srgbClr val="7030A0"/>
              </a:solidFill>
            </a:endParaRPr>
          </a:p>
        </p:txBody>
      </p:sp>
      <p:sp>
        <p:nvSpPr>
          <p:cNvPr id="3" name="Content Placeholder 2"/>
          <p:cNvSpPr>
            <a:spLocks noGrp="1"/>
          </p:cNvSpPr>
          <p:nvPr>
            <p:ph idx="1"/>
          </p:nvPr>
        </p:nvSpPr>
        <p:spPr>
          <a:xfrm>
            <a:off x="5672136" y="1811338"/>
            <a:ext cx="6124575" cy="4351338"/>
          </a:xfrm>
        </p:spPr>
        <p:txBody>
          <a:bodyPr>
            <a:normAutofit fontScale="92500" lnSpcReduction="20000"/>
          </a:bodyPr>
          <a:lstStyle/>
          <a:p>
            <a:pPr marL="0" indent="0">
              <a:buNone/>
            </a:pPr>
            <a:r>
              <a:rPr lang="en-GB" dirty="0" smtClean="0"/>
              <a:t>You are working for NASA (National Aeronautics and Space Agency)</a:t>
            </a:r>
          </a:p>
          <a:p>
            <a:pPr marL="0" indent="0">
              <a:buNone/>
            </a:pPr>
            <a:endParaRPr lang="en-GB" dirty="0"/>
          </a:p>
          <a:p>
            <a:pPr marL="0" indent="0">
              <a:buNone/>
            </a:pPr>
            <a:r>
              <a:rPr lang="en-GB" dirty="0" smtClean="0"/>
              <a:t>You are sending a spacecraft deep into space</a:t>
            </a:r>
          </a:p>
          <a:p>
            <a:pPr marL="0" indent="0">
              <a:buNone/>
            </a:pPr>
            <a:endParaRPr lang="en-GB" dirty="0"/>
          </a:p>
          <a:p>
            <a:pPr marL="0" indent="0">
              <a:buNone/>
            </a:pPr>
            <a:r>
              <a:rPr lang="en-GB" dirty="0" smtClean="0"/>
              <a:t>You have to prepare a welcome guide about human beings that aliens might read</a:t>
            </a:r>
          </a:p>
          <a:p>
            <a:pPr marL="0" indent="0">
              <a:buNone/>
            </a:pPr>
            <a:endParaRPr lang="en-GB" dirty="0"/>
          </a:p>
          <a:p>
            <a:pPr marL="0" indent="0">
              <a:buNone/>
            </a:pPr>
            <a:r>
              <a:rPr lang="en-GB" dirty="0" smtClean="0"/>
              <a:t>In your guide you have to explain what it means to be a human being</a:t>
            </a:r>
            <a:endParaRPr lang="en-GB" dirty="0"/>
          </a:p>
        </p:txBody>
      </p:sp>
      <p:pic>
        <p:nvPicPr>
          <p:cNvPr id="4" name="Picture 3"/>
          <p:cNvPicPr>
            <a:picLocks noChangeAspect="1"/>
          </p:cNvPicPr>
          <p:nvPr/>
        </p:nvPicPr>
        <p:blipFill>
          <a:blip r:embed="rId2"/>
          <a:stretch>
            <a:fillRect/>
          </a:stretch>
        </p:blipFill>
        <p:spPr>
          <a:xfrm>
            <a:off x="495300" y="0"/>
            <a:ext cx="3213100" cy="252730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679700" y="2527300"/>
            <a:ext cx="2057400" cy="3962400"/>
          </a:xfrm>
          <a:prstGeom prst="rect">
            <a:avLst/>
          </a:prstGeom>
        </p:spPr>
      </p:pic>
    </p:spTree>
    <p:extLst>
      <p:ext uri="{BB962C8B-B14F-4D97-AF65-F5344CB8AC3E}">
        <p14:creationId xmlns:p14="http://schemas.microsoft.com/office/powerpoint/2010/main" xmlns="" val="619173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160338"/>
            <a:ext cx="7772400" cy="1066034"/>
          </a:xfrm>
          <a:noFill/>
          <a:ln w="76200">
            <a:solidFill>
              <a:srgbClr val="FF0000"/>
            </a:solidFill>
          </a:ln>
        </p:spPr>
        <p:txBody>
          <a:bodyPr rtlCol="0">
            <a:normAutofit fontScale="90000"/>
          </a:bodyPr>
          <a:lstStyle/>
          <a:p>
            <a:pPr>
              <a:defRPr/>
            </a:pPr>
            <a:r>
              <a:rPr lang="en-GB" dirty="0" smtClean="0">
                <a:latin typeface="Comic Sans MS" pitchFamily="66" charset="0"/>
              </a:rPr>
              <a:t>Create your own human</a:t>
            </a:r>
            <a:endParaRPr lang="en-GB" dirty="0" smtClean="0">
              <a:latin typeface="Comic Sans MS" pitchFamily="66" charset="0"/>
            </a:endParaRPr>
          </a:p>
        </p:txBody>
      </p:sp>
      <p:sp>
        <p:nvSpPr>
          <p:cNvPr id="3" name="Subtitle 2"/>
          <p:cNvSpPr>
            <a:spLocks noGrp="1"/>
          </p:cNvSpPr>
          <p:nvPr>
            <p:ph type="subTitle" idx="1"/>
          </p:nvPr>
        </p:nvSpPr>
        <p:spPr>
          <a:xfrm>
            <a:off x="6085750" y="5142323"/>
            <a:ext cx="4389755" cy="1318594"/>
          </a:xfrm>
          <a:noFill/>
          <a:ln w="76200">
            <a:solidFill>
              <a:srgbClr val="92D050"/>
            </a:solidFill>
          </a:ln>
        </p:spPr>
        <p:txBody>
          <a:bodyPr rtlCol="0">
            <a:normAutofit/>
          </a:bodyPr>
          <a:lstStyle/>
          <a:p>
            <a:pPr>
              <a:defRPr/>
            </a:pPr>
            <a:r>
              <a:rPr lang="en-GB" dirty="0" smtClean="0"/>
              <a:t>Your task is to create a human </a:t>
            </a:r>
            <a:r>
              <a:rPr lang="en-GB" dirty="0" smtClean="0"/>
              <a:t>using the resources from your teacher</a:t>
            </a:r>
            <a:endParaRPr lang="en-GB" dirty="0" smtClean="0"/>
          </a:p>
        </p:txBody>
      </p:sp>
      <p:sp>
        <p:nvSpPr>
          <p:cNvPr id="13314" name="AutoShape 2" descr="Image result for playdo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6" name="Picture 4" descr="Image result for playdo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975" y="3463624"/>
            <a:ext cx="1678699" cy="1678699"/>
          </a:xfrm>
          <a:prstGeom prst="rect">
            <a:avLst/>
          </a:prstGeom>
          <a:noFill/>
        </p:spPr>
      </p:pic>
      <p:pic>
        <p:nvPicPr>
          <p:cNvPr id="13318" name="Picture 6" descr="Image result for scrap paper"/>
          <p:cNvPicPr>
            <a:picLocks noChangeAspect="1" noChangeArrowheads="1"/>
          </p:cNvPicPr>
          <p:nvPr/>
        </p:nvPicPr>
        <p:blipFill>
          <a:blip r:embed="rId4"/>
          <a:srcRect/>
          <a:stretch>
            <a:fillRect/>
          </a:stretch>
        </p:blipFill>
        <p:spPr bwMode="auto">
          <a:xfrm>
            <a:off x="2831784" y="3601960"/>
            <a:ext cx="2407190" cy="1678699"/>
          </a:xfrm>
          <a:prstGeom prst="rect">
            <a:avLst/>
          </a:prstGeom>
          <a:noFill/>
        </p:spPr>
      </p:pic>
      <p:pic>
        <p:nvPicPr>
          <p:cNvPr id="13320" name="Picture 8" descr="Image result for human"/>
          <p:cNvPicPr>
            <a:picLocks noChangeAspect="1" noChangeArrowheads="1"/>
          </p:cNvPicPr>
          <p:nvPr/>
        </p:nvPicPr>
        <p:blipFill>
          <a:blip r:embed="rId5"/>
          <a:srcRect/>
          <a:stretch>
            <a:fillRect/>
          </a:stretch>
        </p:blipFill>
        <p:spPr bwMode="auto">
          <a:xfrm>
            <a:off x="8280628" y="160338"/>
            <a:ext cx="2397240" cy="1520916"/>
          </a:xfrm>
          <a:prstGeom prst="rect">
            <a:avLst/>
          </a:prstGeom>
          <a:noFill/>
        </p:spPr>
      </p:pic>
      <p:sp>
        <p:nvSpPr>
          <p:cNvPr id="9" name="Title 1"/>
          <p:cNvSpPr txBox="1">
            <a:spLocks/>
          </p:cNvSpPr>
          <p:nvPr/>
        </p:nvSpPr>
        <p:spPr>
          <a:xfrm>
            <a:off x="307975" y="2775472"/>
            <a:ext cx="4930999" cy="435591"/>
          </a:xfrm>
          <a:prstGeom prst="rect">
            <a:avLst/>
          </a:prstGeom>
          <a:noFill/>
          <a:ln w="76200">
            <a:solidFill>
              <a:srgbClr val="00B0F0"/>
            </a:solidFill>
          </a:ln>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Comic Sans MS" pitchFamily="66" charset="0"/>
                <a:ea typeface="+mj-ea"/>
                <a:cs typeface="+mj-cs"/>
              </a:rPr>
              <a:t>Use</a:t>
            </a:r>
            <a:r>
              <a:rPr kumimoji="0" lang="en-GB" sz="2800" b="0" i="0" u="none" strike="noStrike" kern="1200" cap="none" spc="0" normalizeH="0" noProof="0" dirty="0" smtClean="0">
                <a:ln>
                  <a:noFill/>
                </a:ln>
                <a:solidFill>
                  <a:schemeClr val="tx1"/>
                </a:solidFill>
                <a:effectLst/>
                <a:uLnTx/>
                <a:uFillTx/>
                <a:latin typeface="Comic Sans MS" pitchFamily="66" charset="0"/>
                <a:ea typeface="+mj-ea"/>
                <a:cs typeface="+mj-cs"/>
              </a:rPr>
              <a:t> </a:t>
            </a:r>
            <a:r>
              <a:rPr kumimoji="0" lang="en-GB" sz="2800" b="0" i="0" u="none" strike="noStrike" kern="1200" cap="none" spc="0" normalizeH="0" noProof="0" dirty="0" err="1" smtClean="0">
                <a:ln>
                  <a:noFill/>
                </a:ln>
                <a:solidFill>
                  <a:schemeClr val="tx1"/>
                </a:solidFill>
                <a:effectLst/>
                <a:uLnTx/>
                <a:uFillTx/>
                <a:latin typeface="Comic Sans MS" pitchFamily="66" charset="0"/>
                <a:ea typeface="+mj-ea"/>
                <a:cs typeface="+mj-cs"/>
              </a:rPr>
              <a:t>Playdoh</a:t>
            </a:r>
            <a:r>
              <a:rPr kumimoji="0" lang="en-GB" sz="2800" b="0" i="0" u="none" strike="noStrike" kern="1200" cap="none" spc="0" normalizeH="0" noProof="0" dirty="0" smtClean="0">
                <a:ln>
                  <a:noFill/>
                </a:ln>
                <a:solidFill>
                  <a:schemeClr val="tx1"/>
                </a:solidFill>
                <a:effectLst/>
                <a:uLnTx/>
                <a:uFillTx/>
                <a:latin typeface="Comic Sans MS" pitchFamily="66" charset="0"/>
                <a:ea typeface="+mj-ea"/>
                <a:cs typeface="+mj-cs"/>
              </a:rPr>
              <a:t> or scrap paper</a:t>
            </a:r>
            <a:endParaRPr kumimoji="0" lang="en-GB" sz="28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Tree>
    <p:extLst>
      <p:ext uri="{BB962C8B-B14F-4D97-AF65-F5344CB8AC3E}">
        <p14:creationId xmlns:p14="http://schemas.microsoft.com/office/powerpoint/2010/main" xmlns="" val="1485489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accent4"/>
            </a:solidFill>
          </a:ln>
        </p:spPr>
        <p:txBody>
          <a:bodyPr/>
          <a:lstStyle/>
          <a:p>
            <a:pPr algn="ctr"/>
            <a:r>
              <a:rPr lang="en-US" dirty="0" smtClean="0"/>
              <a:t>What does the Bible say about the creation of humans?</a:t>
            </a:r>
            <a:endParaRPr lang="en-US" dirty="0"/>
          </a:p>
        </p:txBody>
      </p:sp>
      <p:pic>
        <p:nvPicPr>
          <p:cNvPr id="4" name="Picture 3"/>
          <p:cNvPicPr>
            <a:picLocks noChangeAspect="1"/>
          </p:cNvPicPr>
          <p:nvPr/>
        </p:nvPicPr>
        <p:blipFill>
          <a:blip r:embed="rId2"/>
          <a:stretch>
            <a:fillRect/>
          </a:stretch>
        </p:blipFill>
        <p:spPr>
          <a:xfrm>
            <a:off x="2494286" y="2151529"/>
            <a:ext cx="6127463" cy="3034919"/>
          </a:xfrm>
          <a:prstGeom prst="rect">
            <a:avLst/>
          </a:prstGeom>
        </p:spPr>
      </p:pic>
    </p:spTree>
    <p:extLst>
      <p:ext uri="{BB962C8B-B14F-4D97-AF65-F5344CB8AC3E}">
        <p14:creationId xmlns:p14="http://schemas.microsoft.com/office/powerpoint/2010/main" xmlns="" val="4085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ln w="76200">
            <a:solidFill>
              <a:srgbClr val="FFFF00"/>
            </a:solidFill>
          </a:ln>
        </p:spPr>
        <p:txBody>
          <a:bodyPr/>
          <a:lstStyle/>
          <a:p>
            <a:pPr algn="ctr"/>
            <a:r>
              <a:rPr lang="en-GB" altLang="en-US" b="1" dirty="0"/>
              <a:t>Breathing…</a:t>
            </a:r>
          </a:p>
        </p:txBody>
      </p:sp>
      <p:sp>
        <p:nvSpPr>
          <p:cNvPr id="4099" name="Content Placeholder 2"/>
          <p:cNvSpPr>
            <a:spLocks noGrp="1"/>
          </p:cNvSpPr>
          <p:nvPr>
            <p:ph idx="1"/>
          </p:nvPr>
        </p:nvSpPr>
        <p:spPr/>
        <p:txBody>
          <a:bodyPr/>
          <a:lstStyle/>
          <a:p>
            <a:pPr marL="0" indent="0" algn="ctr">
              <a:buNone/>
            </a:pPr>
            <a:r>
              <a:rPr lang="en-GB" altLang="en-US" dirty="0" smtClean="0">
                <a:hlinkClick r:id="rId4"/>
              </a:rPr>
              <a:t>https://www.youtube.com/watch?v=7acxRdMzIjk&amp;list=PLauZzlAGt3DpwSlMvObYwrwqRWav9Ke4B</a:t>
            </a:r>
            <a:r>
              <a:rPr lang="en-GB" altLang="en-US" dirty="0" smtClean="0"/>
              <a:t> </a:t>
            </a:r>
            <a:endParaRPr lang="en-GB" altLang="en-US" dirty="0"/>
          </a:p>
          <a:p>
            <a:pPr marL="0" indent="0" algn="ctr">
              <a:buNone/>
            </a:pPr>
            <a:r>
              <a:rPr lang="en-GB" altLang="en-US" dirty="0"/>
              <a:t>The English word </a:t>
            </a:r>
            <a:r>
              <a:rPr lang="en-GB" altLang="en-US" b="1" i="1" dirty="0"/>
              <a:t>spirit</a:t>
            </a:r>
            <a:r>
              <a:rPr lang="en-GB" altLang="en-US" dirty="0"/>
              <a:t> (from Latin </a:t>
            </a:r>
            <a:r>
              <a:rPr lang="en-GB" altLang="en-US" i="1" dirty="0" err="1"/>
              <a:t>spiritus</a:t>
            </a:r>
            <a:r>
              <a:rPr lang="en-GB" altLang="en-US" dirty="0"/>
              <a:t> "breath") </a:t>
            </a:r>
          </a:p>
        </p:txBody>
      </p:sp>
      <p:pic>
        <p:nvPicPr>
          <p:cNvPr id="4100"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1823" y="3705746"/>
            <a:ext cx="2736850" cy="2046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168481595"/>
              </p:ext>
            </p:extLst>
          </p:nvPr>
        </p:nvGraphicFramePr>
        <p:xfrm>
          <a:off x="3671247" y="3526994"/>
          <a:ext cx="6773839" cy="2225040"/>
        </p:xfrm>
        <a:graphic>
          <a:graphicData uri="http://schemas.openxmlformats.org/drawingml/2006/table">
            <a:tbl>
              <a:tblPr/>
              <a:tblGrid>
                <a:gridCol w="2373603"/>
                <a:gridCol w="4400236"/>
              </a:tblGrid>
              <a:tr h="572944">
                <a:tc>
                  <a:txBody>
                    <a:bodyPr/>
                    <a:lstStyle/>
                    <a:p>
                      <a:pPr algn="ctr"/>
                      <a:r>
                        <a:rPr lang="en-US" sz="2800" b="0" dirty="0">
                          <a:effectLst/>
                          <a:latin typeface="Comic Sans MS" charset="0"/>
                          <a:ea typeface="Comic Sans MS" charset="0"/>
                          <a:cs typeface="Comic Sans MS" charset="0"/>
                        </a:rPr>
                        <a:t>Inspiration </a:t>
                      </a:r>
                      <a:endParaRPr lang="en-US" sz="2800" dirty="0">
                        <a:effectLst/>
                        <a:latin typeface="Comic Sans MS" charset="0"/>
                        <a:ea typeface="Comic Sans MS" charset="0"/>
                        <a:cs typeface="Comic Sans MS" charset="0"/>
                      </a:endParaRPr>
                    </a:p>
                  </a:txBody>
                  <a:tcPr anchor="ctr">
                    <a:lnL w="6109"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n-US" sz="2800" b="0" dirty="0">
                          <a:effectLst/>
                          <a:latin typeface="Comic Sans MS" charset="0"/>
                          <a:ea typeface="Comic Sans MS" charset="0"/>
                          <a:cs typeface="Comic Sans MS" charset="0"/>
                        </a:rPr>
                        <a:t>“God breathed” The belief that the Spirit of God guides an individual to act or write what is good and true. </a:t>
                      </a:r>
                      <a:endParaRPr lang="en-US" sz="2800" dirty="0">
                        <a:effectLst/>
                        <a:latin typeface="Comic Sans MS" charset="0"/>
                        <a:ea typeface="Comic Sans MS" charset="0"/>
                        <a:cs typeface="Comic Sans MS"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6">
            <a:clrChange>
              <a:clrFrom>
                <a:srgbClr val="FFFFFF"/>
              </a:clrFrom>
              <a:clrTo>
                <a:srgbClr val="FFFFFF">
                  <a:alpha val="0"/>
                </a:srgbClr>
              </a:clrTo>
            </a:clrChange>
          </a:blip>
          <a:stretch>
            <a:fillRect/>
          </a:stretch>
        </p:blipFill>
        <p:spPr>
          <a:xfrm>
            <a:off x="9408980" y="5158854"/>
            <a:ext cx="2072212" cy="1378963"/>
          </a:xfrm>
          <a:prstGeom prst="rect">
            <a:avLst/>
          </a:prstGeom>
        </p:spPr>
      </p:pic>
    </p:spTree>
    <p:custDataLst>
      <p:tags r:id="rId1"/>
    </p:custDataLst>
    <p:extLst>
      <p:ext uri="{BB962C8B-B14F-4D97-AF65-F5344CB8AC3E}">
        <p14:creationId xmlns:p14="http://schemas.microsoft.com/office/powerpoint/2010/main" xmlns="" val="496484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485" y="122913"/>
            <a:ext cx="6719816" cy="1325563"/>
          </a:xfrm>
          <a:noFill/>
          <a:ln w="76200">
            <a:solidFill>
              <a:srgbClr val="0070C0"/>
            </a:solidFill>
          </a:ln>
        </p:spPr>
        <p:txBody>
          <a:bodyPr/>
          <a:lstStyle/>
          <a:p>
            <a:r>
              <a:rPr lang="en-US" b="1" dirty="0" smtClean="0"/>
              <a:t>Investigation begins</a:t>
            </a:r>
            <a:r>
              <a:rPr lang="is-IS" b="1" dirty="0" smtClean="0"/>
              <a:t>…</a:t>
            </a:r>
            <a:endParaRPr lang="en-US" b="1" dirty="0"/>
          </a:p>
        </p:txBody>
      </p:sp>
      <p:sp>
        <p:nvSpPr>
          <p:cNvPr id="3" name="Content Placeholder 2"/>
          <p:cNvSpPr>
            <a:spLocks noGrp="1"/>
          </p:cNvSpPr>
          <p:nvPr>
            <p:ph idx="1"/>
          </p:nvPr>
        </p:nvSpPr>
        <p:spPr>
          <a:xfrm>
            <a:off x="436728" y="1825625"/>
            <a:ext cx="11218460" cy="4351338"/>
          </a:xfrm>
          <a:ln w="76200">
            <a:solidFill>
              <a:schemeClr val="tx1"/>
            </a:solidFill>
          </a:ln>
        </p:spPr>
        <p:txBody>
          <a:bodyP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Get into groups of 4. </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2 of you need to read Genesis 1:1-2:3</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2 of you need to read Genesis 2:4-24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1. Write down what each account say about how humans are created.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2. Share your accounts with the other members of the group.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3. Compare the accounts on how humans were created and their relationship with God.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0000"/>
                </a:solidFill>
              </a:rPr>
              <a:t>4. How do both accounts show the importance of Humans and their relationship with God?</a:t>
            </a:r>
          </a:p>
          <a:p>
            <a:pPr marL="0" lvl="0" indent="0">
              <a:lnSpc>
                <a:spcPct val="100000"/>
              </a:lnSpc>
              <a:spcBef>
                <a:spcPts val="0"/>
              </a:spcBef>
              <a:buNone/>
              <a:defRPr/>
            </a:pPr>
            <a:r>
              <a:rPr lang="en-US" dirty="0">
                <a:solidFill>
                  <a:srgbClr val="FF0000"/>
                </a:solidFill>
              </a:rPr>
              <a:t> </a:t>
            </a:r>
            <a:endParaRPr lang="en-US" dirty="0" smtClean="0">
              <a:solidFill>
                <a:srgbClr val="FF0000"/>
              </a:solidFill>
            </a:endParaRPr>
          </a:p>
          <a:p>
            <a:pPr marL="0" lvl="0" indent="0">
              <a:lnSpc>
                <a:spcPct val="100000"/>
              </a:lnSpc>
              <a:spcBef>
                <a:spcPts val="0"/>
              </a:spcBef>
              <a:buNone/>
              <a:defRPr/>
            </a:pPr>
            <a:r>
              <a:rPr lang="en-US" dirty="0" smtClean="0">
                <a:solidFill>
                  <a:srgbClr val="FF0000"/>
                </a:solidFill>
                <a:hlinkClick r:id="rId3"/>
              </a:rPr>
              <a:t>For Help watch- </a:t>
            </a:r>
          </a:p>
          <a:p>
            <a:pPr marL="0" lvl="0" indent="0">
              <a:lnSpc>
                <a:spcPct val="100000"/>
              </a:lnSpc>
              <a:spcBef>
                <a:spcPts val="0"/>
              </a:spcBef>
              <a:buNone/>
              <a:defRPr/>
            </a:pPr>
            <a:r>
              <a:rPr lang="en-US" dirty="0">
                <a:solidFill>
                  <a:srgbClr val="FF0000"/>
                </a:solidFill>
                <a:hlinkClick r:id="rId3"/>
              </a:rPr>
              <a:t>https://</a:t>
            </a:r>
            <a:r>
              <a:rPr lang="en-US" dirty="0" smtClean="0">
                <a:solidFill>
                  <a:srgbClr val="FF0000"/>
                </a:solidFill>
                <a:hlinkClick r:id="rId3"/>
              </a:rPr>
              <a:t>www.youtube.com/watch?v=OwSWRdbSQK0 </a:t>
            </a:r>
            <a:endParaRPr lang="en-US" dirty="0">
              <a:solidFill>
                <a:srgbClr val="FF0000"/>
              </a:solidFill>
              <a:hlinkClick r:id="rId3"/>
            </a:endParaRPr>
          </a:p>
          <a:p>
            <a:pPr marL="0" lvl="0" indent="0">
              <a:lnSpc>
                <a:spcPct val="100000"/>
              </a:lnSpc>
              <a:spcBef>
                <a:spcPts val="0"/>
              </a:spcBef>
              <a:buNone/>
              <a:defRPr/>
            </a:pPr>
            <a:r>
              <a:rPr lang="en-US" dirty="0" smtClean="0">
                <a:solidFill>
                  <a:srgbClr val="FF0000"/>
                </a:solidFill>
                <a:hlinkClick r:id="rId3"/>
              </a:rPr>
              <a:t>https</a:t>
            </a:r>
            <a:r>
              <a:rPr lang="en-US" dirty="0">
                <a:solidFill>
                  <a:srgbClr val="FF0000"/>
                </a:solidFill>
                <a:hlinkClick r:id="rId3"/>
              </a:rPr>
              <a:t>://</a:t>
            </a:r>
            <a:r>
              <a:rPr lang="en-US" dirty="0" smtClean="0">
                <a:solidFill>
                  <a:srgbClr val="FF0000"/>
                </a:solidFill>
                <a:hlinkClick r:id="rId3"/>
              </a:rPr>
              <a:t>www.youtube.com/watch?v=KOUV7mWDI34</a:t>
            </a:r>
            <a:r>
              <a:rPr lang="en-US" dirty="0" smtClean="0">
                <a:solidFill>
                  <a:srgbClr val="FF0000"/>
                </a:solidFill>
              </a:rPr>
              <a:t> </a:t>
            </a:r>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436728" y="149380"/>
            <a:ext cx="1299096" cy="1299096"/>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9691963" y="149380"/>
            <a:ext cx="2285726" cy="2157092"/>
          </a:xfrm>
          <a:prstGeom prst="rect">
            <a:avLst/>
          </a:prstGeom>
        </p:spPr>
      </p:pic>
      <p:sp>
        <p:nvSpPr>
          <p:cNvPr id="6" name="Rectangle 5"/>
          <p:cNvSpPr/>
          <p:nvPr/>
        </p:nvSpPr>
        <p:spPr>
          <a:xfrm>
            <a:off x="1928883" y="6361629"/>
            <a:ext cx="7501719" cy="400110"/>
          </a:xfrm>
          <a:prstGeom prst="rect">
            <a:avLst/>
          </a:prstGeom>
          <a:ln w="76200">
            <a:solidFill>
              <a:srgbClr val="00B0F0"/>
            </a:solidFill>
          </a:ln>
        </p:spPr>
        <p:txBody>
          <a:bodyPr wrap="square">
            <a:spAutoFit/>
          </a:bodyPr>
          <a:lstStyle/>
          <a:p>
            <a:pPr algn="ctr">
              <a:defRPr/>
            </a:pPr>
            <a:r>
              <a:rPr lang="en-US" sz="2000" dirty="0" smtClean="0"/>
              <a:t>You could print next two slides and use as information sheets</a:t>
            </a:r>
            <a:r>
              <a:rPr lang="en-US" dirty="0" smtClean="0"/>
              <a:t>. </a:t>
            </a:r>
            <a:endParaRPr lang="en-US" dirty="0" smtClean="0"/>
          </a:p>
        </p:txBody>
      </p:sp>
    </p:spTree>
    <p:extLst>
      <p:ext uri="{BB962C8B-B14F-4D97-AF65-F5344CB8AC3E}">
        <p14:creationId xmlns:p14="http://schemas.microsoft.com/office/powerpoint/2010/main" xmlns="" val="3311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0889" y="341194"/>
            <a:ext cx="11559015" cy="5632311"/>
          </a:xfrm>
          <a:prstGeom prst="rect">
            <a:avLst/>
          </a:prstGeom>
          <a:noFill/>
          <a:ln w="76200">
            <a:solidFill>
              <a:schemeClr val="accent4"/>
            </a:solidFill>
          </a:ln>
        </p:spPr>
        <p:txBody>
          <a:bodyPr wrap="square" rtlCol="0">
            <a:spAutoFit/>
          </a:bodyPr>
          <a:lstStyle/>
          <a:p>
            <a:r>
              <a:rPr lang="en-US" sz="2400" dirty="0" smtClean="0"/>
              <a:t>Genesis 2 is another creation story in the Bible, which was written earlier than the poem of Genesis 1. </a:t>
            </a:r>
          </a:p>
          <a:p>
            <a:endParaRPr lang="en-US" sz="2400" dirty="0"/>
          </a:p>
          <a:p>
            <a:r>
              <a:rPr lang="en-US" sz="2400" dirty="0" smtClean="0"/>
              <a:t>In Genesis 2, God personally creates human beings, ‘Adam’, from the dust. This stresses how precious humanity is, which is </a:t>
            </a:r>
            <a:r>
              <a:rPr lang="en-US" sz="2400" dirty="0" smtClean="0"/>
              <a:t>emphasized </a:t>
            </a:r>
            <a:r>
              <a:rPr lang="en-US" sz="2400" dirty="0" smtClean="0"/>
              <a:t>even more when God breathes in to man and he becomes a living being. In Hebrew the word for ‘breath’ is </a:t>
            </a:r>
            <a:r>
              <a:rPr lang="en-US" sz="2400" dirty="0" err="1" smtClean="0"/>
              <a:t>ru’ach</a:t>
            </a:r>
            <a:r>
              <a:rPr lang="en-US" sz="2400" dirty="0" smtClean="0"/>
              <a:t>, which is also translated as ‘spirit’. Humans share the breath or spirit of God. </a:t>
            </a:r>
          </a:p>
          <a:p>
            <a:endParaRPr lang="en-US" sz="2400" dirty="0"/>
          </a:p>
          <a:p>
            <a:r>
              <a:rPr lang="en-US" sz="2400" dirty="0" smtClean="0"/>
              <a:t>All that humans need is provided for them. But God also gives humanity the gift of free will. God gives this gift when he tells Adam not to eat the fruit from the tree of knowledge of good and evil. Even though he commands Adam not to eat from the tree, he does not actively prevent Adam from doing so. He gives Adam the choice (or free will) to decide from himself what he wants: either for God to provide everything for humanity, or for humanity to provide for itself. </a:t>
            </a:r>
            <a:endParaRPr lang="en-US" sz="2400" dirty="0"/>
          </a:p>
        </p:txBody>
      </p:sp>
    </p:spTree>
    <p:extLst>
      <p:ext uri="{BB962C8B-B14F-4D97-AF65-F5344CB8AC3E}">
        <p14:creationId xmlns:p14="http://schemas.microsoft.com/office/powerpoint/2010/main" xmlns="" val="436779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845" y="354841"/>
            <a:ext cx="11236230" cy="6005015"/>
          </a:xfrm>
          <a:ln w="76200">
            <a:solidFill>
              <a:srgbClr val="92D050"/>
            </a:solidFill>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The animals are made by God but presented to Adam to name. This naming gives each animal its nature. The fact that it is Adam who names the animals shows that humans have both authority and responsibility for them. None of the animals is a suitable helpmate for Adam, though, so God makes Adam fall into a deep sleep and from Adam’s rib, God creates Eve. This shows that humanity is subdivided into two complementary parts. This gives sense to verse 24, ‘Therefore a man leaves his father and his mother and clings to his wife, and they become one flesh.’ When husband and wife join together they become one whole, perfected being. </a:t>
            </a:r>
            <a:endParaRPr lang="en-US" sz="3200" dirty="0"/>
          </a:p>
        </p:txBody>
      </p:sp>
    </p:spTree>
    <p:extLst>
      <p:ext uri="{BB962C8B-B14F-4D97-AF65-F5344CB8AC3E}">
        <p14:creationId xmlns:p14="http://schemas.microsoft.com/office/powerpoint/2010/main" xmlns="" val="1116151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1">
              <a:lumMod val="40000"/>
              <a:lumOff val="60000"/>
            </a:schemeClr>
          </a:solidFill>
        </p:spPr>
        <p:txBody>
          <a:bodyPr>
            <a:normAutofit fontScale="90000"/>
          </a:bodyPr>
          <a:lstStyle/>
          <a:p>
            <a:r>
              <a:rPr lang="en-GB" altLang="en-US" dirty="0"/>
              <a:t>What do Christians believe the Creation story </a:t>
            </a:r>
            <a:r>
              <a:rPr lang="en-GB" altLang="en-US" dirty="0" smtClean="0"/>
              <a:t>teaches about humanity?</a:t>
            </a:r>
            <a:endParaRPr lang="en-GB" altLang="en-US" dirty="0"/>
          </a:p>
        </p:txBody>
      </p:sp>
      <p:sp>
        <p:nvSpPr>
          <p:cNvPr id="6147" name="Content Placeholder 2"/>
          <p:cNvSpPr>
            <a:spLocks noGrp="1"/>
          </p:cNvSpPr>
          <p:nvPr>
            <p:ph idx="1"/>
          </p:nvPr>
        </p:nvSpPr>
        <p:spPr>
          <a:xfrm>
            <a:off x="3294372" y="2088107"/>
            <a:ext cx="5099002" cy="3425589"/>
          </a:xfrm>
          <a:ln w="76200">
            <a:solidFill>
              <a:srgbClr val="7030A0"/>
            </a:solidFill>
          </a:ln>
        </p:spPr>
        <p:txBody>
          <a:bodyPr/>
          <a:lstStyle/>
          <a:p>
            <a:pPr marL="0" indent="0" algn="ctr">
              <a:buNone/>
            </a:pPr>
            <a:endParaRPr lang="en-GB" altLang="en-US" dirty="0"/>
          </a:p>
          <a:p>
            <a:pPr marL="0" indent="0" algn="ctr">
              <a:buNone/>
            </a:pPr>
            <a:r>
              <a:rPr lang="en-GB" altLang="en-US" dirty="0"/>
              <a:t>Humanity</a:t>
            </a:r>
          </a:p>
          <a:p>
            <a:pPr marL="0" indent="0" algn="ctr">
              <a:buNone/>
            </a:pPr>
            <a:r>
              <a:rPr lang="en-GB" altLang="en-US" dirty="0"/>
              <a:t>Dominion / Stewardship</a:t>
            </a:r>
          </a:p>
          <a:p>
            <a:pPr marL="0" indent="0" algn="ctr">
              <a:buNone/>
            </a:pPr>
            <a:r>
              <a:rPr lang="en-GB" altLang="en-US" dirty="0"/>
              <a:t>Soul </a:t>
            </a:r>
          </a:p>
          <a:p>
            <a:pPr marL="0" indent="0" algn="ctr">
              <a:buNone/>
            </a:pPr>
            <a:r>
              <a:rPr lang="en-GB" altLang="en-US" dirty="0"/>
              <a:t>Sanctity of Life</a:t>
            </a:r>
          </a:p>
          <a:p>
            <a:pPr marL="0" indent="0" algn="ctr">
              <a:buNone/>
            </a:pPr>
            <a:r>
              <a:rPr lang="en-GB" altLang="en-US" dirty="0"/>
              <a:t>Purpose of life</a:t>
            </a:r>
          </a:p>
        </p:txBody>
      </p:sp>
      <p:sp>
        <p:nvSpPr>
          <p:cNvPr id="2" name="TextBox 1"/>
          <p:cNvSpPr txBox="1"/>
          <p:nvPr/>
        </p:nvSpPr>
        <p:spPr>
          <a:xfrm>
            <a:off x="185546" y="1821765"/>
            <a:ext cx="2900363" cy="1384995"/>
          </a:xfrm>
          <a:prstGeom prst="rect">
            <a:avLst/>
          </a:prstGeom>
          <a:solidFill>
            <a:schemeClr val="accent2">
              <a:lumMod val="60000"/>
              <a:lumOff val="40000"/>
            </a:schemeClr>
          </a:solidFill>
        </p:spPr>
        <p:txBody>
          <a:bodyPr wrap="square" rtlCol="0">
            <a:spAutoFit/>
          </a:bodyPr>
          <a:lstStyle/>
          <a:p>
            <a:r>
              <a:rPr lang="en-US" sz="2800" dirty="0" smtClean="0"/>
              <a:t>Give a quote to support each point</a:t>
            </a:r>
            <a:r>
              <a:rPr lang="en-US" sz="2800" dirty="0" smtClean="0">
                <a:sym typeface="Wingdings"/>
              </a:rPr>
              <a:t> </a:t>
            </a:r>
            <a:endParaRPr lang="en-US" sz="2800" dirty="0"/>
          </a:p>
        </p:txBody>
      </p:sp>
      <p:pic>
        <p:nvPicPr>
          <p:cNvPr id="3" name="Picture 2"/>
          <p:cNvPicPr>
            <a:picLocks noChangeAspect="1"/>
          </p:cNvPicPr>
          <p:nvPr/>
        </p:nvPicPr>
        <p:blipFill>
          <a:blip r:embed="rId2"/>
          <a:stretch>
            <a:fillRect/>
          </a:stretch>
        </p:blipFill>
        <p:spPr>
          <a:xfrm>
            <a:off x="8753476" y="1821765"/>
            <a:ext cx="2645617" cy="1760538"/>
          </a:xfrm>
          <a:prstGeom prst="rect">
            <a:avLst/>
          </a:prstGeom>
        </p:spPr>
      </p:pic>
      <p:pic>
        <p:nvPicPr>
          <p:cNvPr id="4" name="Picture 3"/>
          <p:cNvPicPr>
            <a:picLocks noChangeAspect="1"/>
          </p:cNvPicPr>
          <p:nvPr/>
        </p:nvPicPr>
        <p:blipFill>
          <a:blip r:embed="rId3"/>
          <a:stretch>
            <a:fillRect/>
          </a:stretch>
        </p:blipFill>
        <p:spPr>
          <a:xfrm>
            <a:off x="9005968" y="4857750"/>
            <a:ext cx="2881393" cy="184785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85545" y="4708047"/>
            <a:ext cx="2666837" cy="1997554"/>
          </a:xfrm>
          <a:prstGeom prst="rect">
            <a:avLst/>
          </a:prstGeom>
        </p:spPr>
      </p:pic>
    </p:spTree>
    <p:extLst>
      <p:ext uri="{BB962C8B-B14F-4D97-AF65-F5344CB8AC3E}">
        <p14:creationId xmlns:p14="http://schemas.microsoft.com/office/powerpoint/2010/main" xmlns="" val="15682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bg/>
                                          </p:spTgt>
                                        </p:tgtEl>
                                        <p:attrNameLst>
                                          <p:attrName>style.visibility</p:attrName>
                                        </p:attrNameLst>
                                      </p:cBhvr>
                                      <p:to>
                                        <p:strVal val="visible"/>
                                      </p:to>
                                    </p:set>
                                    <p:anim calcmode="lin" valueType="num">
                                      <p:cBhvr additive="base">
                                        <p:cTn id="13" dur="500" fill="hold"/>
                                        <p:tgtEl>
                                          <p:spTgt spid="614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4" end="4"/>
                                            </p:txEl>
                                          </p:spTgt>
                                        </p:tgtEl>
                                        <p:attrNameLst>
                                          <p:attrName>style.visibility</p:attrName>
                                        </p:attrNameLst>
                                      </p:cBhvr>
                                      <p:to>
                                        <p:strVal val="visible"/>
                                      </p:to>
                                    </p:set>
                                    <p:anim calcmode="lin" valueType="num">
                                      <p:cBhvr additive="base">
                                        <p:cTn id="3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 calcmode="lin" valueType="num">
                                      <p:cBhvr additive="base">
                                        <p:cTn id="43"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992313" y="290015"/>
            <a:ext cx="8229600" cy="1143000"/>
          </a:xfrm>
          <a:solidFill>
            <a:srgbClr val="FFFF00"/>
          </a:solidFill>
        </p:spPr>
        <p:txBody>
          <a:bodyPr/>
          <a:lstStyle/>
          <a:p>
            <a:pPr eaLnBrk="1" hangingPunct="1"/>
            <a:r>
              <a:rPr lang="en-GB" altLang="en-US" sz="3700">
                <a:latin typeface="Comic Sans MS" charset="0"/>
              </a:rPr>
              <a:t>Section B practice GCSE question</a:t>
            </a:r>
          </a:p>
        </p:txBody>
      </p:sp>
      <p:sp>
        <p:nvSpPr>
          <p:cNvPr id="4" name="TextBox 3"/>
          <p:cNvSpPr txBox="1">
            <a:spLocks noChangeArrowheads="1"/>
          </p:cNvSpPr>
          <p:nvPr/>
        </p:nvSpPr>
        <p:spPr bwMode="auto">
          <a:xfrm>
            <a:off x="1992313" y="1949308"/>
            <a:ext cx="8229600" cy="1203325"/>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omic Sans MS" charset="0"/>
              </a:defRPr>
            </a:lvl1pPr>
            <a:lvl2pPr marL="742950" indent="-285750" eaLnBrk="0" hangingPunct="0">
              <a:spcBef>
                <a:spcPct val="20000"/>
              </a:spcBef>
              <a:buFont typeface="Arial" charset="0"/>
              <a:buChar char="–"/>
              <a:defRPr sz="2800">
                <a:solidFill>
                  <a:schemeClr val="tx1"/>
                </a:solidFill>
                <a:latin typeface="Comic Sans MS" charset="0"/>
              </a:defRPr>
            </a:lvl2pPr>
            <a:lvl3pPr marL="1143000" indent="-228600" eaLnBrk="0" hangingPunct="0">
              <a:spcBef>
                <a:spcPct val="20000"/>
              </a:spcBef>
              <a:buFont typeface="Arial" charset="0"/>
              <a:buChar char="•"/>
              <a:defRPr sz="2400">
                <a:solidFill>
                  <a:schemeClr val="tx1"/>
                </a:solidFill>
                <a:latin typeface="Comic Sans MS" charset="0"/>
              </a:defRPr>
            </a:lvl3pPr>
            <a:lvl4pPr marL="1600200" indent="-228600" eaLnBrk="0" hangingPunct="0">
              <a:spcBef>
                <a:spcPct val="20000"/>
              </a:spcBef>
              <a:buFont typeface="Arial" charset="0"/>
              <a:buChar char="–"/>
              <a:defRPr sz="2000">
                <a:solidFill>
                  <a:schemeClr val="tx1"/>
                </a:solidFill>
                <a:latin typeface="Comic Sans MS" charset="0"/>
              </a:defRPr>
            </a:lvl4pPr>
            <a:lvl5pPr marL="2057400" indent="-228600" eaLnBrk="0" hangingPunct="0">
              <a:spcBef>
                <a:spcPct val="20000"/>
              </a:spcBef>
              <a:buFont typeface="Arial" charset="0"/>
              <a:buChar char="»"/>
              <a:defRPr sz="2000">
                <a:solidFill>
                  <a:schemeClr val="tx1"/>
                </a:solidFill>
                <a:latin typeface="Comic Sans MS" charset="0"/>
              </a:defRPr>
            </a:lvl5pPr>
            <a:lvl6pPr marL="2514600" indent="-228600" eaLnBrk="0" fontAlgn="base" hangingPunct="0">
              <a:spcBef>
                <a:spcPct val="20000"/>
              </a:spcBef>
              <a:spcAft>
                <a:spcPct val="0"/>
              </a:spcAft>
              <a:buFont typeface="Arial" charset="0"/>
              <a:buChar char="»"/>
              <a:defRPr sz="2000">
                <a:solidFill>
                  <a:schemeClr val="tx1"/>
                </a:solidFill>
                <a:latin typeface="Comic Sans MS" charset="0"/>
              </a:defRPr>
            </a:lvl6pPr>
            <a:lvl7pPr marL="2971800" indent="-228600" eaLnBrk="0" fontAlgn="base" hangingPunct="0">
              <a:spcBef>
                <a:spcPct val="20000"/>
              </a:spcBef>
              <a:spcAft>
                <a:spcPct val="0"/>
              </a:spcAft>
              <a:buFont typeface="Arial" charset="0"/>
              <a:buChar char="»"/>
              <a:defRPr sz="2000">
                <a:solidFill>
                  <a:schemeClr val="tx1"/>
                </a:solidFill>
                <a:latin typeface="Comic Sans MS" charset="0"/>
              </a:defRPr>
            </a:lvl7pPr>
            <a:lvl8pPr marL="3429000" indent="-228600" eaLnBrk="0" fontAlgn="base" hangingPunct="0">
              <a:spcBef>
                <a:spcPct val="20000"/>
              </a:spcBef>
              <a:spcAft>
                <a:spcPct val="0"/>
              </a:spcAft>
              <a:buFont typeface="Arial" charset="0"/>
              <a:buChar char="»"/>
              <a:defRPr sz="2000">
                <a:solidFill>
                  <a:schemeClr val="tx1"/>
                </a:solidFill>
                <a:latin typeface="Comic Sans MS" charset="0"/>
              </a:defRPr>
            </a:lvl8pPr>
            <a:lvl9pPr marL="3886200" indent="-228600" eaLnBrk="0" fontAlgn="base" hangingPunct="0">
              <a:spcBef>
                <a:spcPct val="20000"/>
              </a:spcBef>
              <a:spcAft>
                <a:spcPct val="0"/>
              </a:spcAft>
              <a:buFont typeface="Arial" charset="0"/>
              <a:buChar char="»"/>
              <a:defRPr sz="2000">
                <a:solidFill>
                  <a:schemeClr val="tx1"/>
                </a:solidFill>
                <a:latin typeface="Comic Sans MS" charset="0"/>
              </a:defRPr>
            </a:lvl9pPr>
          </a:lstStyle>
          <a:p>
            <a:pPr algn="ctr">
              <a:spcBef>
                <a:spcPct val="0"/>
              </a:spcBef>
              <a:buFontTx/>
              <a:buNone/>
            </a:pPr>
            <a:r>
              <a:rPr lang="en-GB" altLang="en-US" sz="2400" i="1" dirty="0"/>
              <a:t>‘</a:t>
            </a:r>
            <a:r>
              <a:rPr lang="en-GB" altLang="en-US" sz="2400" dirty="0"/>
              <a:t>’Describe </a:t>
            </a:r>
            <a:r>
              <a:rPr lang="en-GB" altLang="en-US" sz="2400" dirty="0" smtClean="0"/>
              <a:t>how Catholics believe human beings were created ’</a:t>
            </a:r>
            <a:endParaRPr lang="en-GB" altLang="en-US" sz="2400" dirty="0"/>
          </a:p>
          <a:p>
            <a:pPr algn="r">
              <a:spcBef>
                <a:spcPct val="0"/>
              </a:spcBef>
              <a:buFontTx/>
              <a:buNone/>
            </a:pPr>
            <a:r>
              <a:rPr lang="en-GB" altLang="en-US" sz="2400" b="1" dirty="0"/>
              <a:t>5 Marks</a:t>
            </a:r>
          </a:p>
        </p:txBody>
      </p:sp>
      <p:sp>
        <p:nvSpPr>
          <p:cNvPr id="2" name="Rectangle 1"/>
          <p:cNvSpPr/>
          <p:nvPr/>
        </p:nvSpPr>
        <p:spPr>
          <a:xfrm>
            <a:off x="2683065" y="4141507"/>
            <a:ext cx="6729412" cy="1754326"/>
          </a:xfrm>
          <a:prstGeom prst="rect">
            <a:avLst/>
          </a:prstGeom>
        </p:spPr>
        <p:txBody>
          <a:bodyPr wrap="square">
            <a:spAutoFit/>
          </a:bodyPr>
          <a:lstStyle/>
          <a:p>
            <a:pPr>
              <a:buNone/>
              <a:defRPr/>
            </a:pPr>
            <a:r>
              <a:rPr lang="en-GB" sz="3600" dirty="0"/>
              <a:t>Answer the following question by drawing icons, diagrams but with </a:t>
            </a:r>
            <a:r>
              <a:rPr lang="en-GB" sz="3600" b="1" u="sng" dirty="0">
                <a:solidFill>
                  <a:srgbClr val="FF0000"/>
                </a:solidFill>
              </a:rPr>
              <a:t>no </a:t>
            </a:r>
            <a:r>
              <a:rPr lang="en-GB" sz="3600" b="1" u="sng" dirty="0" smtClean="0">
                <a:solidFill>
                  <a:srgbClr val="FF0000"/>
                </a:solidFill>
              </a:rPr>
              <a:t>words</a:t>
            </a:r>
            <a:endParaRPr lang="en-GB" sz="3600" b="1" dirty="0"/>
          </a:p>
        </p:txBody>
      </p:sp>
      <p:pic>
        <p:nvPicPr>
          <p:cNvPr id="7" name="Picture 2" descr="http://upload.wikimedia.org/wikipedia/commons/thumb/9/94/Stick_Figure.svg/170px-Stick_Figure.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3450" y="2954337"/>
            <a:ext cx="1058863" cy="149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http://www.graphicsfactory.com/clip-art/image_files/tn_image/6/1304246-tn_stick_do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21913" y="3916936"/>
            <a:ext cx="1301026" cy="1626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4408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788</Words>
  <Application>Microsoft Office PowerPoint</Application>
  <PresentationFormat>Custom</PresentationFormat>
  <Paragraphs>66</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Compare Genesis creation of human stories</vt:lpstr>
      <vt:lpstr>Create your own human</vt:lpstr>
      <vt:lpstr>What does the Bible say about the creation of humans?</vt:lpstr>
      <vt:lpstr>Breathing…</vt:lpstr>
      <vt:lpstr>Investigation begins…</vt:lpstr>
      <vt:lpstr>Slide 6</vt:lpstr>
      <vt:lpstr>Slide 7</vt:lpstr>
      <vt:lpstr>What do Christians believe the Creation story teaches about humanity?</vt:lpstr>
      <vt:lpstr>Section B practice GCSE question</vt:lpstr>
      <vt:lpstr>Task/ 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 Gilleran</dc:creator>
  <cp:lastModifiedBy>mackie.l</cp:lastModifiedBy>
  <cp:revision>13</cp:revision>
  <dcterms:created xsi:type="dcterms:W3CDTF">2016-07-17T00:08:56Z</dcterms:created>
  <dcterms:modified xsi:type="dcterms:W3CDTF">2016-09-15T13:24:43Z</dcterms:modified>
</cp:coreProperties>
</file>