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5" r:id="rId12"/>
    <p:sldId id="257" r:id="rId13"/>
    <p:sldId id="258" r:id="rId14"/>
    <p:sldId id="260" r:id="rId15"/>
    <p:sldId id="277" r:id="rId16"/>
    <p:sldId id="278" r:id="rId17"/>
    <p:sldId id="279" r:id="rId18"/>
    <p:sldId id="281" r:id="rId19"/>
    <p:sldId id="283" r:id="rId20"/>
    <p:sldId id="284" r:id="rId21"/>
    <p:sldId id="285" r:id="rId22"/>
    <p:sldId id="286" r:id="rId23"/>
    <p:sldId id="287" r:id="rId24"/>
    <p:sldId id="262" r:id="rId25"/>
    <p:sldId id="261" r:id="rId26"/>
    <p:sldId id="259" r:id="rId27"/>
    <p:sldId id="263" r:id="rId28"/>
    <p:sldId id="264" r:id="rId29"/>
    <p:sldId id="265" r:id="rId30"/>
    <p:sldId id="266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5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39598-A5A6-4E67-903E-D7CA7E85A962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B4B1F-E26D-4D8C-90A6-62FB9D32C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0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B4B1F-E26D-4D8C-90A6-62FB9D32C68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04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17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67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48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61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4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22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04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03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83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7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8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80E8-6172-4F61-B786-AEE70122FB8C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6132-1C83-48E8-B4AE-E338B3761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03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0"/>
            <a:ext cx="4961102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 say we pay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AutoShape 2" descr="https://tse4.mm.bing.net/th?id=OIP.Ma11973c0d298d8bc325cae831b646321o0&amp;pid=15.1&amp;P=0&amp;w=280&amp;h=182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https://tse4.mm.bing.net/th?id=OIP.Ma11973c0d298d8bc325cae831b646321o0&amp;pid=15.1&amp;P=0&amp;w=280&amp;h=1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349" y="1556792"/>
            <a:ext cx="5983312" cy="386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19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9856" y="0"/>
            <a:ext cx="8096640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Stephen fry – god is a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‘monster and a maniac’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314" name="Picture 2" descr="https://tse4.mm.bing.net/th?id=OIP.M6761eb8ab69d4edb6e4f52cc61e171ebo1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56" y="2060848"/>
            <a:ext cx="376612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://heavyeditorial.files.wordpress.com/2012/10/roundworm.jpg?quality=65&amp;strip=all&amp;w=780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http://heavyeditorial.files.wordpress.com/2012/10/roundworm.jpg?quality=65&amp;strip=all&amp;w=780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http://heavyeditorial.files.wordpress.com/2012/10/roundworm.jpg?quality=65&amp;strip=all&amp;w=780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322" name="Picture 10" descr="http://humannhealth.com/wp-content/uploads/2016/03/Acanthamoeba-700x4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176" y="2060848"/>
            <a:ext cx="4297068" cy="421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49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778" y="0"/>
            <a:ext cx="8468793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first cause –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Cosmological argument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266" name="Picture 2" descr="https://tse4.mm.bing.net/th?id=OIP.Mb5d55f42f3201f914f3f79891d951360o0&amp;pid=15.1&amp;P=0&amp;w=239&amp;h=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17" y="2564904"/>
            <a:ext cx="3762057" cy="278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s://tse2.mm.bing.net/th?id=OIP.Mf9fa89d5a4d29b346ab01c35ba10b0c7o0&amp;pid=15.1&amp;P=0&amp;w=300&amp;h=300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70" name="Picture 6" descr="https://tse2.mm.bing.net/th?id=OIP.Mf9fa89d5a4d29b346ab01c35ba10b0c7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64904"/>
            <a:ext cx="309634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181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5417128"/>
            <a:ext cx="9144000" cy="14408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Foundational Theology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0" y="5488776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200" b="1" dirty="0">
                <a:latin typeface="Comic Sans MS" pitchFamily="66" charset="0"/>
              </a:rPr>
              <a:t>Learning objective:</a:t>
            </a:r>
          </a:p>
          <a:p>
            <a:pPr eaLnBrk="1" hangingPunct="1">
              <a:buFont typeface="Arial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To examine the main beliefs of Catholics concerning the origins of the Universe.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71" y="830997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Unit 1: Origins and meaning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0979" y="4081412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do Catholics believe about the origins of the universe? </a:t>
            </a:r>
            <a:r>
              <a:rPr lang="en-US" sz="4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Pt.2</a:t>
            </a:r>
            <a:endParaRPr lang="en-US" sz="4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AutoShape 10" descr="https://tse3.mm.bing.net/th?id=OIP.M63d66a485c20314bad0c026ce4f4a449o0&amp;pid=15.1&amp;P=0&amp;w=323&amp;h=13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38" name="Picture 2" descr="https://tse4.mm.bing.net/th?id=OIP.Mc5ba5d92e99a6f41bce2f0a00e38db31H0&amp;pid=15.1&amp;P=0&amp;w=157&amp;h=1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" y="1600438"/>
            <a:ext cx="3268452" cy="249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s://tse2.mm.bing.net/th?id=OIP.M32afe42341cdaddadd791b76c5918ae9o0&amp;pid=15.1&amp;P=0&amp;w=205&amp;h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40" y="1649940"/>
            <a:ext cx="2673812" cy="243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s://tse2.mm.bing.net/th?id=OIP.M97cd3ebce183155c921a21256d8d60ado0&amp;pid=15.1&amp;P=0&amp;w=245&amp;h=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193" y="1649939"/>
            <a:ext cx="3224662" cy="245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03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7871" y="0"/>
            <a:ext cx="5906129" cy="132343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does success look like today?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7871" y="1412776"/>
            <a:ext cx="5906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Lesson title: </a:t>
            </a:r>
            <a:r>
              <a:rPr lang="en-GB" sz="2400" b="1" dirty="0" smtClean="0">
                <a:latin typeface="Comic Sans MS" pitchFamily="66" charset="0"/>
              </a:rPr>
              <a:t>What do Catholics believe about the origins of the universe?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3347864" y="2656148"/>
            <a:ext cx="5796136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b="1" dirty="0">
                <a:latin typeface="Comic Sans MS" pitchFamily="66" charset="0"/>
              </a:rPr>
              <a:t>L.O</a:t>
            </a:r>
            <a:r>
              <a:rPr lang="en-GB" b="1" dirty="0" smtClean="0">
                <a:latin typeface="Comic Sans MS" pitchFamily="66" charset="0"/>
              </a:rPr>
              <a:t>.</a:t>
            </a:r>
            <a:r>
              <a:rPr lang="en-GB" dirty="0" smtClean="0"/>
              <a:t> </a:t>
            </a:r>
            <a:r>
              <a:rPr lang="en-GB" dirty="0">
                <a:latin typeface="Comic Sans MS" panose="030F0702030302020204" pitchFamily="66" charset="0"/>
              </a:rPr>
              <a:t>To </a:t>
            </a:r>
            <a:r>
              <a:rPr lang="en-GB" dirty="0" smtClean="0">
                <a:latin typeface="Comic Sans MS" panose="030F0702030302020204" pitchFamily="66" charset="0"/>
              </a:rPr>
              <a:t>examine the main beliefs of Catholics concerning the origins of the Universe.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47864" y="3645024"/>
            <a:ext cx="5796136" cy="2554545"/>
          </a:xfrm>
          <a:prstGeom prst="rect">
            <a:avLst/>
          </a:prstGeom>
          <a:solidFill>
            <a:srgbClr val="00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000" b="1" dirty="0">
                <a:latin typeface="Comic Sans MS" pitchFamily="66" charset="0"/>
              </a:rPr>
              <a:t>Today’s success criteria: </a:t>
            </a:r>
          </a:p>
          <a:p>
            <a:r>
              <a:rPr lang="en-GB" sz="2000" dirty="0" smtClean="0"/>
              <a:t>You </a:t>
            </a:r>
            <a:r>
              <a:rPr lang="en-GB" sz="2000" b="1" dirty="0"/>
              <a:t>MUST </a:t>
            </a:r>
            <a:r>
              <a:rPr lang="en-GB" sz="2000" dirty="0" smtClean="0"/>
              <a:t>understand </a:t>
            </a:r>
            <a:r>
              <a:rPr lang="en-GB" sz="2000" dirty="0" err="1" smtClean="0"/>
              <a:t>Chasterton’s</a:t>
            </a:r>
            <a:r>
              <a:rPr lang="en-GB" sz="2000" dirty="0" smtClean="0"/>
              <a:t> Story-teller analogy.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/>
              <a:t>You </a:t>
            </a:r>
            <a:r>
              <a:rPr lang="en-GB" sz="2000" b="1" dirty="0"/>
              <a:t>SHOULD</a:t>
            </a:r>
            <a:r>
              <a:rPr lang="en-GB" sz="2000" dirty="0"/>
              <a:t> </a:t>
            </a:r>
            <a:r>
              <a:rPr lang="en-GB" sz="2000" dirty="0" smtClean="0"/>
              <a:t>argue how logical this theory is.</a:t>
            </a:r>
          </a:p>
          <a:p>
            <a:endParaRPr lang="en-GB" sz="2000" dirty="0"/>
          </a:p>
          <a:p>
            <a:r>
              <a:rPr lang="en-GB" sz="2000" dirty="0"/>
              <a:t>You </a:t>
            </a:r>
            <a:r>
              <a:rPr lang="en-GB" sz="2000" b="1" dirty="0" smtClean="0"/>
              <a:t>COULD</a:t>
            </a:r>
            <a:r>
              <a:rPr lang="en-GB" sz="2000" dirty="0" smtClean="0"/>
              <a:t> </a:t>
            </a:r>
            <a:r>
              <a:rPr lang="en-GB" sz="2000" dirty="0" smtClean="0"/>
              <a:t>explain St. Augustine’s ‘</a:t>
            </a:r>
            <a:r>
              <a:rPr lang="en-GB" sz="2000" dirty="0" err="1" smtClean="0"/>
              <a:t>creatio</a:t>
            </a:r>
            <a:r>
              <a:rPr lang="en-GB" sz="2000" dirty="0" smtClean="0"/>
              <a:t> ex </a:t>
            </a:r>
            <a:r>
              <a:rPr lang="en-GB" sz="2000" dirty="0" err="1" smtClean="0"/>
              <a:t>nihlo</a:t>
            </a:r>
            <a:r>
              <a:rPr lang="en-GB" sz="2000" dirty="0"/>
              <a:t>.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15362" name="Picture 2" descr="https://tse4.mm.bing.net/th?id=OIP.M9b68a3a9cf0517ca90e0c0a27da6d1c6o0&amp;pid=15.1&amp;P=0&amp;w=281&amp;h=1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4434"/>
            <a:ext cx="3347864" cy="385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s://tse1.mm.bing.net/th?id=OIP.M72d146c05068f8a1dc8bd2f716449f30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686"/>
            <a:ext cx="3347865" cy="296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295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Story-writing game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16386" name="Picture 2" descr="https://tse2.mm.bing.net/th?id=OIP.Maae16c6859847cc74e75e7f2d65f346fo0&amp;pid=15.1&amp;P=0&amp;w=341&amp;h=1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4108"/>
            <a:ext cx="2857500" cy="323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57500" y="830997"/>
            <a:ext cx="6286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are going to write in groups a funny story about how the world was created.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Each person must write one line per paper before passing it on to the next person who writes the next line before they too pass it on.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There are 8 stages to the game.</a:t>
            </a:r>
          </a:p>
        </p:txBody>
      </p:sp>
      <p:pic>
        <p:nvPicPr>
          <p:cNvPr id="16388" name="Picture 4" descr="https://tse4.mm.bing.net/th?id=OIP.Mb9b97af30bf382496574a0adc1264870o0&amp;pid=15.1&amp;P=0&amp;w=202&amp;h=1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" y="4343418"/>
            <a:ext cx="2857500" cy="250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https://tse3.mm.bing.net/th?id=OIP.Mcbc930100df9fd3f75b524b58aa7933do0&amp;pid=15.1&amp;P=0&amp;w=217&amp;h=1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095" y="4653136"/>
            <a:ext cx="2780037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https://tse4.mm.bing.net/th?id=OIP.M3389c99119761f3a44231ff44b5731e8o0&amp;pid=15.1&amp;P=0&amp;w=196&amp;h=1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618" y="4581970"/>
            <a:ext cx="3144382" cy="223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189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Story-writing game pt.1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1216842" y="2276872"/>
            <a:ext cx="671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Beginning: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existed before anything else.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4578" name="Picture 2" descr="https://tse2.mm.bing.net/th?id=OIP.Me5ba3b0c6655a886316489fbd925ef15o0&amp;pid=15.1&amp;P=0&amp;w=199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82" y="3645023"/>
            <a:ext cx="3335635" cy="291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36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Story-writing game pt.2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1216842" y="2092207"/>
            <a:ext cx="6710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Beginning: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Describe the ‘thing/being’ that starts off your world.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s://tse2.mm.bing.net/th?id=OIP.Me5ba3b0c6655a886316489fbd925ef15o0&amp;pid=15.1&amp;P=0&amp;w=199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82" y="3645023"/>
            <a:ext cx="3335635" cy="291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993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Story-writing game pt.3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1216842" y="2276872"/>
            <a:ext cx="671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Action 1: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is the first thing your being does.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s://tse2.mm.bing.net/th?id=OIP.Me5ba3b0c6655a886316489fbd925ef15o0&amp;pid=15.1&amp;P=0&amp;w=199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82" y="3645023"/>
            <a:ext cx="3335635" cy="291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122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Story-writing game pt.4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1216842" y="2276872"/>
            <a:ext cx="671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Action 2: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is the second thing your being does?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s://tse2.mm.bing.net/th?id=OIP.Me5ba3b0c6655a886316489fbd925ef15o0&amp;pid=15.1&amp;P=0&amp;w=199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82" y="3645023"/>
            <a:ext cx="3335635" cy="291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698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Story-writing game pt.5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927835" y="1944701"/>
            <a:ext cx="671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Action 3: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is the third thing your being does.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s://tse2.mm.bing.net/th?id=OIP.Me5ba3b0c6655a886316489fbd925ef15o0&amp;pid=15.1&amp;P=0&amp;w=199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175" y="3634648"/>
            <a:ext cx="3335635" cy="291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67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4755" y="0"/>
            <a:ext cx="3567003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evolution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AutoShape 2" descr="https://tse3.mm.bing.net/th?id=OIP.M9d0513ba256950881738a681fa17c7f2o0&amp;pid=15.1&amp;P=0&amp;w=271&amp;h=169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4" name="Picture 4" descr="https://tse3.mm.bing.net/th?id=OIP.M9d0513ba256950881738a681fa17c7f2o0&amp;pid=15.1&amp;P=0&amp;w=271&amp;h=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4925259" cy="307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8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Story-writing game pt.6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952631" y="1954186"/>
            <a:ext cx="671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Action 4: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is the fourth thing your being does.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s://tse2.mm.bing.net/th?id=OIP.Me5ba3b0c6655a886316489fbd925ef15o0&amp;pid=15.1&amp;P=0&amp;w=199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45022"/>
            <a:ext cx="3335635" cy="291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20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Story-writing game pt.7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1010962" y="1630466"/>
            <a:ext cx="671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Action 5: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is the last thing your being does.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s://tse2.mm.bing.net/th?id=OIP.Me5ba3b0c6655a886316489fbd925ef15o0&amp;pid=15.1&amp;P=0&amp;w=199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82" y="3645023"/>
            <a:ext cx="3335635" cy="291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221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Story-writing game pt.8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1216842" y="1844824"/>
            <a:ext cx="671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Ending: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does your story end?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s://tse2.mm.bing.net/th?id=OIP.Me5ba3b0c6655a886316489fbd925ef15o0&amp;pid=15.1&amp;P=0&amp;w=199&amp;h=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82" y="3645023"/>
            <a:ext cx="3335635" cy="291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736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story-teller analogy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39" y="3874408"/>
            <a:ext cx="6017631" cy="26776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anose="030F0702030302020204" pitchFamily="66" charset="0"/>
              </a:rPr>
              <a:t>Green hat thinking: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Comic Sans MS" panose="030F0702030302020204" pitchFamily="66" charset="0"/>
              </a:rPr>
              <a:t>Can you have a story without a story teller/writer?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Comic Sans MS" panose="030F0702030302020204" pitchFamily="66" charset="0"/>
              </a:rPr>
              <a:t>How might this link to the creation of the world?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-24083" y="980728"/>
            <a:ext cx="5024578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Now you have finished your story its time to read out each of your collective stories to the rest of your table group.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5602" name="Picture 2" descr="https://tse4.mm.bing.net/th?id=OIP.M87aa56956317e4d9fbef049654f02c8do0&amp;pid=15.1&amp;P=0&amp;w=241&amp;h=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80728"/>
            <a:ext cx="3857391" cy="251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https://tse3.mm.bing.net/th?id=OIP.M14d25e647673dd9b29c304f85d097ab5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94564"/>
            <a:ext cx="26479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415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theatlantic.com/static/newsroom/img/2015/03/CULT_Parker_ChestertonAdel_WEBCrop/lead.jpg?nky9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05" y="830997"/>
            <a:ext cx="2405042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story-teller analogy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8937" y="830997"/>
            <a:ext cx="6765063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G. K. Chesterton (A catholic journalist) created the ‘story-teller analogy’.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He said ‘just like every story needs a story-teller, so too does the world need an author…that story-teller Catholics called God’.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God for Chesterton is the one who gives the Universe meaning.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509120"/>
            <a:ext cx="7920880" cy="23083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Discussion question: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Does the world need a story-teller?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so, does it have to be God?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Discuss.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s://tse2.mm.bing.net/th?id=OIP.Ma45c4c244ead206eaf339b773cd9e7ceH0&amp;pid=15.1&amp;P=0&amp;w=300&amp;h=3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52" y="5079122"/>
            <a:ext cx="1098222" cy="116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578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Mime challenge: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30997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Below are some of the key Catholic beliefs about God. 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You have 10 minutes in small groups to come up with a mime for each of them.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2420888"/>
            <a:ext cx="615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Omnipotent – </a:t>
            </a:r>
            <a:r>
              <a:rPr lang="en-GB" sz="2000" dirty="0" smtClean="0">
                <a:latin typeface="Comic Sans MS" panose="030F0702030302020204" pitchFamily="66" charset="0"/>
              </a:rPr>
              <a:t>God is all powerful.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40968"/>
            <a:ext cx="615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Omniscient – </a:t>
            </a:r>
            <a:r>
              <a:rPr lang="en-GB" sz="2000" dirty="0" smtClean="0">
                <a:latin typeface="Comic Sans MS" panose="030F0702030302020204" pitchFamily="66" charset="0"/>
              </a:rPr>
              <a:t>God is all knowing.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3717032"/>
            <a:ext cx="615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Omnibenevolent – </a:t>
            </a:r>
            <a:r>
              <a:rPr lang="en-GB" sz="2000" dirty="0" smtClean="0">
                <a:latin typeface="Comic Sans MS" panose="030F0702030302020204" pitchFamily="66" charset="0"/>
              </a:rPr>
              <a:t>God is all loving.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114" y="4653136"/>
            <a:ext cx="615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Eternal – </a:t>
            </a:r>
            <a:r>
              <a:rPr lang="en-GB" sz="2000" dirty="0" smtClean="0">
                <a:latin typeface="Comic Sans MS" panose="030F0702030302020204" pitchFamily="66" charset="0"/>
              </a:rPr>
              <a:t>God is without beginning or end.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5661248"/>
            <a:ext cx="6156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Transcendent – </a:t>
            </a:r>
            <a:r>
              <a:rPr lang="en-GB" sz="2000" dirty="0" smtClean="0">
                <a:latin typeface="Comic Sans MS" panose="030F0702030302020204" pitchFamily="66" charset="0"/>
              </a:rPr>
              <a:t>God exists outside of space and time.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pic>
        <p:nvPicPr>
          <p:cNvPr id="26626" name="Picture 2" descr="https://tse3.mm.bing.net/th?id=OIP.Mb9470ea5a5ee6e9818cfcdcd53aafbc7H0&amp;pid=15.1&amp;P=0&amp;w=173&amp;h=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46940"/>
            <a:ext cx="1647825" cy="94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https://tse3.mm.bing.net/th?id=OIP.M25db5ede7ae3abd500c88edfcfddda18H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20998"/>
            <a:ext cx="2714625" cy="90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https://tse2.mm.bing.net/th?id=OIP.Mc4fe6e56c0a69939da6826541f318cf4o0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41078"/>
            <a:ext cx="2286000" cy="102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https://tse3.mm.bing.net/th?id=OIP.M819e4a88a319d7e4d38b0937d77bee44o0&amp;pid=15.1&amp;P=0&amp;w=330&amp;h=15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00131"/>
            <a:ext cx="28575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Picture 10" descr="https://tse4.mm.bing.net/th?id=OIP.M1c3554149436f6391c6411986382c80do0&amp;pid=15.1&amp;P=0&amp;w=164&amp;h=1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5267478"/>
            <a:ext cx="15621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6" name="Picture 12" descr="https://tse4.mm.bing.net/th?id=OIP.M225052e006755d759b7a5ef41287abc1o0&amp;pid=15.1&amp;P=0&amp;w=300&amp;h=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14" y="-1"/>
            <a:ext cx="1181100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https://tse4.mm.bing.net/th?id=OIP.M225052e006755d759b7a5ef41287abc1o0&amp;pid=15.1&amp;P=0&amp;w=300&amp;h=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-2"/>
            <a:ext cx="1181100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45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  <a:solidFill>
            <a:srgbClr val="00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St. Augustine and </a:t>
            </a:r>
            <a:r>
              <a:rPr lang="en-US" sz="4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creatio</a:t>
            </a:r>
            <a:r>
              <a:rPr lang="en-US" sz="4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ex nihilo</a:t>
            </a:r>
            <a:endParaRPr lang="en-US" sz="4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https://tse1.mm.bing.net/th?id=OIP.M1891e383420a48153e7c870524e53fa4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664"/>
            <a:ext cx="2771800" cy="340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1800" y="738664"/>
            <a:ext cx="6192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St. Augustine, Bishop of Hippo, said that: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dirty="0" smtClean="0">
                <a:latin typeface="Comic Sans MS" panose="030F0702030302020204" pitchFamily="66" charset="0"/>
              </a:rPr>
              <a:t>God created the world out of nothing – </a:t>
            </a:r>
            <a:r>
              <a:rPr lang="en-GB" sz="2400" b="1" i="1" dirty="0" err="1" smtClean="0">
                <a:latin typeface="Comic Sans MS" panose="030F0702030302020204" pitchFamily="66" charset="0"/>
              </a:rPr>
              <a:t>creatio</a:t>
            </a:r>
            <a:r>
              <a:rPr lang="en-GB" sz="2400" b="1" i="1" dirty="0" smtClean="0">
                <a:latin typeface="Comic Sans MS" panose="030F0702030302020204" pitchFamily="66" charset="0"/>
              </a:rPr>
              <a:t> ex nihilo.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Comic Sans MS" panose="030F0702030302020204" pitchFamily="66" charset="0"/>
              </a:rPr>
              <a:t>That God is </a:t>
            </a:r>
            <a:r>
              <a:rPr lang="en-GB" sz="2400" b="1" dirty="0" smtClean="0">
                <a:latin typeface="Comic Sans MS" panose="030F0702030302020204" pitchFamily="66" charset="0"/>
              </a:rPr>
              <a:t>transcendent </a:t>
            </a:r>
            <a:r>
              <a:rPr lang="en-GB" sz="2400" dirty="0" smtClean="0">
                <a:latin typeface="Comic Sans MS" panose="030F0702030302020204" pitchFamily="66" charset="0"/>
              </a:rPr>
              <a:t>and </a:t>
            </a:r>
            <a:r>
              <a:rPr lang="en-GB" sz="2400" b="1" dirty="0" smtClean="0">
                <a:latin typeface="Comic Sans MS" panose="030F0702030302020204" pitchFamily="66" charset="0"/>
              </a:rPr>
              <a:t>eternal.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Comic Sans MS" panose="030F0702030302020204" pitchFamily="66" charset="0"/>
              </a:rPr>
              <a:t>That God is </a:t>
            </a:r>
            <a:r>
              <a:rPr lang="en-GB" sz="2400" b="1" dirty="0" smtClean="0">
                <a:latin typeface="Comic Sans MS" panose="030F0702030302020204" pitchFamily="66" charset="0"/>
              </a:rPr>
              <a:t>omnipotent </a:t>
            </a:r>
            <a:r>
              <a:rPr lang="en-GB" sz="2400" dirty="0" smtClean="0">
                <a:latin typeface="Comic Sans MS" panose="030F0702030302020204" pitchFamily="66" charset="0"/>
              </a:rPr>
              <a:t>therefore only he has the power to create something out of nothing. </a:t>
            </a:r>
          </a:p>
          <a:p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5417128"/>
            <a:ext cx="9144000" cy="14408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0" y="5488776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200" b="1" dirty="0">
                <a:latin typeface="Comic Sans MS" pitchFamily="66" charset="0"/>
              </a:rPr>
              <a:t>Learning objective:</a:t>
            </a:r>
          </a:p>
          <a:p>
            <a:pPr eaLnBrk="1" hangingPunct="1">
              <a:buFont typeface="Arial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To examine the main beliefs of Catholics concerning the origins of the Universe.</a:t>
            </a:r>
          </a:p>
        </p:txBody>
      </p:sp>
    </p:spTree>
    <p:extLst>
      <p:ext uri="{BB962C8B-B14F-4D97-AF65-F5344CB8AC3E}">
        <p14:creationId xmlns:p14="http://schemas.microsoft.com/office/powerpoint/2010/main" val="1989206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0553" y="0"/>
            <a:ext cx="66229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happy date is a re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Speed date!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 descr="https://sp.yimg.com/xj/th?id=OIP.M209735b652856e21afadcfd7df9fe3ee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" y="1052736"/>
            <a:ext cx="2476337" cy="203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7" y="1754326"/>
            <a:ext cx="64087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Standing in 2 lines (line A and line B) you will have 45 seconds with your partner to discuss the question on the board.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After 45 seconds your teacher will pick on a pair and ask them to share what they discussed.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Then people in line A will move along one partner and discuss the next question.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There are a total of 8 questions to discuss.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Good luck!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https://sp.yimg.com/xj/th?id=OIP.Me3b14def7651e90d7d090461a9c536e4o0&amp;pid=15.1&amp;P=0&amp;w=300&amp;h=3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7"/>
          <a:stretch/>
        </p:blipFill>
        <p:spPr bwMode="auto">
          <a:xfrm>
            <a:off x="-1" y="3083331"/>
            <a:ext cx="2483767" cy="244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746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p.yimg.com/xj/th?id=OIP.M209735b652856e21afadcfd7df9fe3ee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-28275"/>
            <a:ext cx="1845194" cy="15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p.yimg.com/xj/th?id=OIP.Mbcdaa1aea16e7c0bab48743e37e8d3d6o0&amp;pid=15.1&amp;P=0&amp;w=204&amp;h=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-28275"/>
            <a:ext cx="19431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2625" y="0"/>
            <a:ext cx="53482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Number 1!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984776" cy="1138773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How do you believe the world was created? </a:t>
            </a:r>
            <a:endParaRPr lang="en-GB" sz="3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14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p.yimg.com/xj/th?id=OIP.M209735b652856e21afadcfd7df9fe3ee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-28275"/>
            <a:ext cx="1845194" cy="15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p.yimg.com/xj/th?id=OIP.Mbcdaa1aea16e7c0bab48743e37e8d3d6o0&amp;pid=15.1&amp;P=0&amp;w=204&amp;h=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-28275"/>
            <a:ext cx="19431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2625" y="0"/>
            <a:ext cx="53482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Number 2!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984776" cy="270843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Do you agree with Chesterton that the world needs a ‘story-teller’?</a:t>
            </a:r>
          </a:p>
          <a:p>
            <a:pPr algn="ctr"/>
            <a:endParaRPr lang="en-GB" sz="3400" dirty="0">
              <a:latin typeface="Comic Sans MS" panose="030F0702030302020204" pitchFamily="66" charset="0"/>
            </a:endParaRPr>
          </a:p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Why?</a:t>
            </a:r>
            <a:endParaRPr lang="en-GB" sz="3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9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1716" y="0"/>
            <a:ext cx="7773089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three legged stool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analogy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 descr="https://tse4.mm.bing.net/th?id=OIP.M58816a16efa256b18439da08a385584do0&amp;pid=15.1&amp;P=0&amp;w=189&amp;h=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69" y="2492896"/>
            <a:ext cx="3928181" cy="334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564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p.yimg.com/xj/th?id=OIP.M209735b652856e21afadcfd7df9fe3ee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-28275"/>
            <a:ext cx="1845194" cy="15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p.yimg.com/xj/th?id=OIP.Mbcdaa1aea16e7c0bab48743e37e8d3d6o0&amp;pid=15.1&amp;P=0&amp;w=204&amp;h=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-28275"/>
            <a:ext cx="19431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2625" y="0"/>
            <a:ext cx="53482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Number 3!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984776" cy="270843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Do you believe that God is omnipotent? </a:t>
            </a:r>
          </a:p>
          <a:p>
            <a:pPr algn="ctr"/>
            <a:endParaRPr lang="en-GB" sz="3400" dirty="0">
              <a:latin typeface="Comic Sans MS" panose="030F0702030302020204" pitchFamily="66" charset="0"/>
            </a:endParaRPr>
          </a:p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What proof do you have that he is or isn’t? </a:t>
            </a:r>
            <a:endParaRPr lang="en-GB" sz="3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209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p.yimg.com/xj/th?id=OIP.M209735b652856e21afadcfd7df9fe3ee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-28275"/>
            <a:ext cx="1845194" cy="15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p.yimg.com/xj/th?id=OIP.Mbcdaa1aea16e7c0bab48743e37e8d3d6o0&amp;pid=15.1&amp;P=0&amp;w=204&amp;h=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-28275"/>
            <a:ext cx="19431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2625" y="0"/>
            <a:ext cx="53482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Number 4!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984776" cy="1661993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If God was omnipotent he would have the power to end all wars in the world? </a:t>
            </a:r>
            <a:endParaRPr lang="en-GB" sz="3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30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p.yimg.com/xj/th?id=OIP.M209735b652856e21afadcfd7df9fe3ee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-28275"/>
            <a:ext cx="1845194" cy="15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p.yimg.com/xj/th?id=OIP.Mbcdaa1aea16e7c0bab48743e37e8d3d6o0&amp;pid=15.1&amp;P=0&amp;w=204&amp;h=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-28275"/>
            <a:ext cx="19431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2625" y="0"/>
            <a:ext cx="53482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Number 5!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984776" cy="218521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The world was clearly designed by God? </a:t>
            </a:r>
          </a:p>
          <a:p>
            <a:pPr algn="ctr"/>
            <a:endParaRPr lang="en-GB" sz="3400" dirty="0">
              <a:latin typeface="Comic Sans MS" panose="030F0702030302020204" pitchFamily="66" charset="0"/>
            </a:endParaRPr>
          </a:p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Discuss.</a:t>
            </a:r>
            <a:endParaRPr lang="en-GB" sz="3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24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p.yimg.com/xj/th?id=OIP.M209735b652856e21afadcfd7df9fe3ee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-28275"/>
            <a:ext cx="1845194" cy="15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p.yimg.com/xj/th?id=OIP.Mbcdaa1aea16e7c0bab48743e37e8d3d6o0&amp;pid=15.1&amp;P=0&amp;w=204&amp;h=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-28275"/>
            <a:ext cx="19431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2625" y="0"/>
            <a:ext cx="53482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Number 6!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984776" cy="218521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“Stephen Fry is stupid to call God a monster and a maniac”.</a:t>
            </a:r>
          </a:p>
          <a:p>
            <a:pPr algn="ctr"/>
            <a:endParaRPr lang="en-GB" sz="3400" dirty="0">
              <a:latin typeface="Comic Sans MS" panose="030F0702030302020204" pitchFamily="66" charset="0"/>
            </a:endParaRPr>
          </a:p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Discuss.</a:t>
            </a:r>
            <a:endParaRPr lang="en-GB" sz="3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251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p.yimg.com/xj/th?id=OIP.M209735b652856e21afadcfd7df9fe3ee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-28275"/>
            <a:ext cx="1845194" cy="15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p.yimg.com/xj/th?id=OIP.Mbcdaa1aea16e7c0bab48743e37e8d3d6o0&amp;pid=15.1&amp;P=0&amp;w=204&amp;h=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-28275"/>
            <a:ext cx="19431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2625" y="0"/>
            <a:ext cx="53482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Number 7!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984776" cy="218521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“God had to be the first cause of the universe”.</a:t>
            </a:r>
          </a:p>
          <a:p>
            <a:pPr algn="ctr"/>
            <a:endParaRPr lang="en-GB" sz="3400" dirty="0">
              <a:latin typeface="Comic Sans MS" panose="030F0702030302020204" pitchFamily="66" charset="0"/>
            </a:endParaRPr>
          </a:p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Discuss.</a:t>
            </a:r>
            <a:endParaRPr lang="en-GB" sz="3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179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p.yimg.com/xj/th?id=OIP.M209735b652856e21afadcfd7df9fe3ee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-28275"/>
            <a:ext cx="1845194" cy="151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sp.yimg.com/xj/th?id=OIP.Mbcdaa1aea16e7c0bab48743e37e8d3d6o0&amp;pid=15.1&amp;P=0&amp;w=204&amp;h=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-28275"/>
            <a:ext cx="19431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2625" y="0"/>
            <a:ext cx="53482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Number 8!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6984776" cy="218521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“God was the cause of the Big Bang.”</a:t>
            </a:r>
          </a:p>
          <a:p>
            <a:pPr algn="ctr"/>
            <a:endParaRPr lang="en-GB" sz="3400" dirty="0">
              <a:latin typeface="Comic Sans MS" panose="030F0702030302020204" pitchFamily="66" charset="0"/>
            </a:endParaRPr>
          </a:p>
          <a:p>
            <a:pPr algn="ctr"/>
            <a:r>
              <a:rPr lang="en-GB" sz="3400" dirty="0" smtClean="0">
                <a:latin typeface="Comic Sans MS" panose="030F0702030302020204" pitchFamily="66" charset="0"/>
              </a:rPr>
              <a:t>Discuss.</a:t>
            </a:r>
            <a:endParaRPr lang="en-GB" sz="3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241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FF0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Plenary challenge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0997"/>
            <a:ext cx="6372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Design an A3 mind map using words and pictures to show the 4 main Catholic beliefs about the creation of the world.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You must include: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smtClean="0">
                <a:latin typeface="Comic Sans MS" panose="030F0702030302020204" pitchFamily="66" charset="0"/>
              </a:rPr>
              <a:t>Paley’s Design Argument.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smtClean="0">
                <a:latin typeface="Comic Sans MS" panose="030F0702030302020204" pitchFamily="66" charset="0"/>
              </a:rPr>
              <a:t>Aquinas’ Cosmological (First Cause) Argument.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smtClean="0">
                <a:latin typeface="Comic Sans MS" panose="030F0702030302020204" pitchFamily="66" charset="0"/>
              </a:rPr>
              <a:t>Chesterton’s Story-teller analogy.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smtClean="0">
                <a:latin typeface="Comic Sans MS" panose="030F0702030302020204" pitchFamily="66" charset="0"/>
              </a:rPr>
              <a:t>St. Augustine’s </a:t>
            </a:r>
            <a:r>
              <a:rPr lang="en-GB" sz="2000" i="1" dirty="0" err="1" smtClean="0">
                <a:latin typeface="Comic Sans MS" panose="030F0702030302020204" pitchFamily="66" charset="0"/>
              </a:rPr>
              <a:t>Creatio</a:t>
            </a:r>
            <a:r>
              <a:rPr lang="en-GB" sz="2000" i="1" dirty="0" smtClean="0">
                <a:latin typeface="Comic Sans MS" panose="030F0702030302020204" pitchFamily="66" charset="0"/>
              </a:rPr>
              <a:t>  ex Nihilo </a:t>
            </a:r>
            <a:r>
              <a:rPr lang="en-GB" sz="2000" dirty="0" smtClean="0">
                <a:latin typeface="Comic Sans MS" panose="030F0702030302020204" pitchFamily="66" charset="0"/>
              </a:rPr>
              <a:t>theory.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27650" name="Picture 2" descr="http://www.mindmapinspiration.co.uk/communities/5/004/006/044/775/images/45243354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56792"/>
            <a:ext cx="3203848" cy="418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0" y="5417128"/>
            <a:ext cx="9144000" cy="14408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0" y="5488776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200" b="1" dirty="0">
                <a:latin typeface="Comic Sans MS" pitchFamily="66" charset="0"/>
              </a:rPr>
              <a:t>Learning objective:</a:t>
            </a:r>
          </a:p>
          <a:p>
            <a:pPr eaLnBrk="1" hangingPunct="1">
              <a:buFont typeface="Arial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To examine the main beliefs of Catholics concerning the origins of the Universe.</a:t>
            </a:r>
          </a:p>
        </p:txBody>
      </p:sp>
    </p:spTree>
    <p:extLst>
      <p:ext uri="{BB962C8B-B14F-4D97-AF65-F5344CB8AC3E}">
        <p14:creationId xmlns:p14="http://schemas.microsoft.com/office/powerpoint/2010/main" val="341301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2726" y="0"/>
            <a:ext cx="3411062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Imago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4" name="Picture 2" descr="https://tse4.mm.bing.net/th?id=OIP.Ma3c0e9ffe6511d8c20e8452fe389e127o2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396" y="1700808"/>
            <a:ext cx="3528392" cy="42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3303" y="0"/>
            <a:ext cx="3409908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tradition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0" name="Picture 2" descr="https://tse3.mm.bing.net/th?id=OIP.Mf7f6421e97feef6bd5ae958690d21da6H0&amp;pid=15.1&amp;P=0&amp;w=312&amp;h=1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905" y="1772816"/>
            <a:ext cx="6336704" cy="354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44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015" y="0"/>
            <a:ext cx="5760488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Sacred scripture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 descr="https://tse4.mm.bing.net/th?id=OIP.Me1ad2eebc7b9910045a31c9ed7a80507H0&amp;pid=15.1&amp;P=0&amp;w=248&amp;h=1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81" y="1444499"/>
            <a:ext cx="528755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98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409" y="0"/>
            <a:ext cx="5219699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transcendence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https://tse1.mm.bing.net/th?id=OIP.Mc91ffc7ac2d161b51080427a62b5434fH0&amp;pid=15.1&amp;P=0&amp;w=252&amp;h=1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58" y="1484784"/>
            <a:ext cx="380999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tse4.mm.bing.net/th?id=OIP.M1a967e1c9da67bdb6d4506f884cf4b5bo0&amp;pid=15.1&amp;P=0&amp;w=166&amp;h=1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256" y="1493314"/>
            <a:ext cx="4205237" cy="395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31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945" y="0"/>
            <a:ext cx="420262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omnipotent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http://lcckuwait.com/wp-content/uploads/2014/04/ThePowerofGod672x378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5715000" cy="414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://heavyeditorial.files.wordpress.com/2012/10/roundworm.jpg?quality=65&amp;strip=all&amp;w=780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3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0479" y="0"/>
            <a:ext cx="7235379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design argument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290" name="Picture 2" descr="https://tse3.mm.bing.net/th?id=OIP.Mf69af7ffc1c2d17542b63b2879fb992do2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240360" cy="394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tse4.mm.bing.net/th?id=OIP.Mcc4c7a921aca19e3e55671e357cd10fco0&amp;pid=15.1&amp;P=0&amp;w=189&amp;h=1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336" y="2074838"/>
            <a:ext cx="3537231" cy="293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53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875</Words>
  <Application>Microsoft Office PowerPoint</Application>
  <PresentationFormat>On-screen Show (4:3)</PresentationFormat>
  <Paragraphs>155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inspiredSpaces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2016-10-13T18:39:39Z</dcterms:created>
  <dcterms:modified xsi:type="dcterms:W3CDTF">2016-10-13T20:39:15Z</dcterms:modified>
</cp:coreProperties>
</file>