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76" r:id="rId8"/>
    <p:sldId id="278" r:id="rId9"/>
    <p:sldId id="279" r:id="rId10"/>
    <p:sldId id="280" r:id="rId11"/>
    <p:sldId id="281" r:id="rId12"/>
    <p:sldId id="282" r:id="rId13"/>
    <p:sldId id="292" r:id="rId14"/>
    <p:sldId id="293" r:id="rId15"/>
    <p:sldId id="259" r:id="rId16"/>
    <p:sldId id="285" r:id="rId17"/>
    <p:sldId id="261" r:id="rId18"/>
    <p:sldId id="291" r:id="rId19"/>
    <p:sldId id="262" r:id="rId20"/>
    <p:sldId id="266" r:id="rId2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251849-48FE-47DE-884B-85D948F343DB}" v="4" dt="2020-01-27T12:48:38.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hyperlink" Target="https://www.gov.uk/hmrc-internal-manuals/employment-status-manual/esm7110" TargetMode="Externa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hyperlink" Target="https://www.gov.uk/hmrc-internal-manuals/employment-status-manual/esm7110" TargetMode="External"/><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 Id="rId9"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4687C4-BF62-43D5-BC0E-0B84CA87EAEC}"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FA8C309-3DB5-421B-96E1-7BBF652DC7D0}">
      <dgm:prSet custT="1"/>
      <dgm:spPr/>
      <dgm:t>
        <a:bodyPr/>
        <a:lstStyle/>
        <a:p>
          <a:pPr>
            <a:defRPr cap="all"/>
          </a:pPr>
          <a:r>
            <a:rPr lang="en-GB" sz="1600" dirty="0">
              <a:latin typeface="Arial" panose="020B0604020202020204" pitchFamily="34" charset="0"/>
              <a:cs typeface="Arial" panose="020B0604020202020204" pitchFamily="34" charset="0"/>
            </a:rPr>
            <a:t>IR35 – off payroll working – worker or specific engagemen</a:t>
          </a:r>
          <a:r>
            <a:rPr lang="en-GB" sz="1800" dirty="0"/>
            <a:t>t?</a:t>
          </a:r>
          <a:endParaRPr lang="en-US" sz="1800" dirty="0"/>
        </a:p>
      </dgm:t>
    </dgm:pt>
    <dgm:pt modelId="{4FE2C4F8-97D3-454B-AE45-D8AD557D621C}" type="parTrans" cxnId="{09864F2D-259C-4282-B57A-7D29B2343A9B}">
      <dgm:prSet/>
      <dgm:spPr/>
      <dgm:t>
        <a:bodyPr/>
        <a:lstStyle/>
        <a:p>
          <a:endParaRPr lang="en-US"/>
        </a:p>
      </dgm:t>
    </dgm:pt>
    <dgm:pt modelId="{88581736-80DF-4922-AD52-5D10ED3C2067}" type="sibTrans" cxnId="{09864F2D-259C-4282-B57A-7D29B2343A9B}">
      <dgm:prSet/>
      <dgm:spPr/>
      <dgm:t>
        <a:bodyPr/>
        <a:lstStyle/>
        <a:p>
          <a:endParaRPr lang="en-US"/>
        </a:p>
      </dgm:t>
    </dgm:pt>
    <dgm:pt modelId="{A2DAD9E6-3475-4EDD-A1F5-1405C648301C}">
      <dgm:prSet custT="1"/>
      <dgm:spPr/>
      <dgm:t>
        <a:bodyPr/>
        <a:lstStyle/>
        <a:p>
          <a:pPr>
            <a:defRPr cap="all"/>
          </a:pPr>
          <a:r>
            <a:rPr lang="en-GB" sz="1400" dirty="0">
              <a:latin typeface="Arial" panose="020B0604020202020204" pitchFamily="34" charset="0"/>
              <a:cs typeface="Arial" panose="020B0604020202020204" pitchFamily="34" charset="0"/>
            </a:rPr>
            <a:t>Mutuality of obligation – without this no contract (contract of employment or contract for services (self-employed)</a:t>
          </a:r>
          <a:endParaRPr lang="en-US" sz="1400" dirty="0">
            <a:latin typeface="Arial" panose="020B0604020202020204" pitchFamily="34" charset="0"/>
            <a:cs typeface="Arial" panose="020B0604020202020204" pitchFamily="34" charset="0"/>
          </a:endParaRPr>
        </a:p>
      </dgm:t>
    </dgm:pt>
    <dgm:pt modelId="{7257EF1E-832A-4908-9B3A-22AA214195FE}" type="parTrans" cxnId="{09E57CD8-EF9E-4E87-9FDD-4A91E6E92C22}">
      <dgm:prSet/>
      <dgm:spPr/>
      <dgm:t>
        <a:bodyPr/>
        <a:lstStyle/>
        <a:p>
          <a:endParaRPr lang="en-US"/>
        </a:p>
      </dgm:t>
    </dgm:pt>
    <dgm:pt modelId="{0FE671C4-3B6E-4E94-AD05-AC2E59825434}" type="sibTrans" cxnId="{09E57CD8-EF9E-4E87-9FDD-4A91E6E92C22}">
      <dgm:prSet/>
      <dgm:spPr/>
      <dgm:t>
        <a:bodyPr/>
        <a:lstStyle/>
        <a:p>
          <a:endParaRPr lang="en-US"/>
        </a:p>
      </dgm:t>
    </dgm:pt>
    <dgm:pt modelId="{8E5FC60E-796F-40D9-B2CD-636D68FAC563}">
      <dgm:prSet custT="1"/>
      <dgm:spPr/>
      <dgm:t>
        <a:bodyPr/>
        <a:lstStyle/>
        <a:p>
          <a:pPr>
            <a:defRPr cap="all"/>
          </a:pPr>
          <a:r>
            <a:rPr lang="en-US" sz="1400" dirty="0">
              <a:latin typeface="Arial" panose="020B0604020202020204" pitchFamily="34" charset="0"/>
              <a:cs typeface="Arial" panose="020B0604020202020204" pitchFamily="34" charset="0"/>
            </a:rPr>
            <a:t>(See reference to the concept of mutuality of obligation in </a:t>
          </a:r>
          <a:r>
            <a:rPr lang="en-US" sz="1400" dirty="0" err="1">
              <a:latin typeface="Arial" panose="020B0604020202020204" pitchFamily="34" charset="0"/>
              <a:cs typeface="Arial" panose="020B0604020202020204" pitchFamily="34" charset="0"/>
            </a:rPr>
            <a:t>Nethermere</a:t>
          </a:r>
          <a:r>
            <a:rPr lang="en-US" sz="1400" dirty="0">
              <a:latin typeface="Arial" panose="020B0604020202020204" pitchFamily="34" charset="0"/>
              <a:cs typeface="Arial" panose="020B0604020202020204" pitchFamily="34" charset="0"/>
            </a:rPr>
            <a:t> (St Neots) Ltd v Gardiner and Taverna at </a:t>
          </a:r>
          <a:r>
            <a:rPr lang="en-US" sz="1400" u="sng" dirty="0">
              <a:latin typeface="Arial" panose="020B0604020202020204" pitchFamily="34" charset="0"/>
              <a:cs typeface="Arial" panose="020B0604020202020204" pitchFamily="34" charset="0"/>
              <a:hlinkClick xmlns:r="http://schemas.openxmlformats.org/officeDocument/2006/relationships" r:id="rId1"/>
            </a:rPr>
            <a:t>ESM7110</a:t>
          </a:r>
          <a:r>
            <a:rPr lang="en-US" sz="1400" dirty="0">
              <a:latin typeface="Arial" panose="020B0604020202020204" pitchFamily="34" charset="0"/>
              <a:cs typeface="Arial" panose="020B0604020202020204" pitchFamily="34" charset="0"/>
            </a:rPr>
            <a:t>). </a:t>
          </a:r>
        </a:p>
      </dgm:t>
    </dgm:pt>
    <dgm:pt modelId="{933E3120-2FC4-47FF-8F15-D7DBC71EAF4E}" type="parTrans" cxnId="{2792E813-730E-40A7-B250-09AA65B605B0}">
      <dgm:prSet/>
      <dgm:spPr/>
      <dgm:t>
        <a:bodyPr/>
        <a:lstStyle/>
        <a:p>
          <a:endParaRPr lang="en-US"/>
        </a:p>
      </dgm:t>
    </dgm:pt>
    <dgm:pt modelId="{D77BB026-751D-4AE3-B094-E0DE56B543B4}" type="sibTrans" cxnId="{2792E813-730E-40A7-B250-09AA65B605B0}">
      <dgm:prSet/>
      <dgm:spPr/>
      <dgm:t>
        <a:bodyPr/>
        <a:lstStyle/>
        <a:p>
          <a:endParaRPr lang="en-US"/>
        </a:p>
      </dgm:t>
    </dgm:pt>
    <dgm:pt modelId="{15B5AC35-3384-4B70-B2D3-94B2EB30E2B6}">
      <dgm:prSet custT="1"/>
      <dgm:spPr/>
      <dgm:t>
        <a:bodyPr/>
        <a:lstStyle/>
        <a:p>
          <a:pPr>
            <a:defRPr cap="all"/>
          </a:pPr>
          <a:r>
            <a:rPr lang="en-US" sz="1400" dirty="0">
              <a:latin typeface="Arial" panose="020B0604020202020204" pitchFamily="34" charset="0"/>
              <a:cs typeface="Arial" panose="020B0604020202020204" pitchFamily="34" charset="0"/>
            </a:rPr>
            <a:t>www.gov.uk/hmrc-internal-manuals/employment-status-manual/esm0543</a:t>
          </a:r>
        </a:p>
      </dgm:t>
    </dgm:pt>
    <dgm:pt modelId="{88942E49-4A24-4219-8B85-95CE3AF44938}" type="parTrans" cxnId="{6EAFF323-3335-49A3-80C9-99FC719F0613}">
      <dgm:prSet/>
      <dgm:spPr/>
      <dgm:t>
        <a:bodyPr/>
        <a:lstStyle/>
        <a:p>
          <a:endParaRPr lang="en-US"/>
        </a:p>
      </dgm:t>
    </dgm:pt>
    <dgm:pt modelId="{26A2A4E4-0250-4086-BF4C-95F1B3973CF8}" type="sibTrans" cxnId="{6EAFF323-3335-49A3-80C9-99FC719F0613}">
      <dgm:prSet/>
      <dgm:spPr/>
      <dgm:t>
        <a:bodyPr/>
        <a:lstStyle/>
        <a:p>
          <a:endParaRPr lang="en-US"/>
        </a:p>
      </dgm:t>
    </dgm:pt>
    <dgm:pt modelId="{12A35036-0E88-4AE7-AE54-96F4916F46C4}" type="pres">
      <dgm:prSet presAssocID="{4F4687C4-BF62-43D5-BC0E-0B84CA87EAEC}" presName="root" presStyleCnt="0">
        <dgm:presLayoutVars>
          <dgm:dir/>
          <dgm:resizeHandles val="exact"/>
        </dgm:presLayoutVars>
      </dgm:prSet>
      <dgm:spPr/>
    </dgm:pt>
    <dgm:pt modelId="{3336E559-26B7-4F3A-A485-B40D8239760F}" type="pres">
      <dgm:prSet presAssocID="{6FA8C309-3DB5-421B-96E1-7BBF652DC7D0}" presName="compNode" presStyleCnt="0"/>
      <dgm:spPr/>
    </dgm:pt>
    <dgm:pt modelId="{6F98DF5C-3C69-47B3-99E7-8713E74998A7}" type="pres">
      <dgm:prSet presAssocID="{6FA8C309-3DB5-421B-96E1-7BBF652DC7D0}" presName="iconBgRect" presStyleLbl="bgShp" presStyleIdx="0" presStyleCnt="4"/>
      <dgm:spPr/>
    </dgm:pt>
    <dgm:pt modelId="{87380CC3-AF27-4E26-94D6-8BF3428DB1F5}" type="pres">
      <dgm:prSet presAssocID="{6FA8C309-3DB5-421B-96E1-7BBF652DC7D0}"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Office Worker"/>
        </a:ext>
      </dgm:extLst>
    </dgm:pt>
    <dgm:pt modelId="{599D06AA-DE29-4DB6-A895-8CC545080807}" type="pres">
      <dgm:prSet presAssocID="{6FA8C309-3DB5-421B-96E1-7BBF652DC7D0}" presName="spaceRect" presStyleCnt="0"/>
      <dgm:spPr/>
    </dgm:pt>
    <dgm:pt modelId="{1E0349CD-110A-47ED-9695-B29EBA5B32F0}" type="pres">
      <dgm:prSet presAssocID="{6FA8C309-3DB5-421B-96E1-7BBF652DC7D0}" presName="textRect" presStyleLbl="revTx" presStyleIdx="0" presStyleCnt="4">
        <dgm:presLayoutVars>
          <dgm:chMax val="1"/>
          <dgm:chPref val="1"/>
        </dgm:presLayoutVars>
      </dgm:prSet>
      <dgm:spPr/>
    </dgm:pt>
    <dgm:pt modelId="{53115436-8DA7-4D60-A10D-3D7ED8A1A18B}" type="pres">
      <dgm:prSet presAssocID="{88581736-80DF-4922-AD52-5D10ED3C2067}" presName="sibTrans" presStyleCnt="0"/>
      <dgm:spPr/>
    </dgm:pt>
    <dgm:pt modelId="{8CBAE503-C9AD-4C9C-A252-20E1579B4ED2}" type="pres">
      <dgm:prSet presAssocID="{A2DAD9E6-3475-4EDD-A1F5-1405C648301C}" presName="compNode" presStyleCnt="0"/>
      <dgm:spPr/>
    </dgm:pt>
    <dgm:pt modelId="{1889E85B-83B4-4CBF-B1E4-6AEE174681FB}" type="pres">
      <dgm:prSet presAssocID="{A2DAD9E6-3475-4EDD-A1F5-1405C648301C}" presName="iconBgRect" presStyleLbl="bgShp" presStyleIdx="1" presStyleCnt="4"/>
      <dgm:spPr/>
    </dgm:pt>
    <dgm:pt modelId="{477CC9BB-AFF2-4354-B0B3-2C56BA2E9666}" type="pres">
      <dgm:prSet presAssocID="{A2DAD9E6-3475-4EDD-A1F5-1405C648301C}"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Handshake"/>
        </a:ext>
      </dgm:extLst>
    </dgm:pt>
    <dgm:pt modelId="{30514809-14F5-4038-A3C7-9EF815CFF026}" type="pres">
      <dgm:prSet presAssocID="{A2DAD9E6-3475-4EDD-A1F5-1405C648301C}" presName="spaceRect" presStyleCnt="0"/>
      <dgm:spPr/>
    </dgm:pt>
    <dgm:pt modelId="{30C21975-2CB9-45D2-BC7B-F9F88799FFD0}" type="pres">
      <dgm:prSet presAssocID="{A2DAD9E6-3475-4EDD-A1F5-1405C648301C}" presName="textRect" presStyleLbl="revTx" presStyleIdx="1" presStyleCnt="4">
        <dgm:presLayoutVars>
          <dgm:chMax val="1"/>
          <dgm:chPref val="1"/>
        </dgm:presLayoutVars>
      </dgm:prSet>
      <dgm:spPr/>
    </dgm:pt>
    <dgm:pt modelId="{111EC278-40C0-4E64-B5DC-263A6196A6F7}" type="pres">
      <dgm:prSet presAssocID="{0FE671C4-3B6E-4E94-AD05-AC2E59825434}" presName="sibTrans" presStyleCnt="0"/>
      <dgm:spPr/>
    </dgm:pt>
    <dgm:pt modelId="{C3BD493A-7E1A-4DAF-97EE-9991C672A2E2}" type="pres">
      <dgm:prSet presAssocID="{8E5FC60E-796F-40D9-B2CD-636D68FAC563}" presName="compNode" presStyleCnt="0"/>
      <dgm:spPr/>
    </dgm:pt>
    <dgm:pt modelId="{329F10FF-5656-46EB-9C66-A9F323169AEB}" type="pres">
      <dgm:prSet presAssocID="{8E5FC60E-796F-40D9-B2CD-636D68FAC563}" presName="iconBgRect" presStyleLbl="bgShp" presStyleIdx="2" presStyleCnt="4"/>
      <dgm:spPr/>
    </dgm:pt>
    <dgm:pt modelId="{B6372965-8B49-4490-B2BA-753675B5D7E8}" type="pres">
      <dgm:prSet presAssocID="{8E5FC60E-796F-40D9-B2CD-636D68FAC563}"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Skeleton"/>
        </a:ext>
      </dgm:extLst>
    </dgm:pt>
    <dgm:pt modelId="{08798E7E-D42D-4FC7-B467-8AA6B77179D6}" type="pres">
      <dgm:prSet presAssocID="{8E5FC60E-796F-40D9-B2CD-636D68FAC563}" presName="spaceRect" presStyleCnt="0"/>
      <dgm:spPr/>
    </dgm:pt>
    <dgm:pt modelId="{2D3864BD-CE09-4275-AB60-1A97AE85E7EB}" type="pres">
      <dgm:prSet presAssocID="{8E5FC60E-796F-40D9-B2CD-636D68FAC563}" presName="textRect" presStyleLbl="revTx" presStyleIdx="2" presStyleCnt="4">
        <dgm:presLayoutVars>
          <dgm:chMax val="1"/>
          <dgm:chPref val="1"/>
        </dgm:presLayoutVars>
      </dgm:prSet>
      <dgm:spPr/>
    </dgm:pt>
    <dgm:pt modelId="{FA35CBF9-C159-4A80-880C-653BF7C07DD8}" type="pres">
      <dgm:prSet presAssocID="{D77BB026-751D-4AE3-B094-E0DE56B543B4}" presName="sibTrans" presStyleCnt="0"/>
      <dgm:spPr/>
    </dgm:pt>
    <dgm:pt modelId="{C23C2F1B-8AF6-4B69-BF61-01E241689A0E}" type="pres">
      <dgm:prSet presAssocID="{15B5AC35-3384-4B70-B2D3-94B2EB30E2B6}" presName="compNode" presStyleCnt="0"/>
      <dgm:spPr/>
    </dgm:pt>
    <dgm:pt modelId="{00302124-5B90-452A-8FA0-D5EE82638C05}" type="pres">
      <dgm:prSet presAssocID="{15B5AC35-3384-4B70-B2D3-94B2EB30E2B6}" presName="iconBgRect" presStyleLbl="bgShp" presStyleIdx="3" presStyleCnt="4"/>
      <dgm:spPr/>
    </dgm:pt>
    <dgm:pt modelId="{B42E88C3-B2DF-447D-8509-DCEC73E3EF64}" type="pres">
      <dgm:prSet presAssocID="{15B5AC35-3384-4B70-B2D3-94B2EB30E2B6}"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arker"/>
        </a:ext>
      </dgm:extLst>
    </dgm:pt>
    <dgm:pt modelId="{DFFB0951-1165-48BE-81DE-2FBB8C1C2503}" type="pres">
      <dgm:prSet presAssocID="{15B5AC35-3384-4B70-B2D3-94B2EB30E2B6}" presName="spaceRect" presStyleCnt="0"/>
      <dgm:spPr/>
    </dgm:pt>
    <dgm:pt modelId="{C92E104A-8984-425E-800D-59D6DB04E2DE}" type="pres">
      <dgm:prSet presAssocID="{15B5AC35-3384-4B70-B2D3-94B2EB30E2B6}" presName="textRect" presStyleLbl="revTx" presStyleIdx="3" presStyleCnt="4">
        <dgm:presLayoutVars>
          <dgm:chMax val="1"/>
          <dgm:chPref val="1"/>
        </dgm:presLayoutVars>
      </dgm:prSet>
      <dgm:spPr/>
    </dgm:pt>
  </dgm:ptLst>
  <dgm:cxnLst>
    <dgm:cxn modelId="{5B265E0A-0116-4B78-A7E3-FFF0AAA28F6B}" type="presOf" srcId="{A2DAD9E6-3475-4EDD-A1F5-1405C648301C}" destId="{30C21975-2CB9-45D2-BC7B-F9F88799FFD0}" srcOrd="0" destOrd="0" presId="urn:microsoft.com/office/officeart/2018/5/layout/IconCircleLabelList"/>
    <dgm:cxn modelId="{788F6010-E5B9-4A77-8298-9B2388EA5427}" type="presOf" srcId="{6FA8C309-3DB5-421B-96E1-7BBF652DC7D0}" destId="{1E0349CD-110A-47ED-9695-B29EBA5B32F0}" srcOrd="0" destOrd="0" presId="urn:microsoft.com/office/officeart/2018/5/layout/IconCircleLabelList"/>
    <dgm:cxn modelId="{2792E813-730E-40A7-B250-09AA65B605B0}" srcId="{4F4687C4-BF62-43D5-BC0E-0B84CA87EAEC}" destId="{8E5FC60E-796F-40D9-B2CD-636D68FAC563}" srcOrd="2" destOrd="0" parTransId="{933E3120-2FC4-47FF-8F15-D7DBC71EAF4E}" sibTransId="{D77BB026-751D-4AE3-B094-E0DE56B543B4}"/>
    <dgm:cxn modelId="{6EAFF323-3335-49A3-80C9-99FC719F0613}" srcId="{4F4687C4-BF62-43D5-BC0E-0B84CA87EAEC}" destId="{15B5AC35-3384-4B70-B2D3-94B2EB30E2B6}" srcOrd="3" destOrd="0" parTransId="{88942E49-4A24-4219-8B85-95CE3AF44938}" sibTransId="{26A2A4E4-0250-4086-BF4C-95F1B3973CF8}"/>
    <dgm:cxn modelId="{09864F2D-259C-4282-B57A-7D29B2343A9B}" srcId="{4F4687C4-BF62-43D5-BC0E-0B84CA87EAEC}" destId="{6FA8C309-3DB5-421B-96E1-7BBF652DC7D0}" srcOrd="0" destOrd="0" parTransId="{4FE2C4F8-97D3-454B-AE45-D8AD557D621C}" sibTransId="{88581736-80DF-4922-AD52-5D10ED3C2067}"/>
    <dgm:cxn modelId="{709BCA9B-0E94-467D-9737-EC350607B043}" type="presOf" srcId="{4F4687C4-BF62-43D5-BC0E-0B84CA87EAEC}" destId="{12A35036-0E88-4AE7-AE54-96F4916F46C4}" srcOrd="0" destOrd="0" presId="urn:microsoft.com/office/officeart/2018/5/layout/IconCircleLabelList"/>
    <dgm:cxn modelId="{7044F1A3-AE2E-4CEA-AC20-6CCEAACAD09A}" type="presOf" srcId="{8E5FC60E-796F-40D9-B2CD-636D68FAC563}" destId="{2D3864BD-CE09-4275-AB60-1A97AE85E7EB}" srcOrd="0" destOrd="0" presId="urn:microsoft.com/office/officeart/2018/5/layout/IconCircleLabelList"/>
    <dgm:cxn modelId="{09E57CD8-EF9E-4E87-9FDD-4A91E6E92C22}" srcId="{4F4687C4-BF62-43D5-BC0E-0B84CA87EAEC}" destId="{A2DAD9E6-3475-4EDD-A1F5-1405C648301C}" srcOrd="1" destOrd="0" parTransId="{7257EF1E-832A-4908-9B3A-22AA214195FE}" sibTransId="{0FE671C4-3B6E-4E94-AD05-AC2E59825434}"/>
    <dgm:cxn modelId="{0518FDDF-961F-45EC-9477-7621BE74883B}" type="presOf" srcId="{15B5AC35-3384-4B70-B2D3-94B2EB30E2B6}" destId="{C92E104A-8984-425E-800D-59D6DB04E2DE}" srcOrd="0" destOrd="0" presId="urn:microsoft.com/office/officeart/2018/5/layout/IconCircleLabelList"/>
    <dgm:cxn modelId="{4A09626F-09B9-497F-B7AE-75B5529334C9}" type="presParOf" srcId="{12A35036-0E88-4AE7-AE54-96F4916F46C4}" destId="{3336E559-26B7-4F3A-A485-B40D8239760F}" srcOrd="0" destOrd="0" presId="urn:microsoft.com/office/officeart/2018/5/layout/IconCircleLabelList"/>
    <dgm:cxn modelId="{E52425FF-9D15-44E7-85F1-4270EFDF60CB}" type="presParOf" srcId="{3336E559-26B7-4F3A-A485-B40D8239760F}" destId="{6F98DF5C-3C69-47B3-99E7-8713E74998A7}" srcOrd="0" destOrd="0" presId="urn:microsoft.com/office/officeart/2018/5/layout/IconCircleLabelList"/>
    <dgm:cxn modelId="{86CA55DD-B540-496E-9CCE-DEB955179293}" type="presParOf" srcId="{3336E559-26B7-4F3A-A485-B40D8239760F}" destId="{87380CC3-AF27-4E26-94D6-8BF3428DB1F5}" srcOrd="1" destOrd="0" presId="urn:microsoft.com/office/officeart/2018/5/layout/IconCircleLabelList"/>
    <dgm:cxn modelId="{CD228FDE-A793-4926-BD7E-F553CC013EDE}" type="presParOf" srcId="{3336E559-26B7-4F3A-A485-B40D8239760F}" destId="{599D06AA-DE29-4DB6-A895-8CC545080807}" srcOrd="2" destOrd="0" presId="urn:microsoft.com/office/officeart/2018/5/layout/IconCircleLabelList"/>
    <dgm:cxn modelId="{6DA8271C-1E7A-4CBE-9064-E93B0B0508EC}" type="presParOf" srcId="{3336E559-26B7-4F3A-A485-B40D8239760F}" destId="{1E0349CD-110A-47ED-9695-B29EBA5B32F0}" srcOrd="3" destOrd="0" presId="urn:microsoft.com/office/officeart/2018/5/layout/IconCircleLabelList"/>
    <dgm:cxn modelId="{1EF84680-14BF-4652-B973-F5138A0C4C98}" type="presParOf" srcId="{12A35036-0E88-4AE7-AE54-96F4916F46C4}" destId="{53115436-8DA7-4D60-A10D-3D7ED8A1A18B}" srcOrd="1" destOrd="0" presId="urn:microsoft.com/office/officeart/2018/5/layout/IconCircleLabelList"/>
    <dgm:cxn modelId="{43109D32-0BF6-41F1-B395-D4485666EBA5}" type="presParOf" srcId="{12A35036-0E88-4AE7-AE54-96F4916F46C4}" destId="{8CBAE503-C9AD-4C9C-A252-20E1579B4ED2}" srcOrd="2" destOrd="0" presId="urn:microsoft.com/office/officeart/2018/5/layout/IconCircleLabelList"/>
    <dgm:cxn modelId="{AEDA8E77-2E92-4660-B6BB-44BDB295D5F9}" type="presParOf" srcId="{8CBAE503-C9AD-4C9C-A252-20E1579B4ED2}" destId="{1889E85B-83B4-4CBF-B1E4-6AEE174681FB}" srcOrd="0" destOrd="0" presId="urn:microsoft.com/office/officeart/2018/5/layout/IconCircleLabelList"/>
    <dgm:cxn modelId="{B45FD325-0FDD-429A-BFC0-6797778B0564}" type="presParOf" srcId="{8CBAE503-C9AD-4C9C-A252-20E1579B4ED2}" destId="{477CC9BB-AFF2-4354-B0B3-2C56BA2E9666}" srcOrd="1" destOrd="0" presId="urn:microsoft.com/office/officeart/2018/5/layout/IconCircleLabelList"/>
    <dgm:cxn modelId="{461C3CE4-9CBB-480D-BAE8-EE0E598232EF}" type="presParOf" srcId="{8CBAE503-C9AD-4C9C-A252-20E1579B4ED2}" destId="{30514809-14F5-4038-A3C7-9EF815CFF026}" srcOrd="2" destOrd="0" presId="urn:microsoft.com/office/officeart/2018/5/layout/IconCircleLabelList"/>
    <dgm:cxn modelId="{7C463217-03D1-445E-8F57-DD308B930C00}" type="presParOf" srcId="{8CBAE503-C9AD-4C9C-A252-20E1579B4ED2}" destId="{30C21975-2CB9-45D2-BC7B-F9F88799FFD0}" srcOrd="3" destOrd="0" presId="urn:microsoft.com/office/officeart/2018/5/layout/IconCircleLabelList"/>
    <dgm:cxn modelId="{39F6426C-C40F-484E-9BFC-C0E232C2526B}" type="presParOf" srcId="{12A35036-0E88-4AE7-AE54-96F4916F46C4}" destId="{111EC278-40C0-4E64-B5DC-263A6196A6F7}" srcOrd="3" destOrd="0" presId="urn:microsoft.com/office/officeart/2018/5/layout/IconCircleLabelList"/>
    <dgm:cxn modelId="{4F6C82F9-628F-4C2D-A5EC-76E242270C69}" type="presParOf" srcId="{12A35036-0E88-4AE7-AE54-96F4916F46C4}" destId="{C3BD493A-7E1A-4DAF-97EE-9991C672A2E2}" srcOrd="4" destOrd="0" presId="urn:microsoft.com/office/officeart/2018/5/layout/IconCircleLabelList"/>
    <dgm:cxn modelId="{8D1FEE44-F40C-41B6-9F4B-E015C282D1C6}" type="presParOf" srcId="{C3BD493A-7E1A-4DAF-97EE-9991C672A2E2}" destId="{329F10FF-5656-46EB-9C66-A9F323169AEB}" srcOrd="0" destOrd="0" presId="urn:microsoft.com/office/officeart/2018/5/layout/IconCircleLabelList"/>
    <dgm:cxn modelId="{2D2EEF93-2852-414D-BA9F-C8A7223A02A7}" type="presParOf" srcId="{C3BD493A-7E1A-4DAF-97EE-9991C672A2E2}" destId="{B6372965-8B49-4490-B2BA-753675B5D7E8}" srcOrd="1" destOrd="0" presId="urn:microsoft.com/office/officeart/2018/5/layout/IconCircleLabelList"/>
    <dgm:cxn modelId="{D69375AD-DEFC-4E57-907D-E9A95F0A7404}" type="presParOf" srcId="{C3BD493A-7E1A-4DAF-97EE-9991C672A2E2}" destId="{08798E7E-D42D-4FC7-B467-8AA6B77179D6}" srcOrd="2" destOrd="0" presId="urn:microsoft.com/office/officeart/2018/5/layout/IconCircleLabelList"/>
    <dgm:cxn modelId="{E0EB8508-E7BF-48E6-A1C2-02C484634CB2}" type="presParOf" srcId="{C3BD493A-7E1A-4DAF-97EE-9991C672A2E2}" destId="{2D3864BD-CE09-4275-AB60-1A97AE85E7EB}" srcOrd="3" destOrd="0" presId="urn:microsoft.com/office/officeart/2018/5/layout/IconCircleLabelList"/>
    <dgm:cxn modelId="{D42F1535-609F-47FB-97E7-242E1FCC7384}" type="presParOf" srcId="{12A35036-0E88-4AE7-AE54-96F4916F46C4}" destId="{FA35CBF9-C159-4A80-880C-653BF7C07DD8}" srcOrd="5" destOrd="0" presId="urn:microsoft.com/office/officeart/2018/5/layout/IconCircleLabelList"/>
    <dgm:cxn modelId="{3F9F0C66-C576-4C4F-BF7E-7E0F872E66D3}" type="presParOf" srcId="{12A35036-0E88-4AE7-AE54-96F4916F46C4}" destId="{C23C2F1B-8AF6-4B69-BF61-01E241689A0E}" srcOrd="6" destOrd="0" presId="urn:microsoft.com/office/officeart/2018/5/layout/IconCircleLabelList"/>
    <dgm:cxn modelId="{7DDD7E09-2C40-41F5-8E7C-CEF7C9A8CC78}" type="presParOf" srcId="{C23C2F1B-8AF6-4B69-BF61-01E241689A0E}" destId="{00302124-5B90-452A-8FA0-D5EE82638C05}" srcOrd="0" destOrd="0" presId="urn:microsoft.com/office/officeart/2018/5/layout/IconCircleLabelList"/>
    <dgm:cxn modelId="{6CDA52BD-566F-4A2A-9C6A-779F4A7C97D2}" type="presParOf" srcId="{C23C2F1B-8AF6-4B69-BF61-01E241689A0E}" destId="{B42E88C3-B2DF-447D-8509-DCEC73E3EF64}" srcOrd="1" destOrd="0" presId="urn:microsoft.com/office/officeart/2018/5/layout/IconCircleLabelList"/>
    <dgm:cxn modelId="{F2829883-8F4C-436A-93D8-B813B8E265DA}" type="presParOf" srcId="{C23C2F1B-8AF6-4B69-BF61-01E241689A0E}" destId="{DFFB0951-1165-48BE-81DE-2FBB8C1C2503}" srcOrd="2" destOrd="0" presId="urn:microsoft.com/office/officeart/2018/5/layout/IconCircleLabelList"/>
    <dgm:cxn modelId="{C61BE1D5-3E83-4576-A6CF-30405060BF7F}" type="presParOf" srcId="{C23C2F1B-8AF6-4B69-BF61-01E241689A0E}" destId="{C92E104A-8984-425E-800D-59D6DB04E2D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8DF5C-3C69-47B3-99E7-8713E74998A7}">
      <dsp:nvSpPr>
        <dsp:cNvPr id="0" name=""/>
        <dsp:cNvSpPr/>
      </dsp:nvSpPr>
      <dsp:spPr>
        <a:xfrm>
          <a:off x="910192" y="3257"/>
          <a:ext cx="967183" cy="96718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380CC3-AF27-4E26-94D6-8BF3428DB1F5}">
      <dsp:nvSpPr>
        <dsp:cNvPr id="0" name=""/>
        <dsp:cNvSpPr/>
      </dsp:nvSpPr>
      <dsp:spPr>
        <a:xfrm>
          <a:off x="1116313" y="209378"/>
          <a:ext cx="554941" cy="5549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0349CD-110A-47ED-9695-B29EBA5B32F0}">
      <dsp:nvSpPr>
        <dsp:cNvPr id="0" name=""/>
        <dsp:cNvSpPr/>
      </dsp:nvSpPr>
      <dsp:spPr>
        <a:xfrm>
          <a:off x="601010" y="1271695"/>
          <a:ext cx="1585546" cy="1472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GB" sz="1600" kern="1200" dirty="0">
              <a:latin typeface="Arial" panose="020B0604020202020204" pitchFamily="34" charset="0"/>
              <a:cs typeface="Arial" panose="020B0604020202020204" pitchFamily="34" charset="0"/>
            </a:rPr>
            <a:t>IR35 – off payroll working – worker or specific engagemen</a:t>
          </a:r>
          <a:r>
            <a:rPr lang="en-GB" sz="1800" kern="1200" dirty="0"/>
            <a:t>t?</a:t>
          </a:r>
          <a:endParaRPr lang="en-US" sz="1800" kern="1200" dirty="0"/>
        </a:p>
      </dsp:txBody>
      <dsp:txXfrm>
        <a:off x="601010" y="1271695"/>
        <a:ext cx="1585546" cy="1472824"/>
      </dsp:txXfrm>
    </dsp:sp>
    <dsp:sp modelId="{1889E85B-83B4-4CBF-B1E4-6AEE174681FB}">
      <dsp:nvSpPr>
        <dsp:cNvPr id="0" name=""/>
        <dsp:cNvSpPr/>
      </dsp:nvSpPr>
      <dsp:spPr>
        <a:xfrm>
          <a:off x="2773210" y="3257"/>
          <a:ext cx="967183" cy="96718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7CC9BB-AFF2-4354-B0B3-2C56BA2E9666}">
      <dsp:nvSpPr>
        <dsp:cNvPr id="0" name=""/>
        <dsp:cNvSpPr/>
      </dsp:nvSpPr>
      <dsp:spPr>
        <a:xfrm>
          <a:off x="2979331" y="209378"/>
          <a:ext cx="554941" cy="5549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C21975-2CB9-45D2-BC7B-F9F88799FFD0}">
      <dsp:nvSpPr>
        <dsp:cNvPr id="0" name=""/>
        <dsp:cNvSpPr/>
      </dsp:nvSpPr>
      <dsp:spPr>
        <a:xfrm>
          <a:off x="2464028" y="1271695"/>
          <a:ext cx="1585546" cy="1472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latin typeface="Arial" panose="020B0604020202020204" pitchFamily="34" charset="0"/>
              <a:cs typeface="Arial" panose="020B0604020202020204" pitchFamily="34" charset="0"/>
            </a:rPr>
            <a:t>Mutuality of obligation – without this no contract (contract of employment or contract for services (self-employed)</a:t>
          </a:r>
          <a:endParaRPr lang="en-US" sz="1400" kern="1200" dirty="0">
            <a:latin typeface="Arial" panose="020B0604020202020204" pitchFamily="34" charset="0"/>
            <a:cs typeface="Arial" panose="020B0604020202020204" pitchFamily="34" charset="0"/>
          </a:endParaRPr>
        </a:p>
      </dsp:txBody>
      <dsp:txXfrm>
        <a:off x="2464028" y="1271695"/>
        <a:ext cx="1585546" cy="1472824"/>
      </dsp:txXfrm>
    </dsp:sp>
    <dsp:sp modelId="{329F10FF-5656-46EB-9C66-A9F323169AEB}">
      <dsp:nvSpPr>
        <dsp:cNvPr id="0" name=""/>
        <dsp:cNvSpPr/>
      </dsp:nvSpPr>
      <dsp:spPr>
        <a:xfrm>
          <a:off x="4636227" y="3257"/>
          <a:ext cx="967183" cy="96718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372965-8B49-4490-B2BA-753675B5D7E8}">
      <dsp:nvSpPr>
        <dsp:cNvPr id="0" name=""/>
        <dsp:cNvSpPr/>
      </dsp:nvSpPr>
      <dsp:spPr>
        <a:xfrm>
          <a:off x="4842348" y="209378"/>
          <a:ext cx="554941" cy="5549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3864BD-CE09-4275-AB60-1A97AE85E7EB}">
      <dsp:nvSpPr>
        <dsp:cNvPr id="0" name=""/>
        <dsp:cNvSpPr/>
      </dsp:nvSpPr>
      <dsp:spPr>
        <a:xfrm>
          <a:off x="4327046" y="1271695"/>
          <a:ext cx="1585546" cy="1472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latin typeface="Arial" panose="020B0604020202020204" pitchFamily="34" charset="0"/>
              <a:cs typeface="Arial" panose="020B0604020202020204" pitchFamily="34" charset="0"/>
            </a:rPr>
            <a:t>(See reference to the concept of mutuality of obligation in </a:t>
          </a:r>
          <a:r>
            <a:rPr lang="en-US" sz="1400" kern="1200" dirty="0" err="1">
              <a:latin typeface="Arial" panose="020B0604020202020204" pitchFamily="34" charset="0"/>
              <a:cs typeface="Arial" panose="020B0604020202020204" pitchFamily="34" charset="0"/>
            </a:rPr>
            <a:t>Nethermere</a:t>
          </a:r>
          <a:r>
            <a:rPr lang="en-US" sz="1400" kern="1200" dirty="0">
              <a:latin typeface="Arial" panose="020B0604020202020204" pitchFamily="34" charset="0"/>
              <a:cs typeface="Arial" panose="020B0604020202020204" pitchFamily="34" charset="0"/>
            </a:rPr>
            <a:t> (St Neots) Ltd v Gardiner and Taverna at </a:t>
          </a:r>
          <a:r>
            <a:rPr lang="en-US" sz="1400" u="sng" kern="1200" dirty="0">
              <a:latin typeface="Arial" panose="020B0604020202020204" pitchFamily="34" charset="0"/>
              <a:cs typeface="Arial" panose="020B0604020202020204" pitchFamily="34" charset="0"/>
              <a:hlinkClick xmlns:r="http://schemas.openxmlformats.org/officeDocument/2006/relationships" r:id="rId7"/>
            </a:rPr>
            <a:t>ESM7110</a:t>
          </a:r>
          <a:r>
            <a:rPr lang="en-US" sz="1400" kern="1200" dirty="0">
              <a:latin typeface="Arial" panose="020B0604020202020204" pitchFamily="34" charset="0"/>
              <a:cs typeface="Arial" panose="020B0604020202020204" pitchFamily="34" charset="0"/>
            </a:rPr>
            <a:t>). </a:t>
          </a:r>
        </a:p>
      </dsp:txBody>
      <dsp:txXfrm>
        <a:off x="4327046" y="1271695"/>
        <a:ext cx="1585546" cy="1472824"/>
      </dsp:txXfrm>
    </dsp:sp>
    <dsp:sp modelId="{00302124-5B90-452A-8FA0-D5EE82638C05}">
      <dsp:nvSpPr>
        <dsp:cNvPr id="0" name=""/>
        <dsp:cNvSpPr/>
      </dsp:nvSpPr>
      <dsp:spPr>
        <a:xfrm>
          <a:off x="2773210" y="3140906"/>
          <a:ext cx="967183" cy="96718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2E88C3-B2DF-447D-8509-DCEC73E3EF64}">
      <dsp:nvSpPr>
        <dsp:cNvPr id="0" name=""/>
        <dsp:cNvSpPr/>
      </dsp:nvSpPr>
      <dsp:spPr>
        <a:xfrm>
          <a:off x="2979331" y="3347027"/>
          <a:ext cx="554941" cy="554941"/>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2E104A-8984-425E-800D-59D6DB04E2DE}">
      <dsp:nvSpPr>
        <dsp:cNvPr id="0" name=""/>
        <dsp:cNvSpPr/>
      </dsp:nvSpPr>
      <dsp:spPr>
        <a:xfrm>
          <a:off x="2464028" y="4409343"/>
          <a:ext cx="1585546" cy="1472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latin typeface="Arial" panose="020B0604020202020204" pitchFamily="34" charset="0"/>
              <a:cs typeface="Arial" panose="020B0604020202020204" pitchFamily="34" charset="0"/>
            </a:rPr>
            <a:t>www.gov.uk/hmrc-internal-manuals/employment-status-manual/esm0543</a:t>
          </a:r>
        </a:p>
      </dsp:txBody>
      <dsp:txXfrm>
        <a:off x="2464028" y="4409343"/>
        <a:ext cx="1585546" cy="147282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9C026-272B-4BCF-835F-57DE245B87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0CE23E-6D74-4BF2-8D4C-A68AAFE02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2A6F3A-C8C3-46F2-8DB4-6A2847542134}"/>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5" name="Footer Placeholder 4">
            <a:extLst>
              <a:ext uri="{FF2B5EF4-FFF2-40B4-BE49-F238E27FC236}">
                <a16:creationId xmlns:a16="http://schemas.microsoft.com/office/drawing/2014/main" id="{8B13F1E3-118E-4CC8-9DD4-F1A8B64E37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7EEB50-D819-4BAC-AFC6-2377A6260088}"/>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25371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00599-C43D-4EBD-9453-1245A8E079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D67229-8ECA-4A7C-B5B7-1B103D8184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43BED6-0F7E-46D4-A489-994800010678}"/>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5" name="Footer Placeholder 4">
            <a:extLst>
              <a:ext uri="{FF2B5EF4-FFF2-40B4-BE49-F238E27FC236}">
                <a16:creationId xmlns:a16="http://schemas.microsoft.com/office/drawing/2014/main" id="{21742538-314A-43F7-85EF-69C85F241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316429-0F61-4676-885B-16891923A219}"/>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2839358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D33B4A-9B00-46FF-B515-656F3292C4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4FA4DC-9054-4CE1-8E68-65A883F84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F50C15-7911-4867-8677-CCD5B0E000C1}"/>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5" name="Footer Placeholder 4">
            <a:extLst>
              <a:ext uri="{FF2B5EF4-FFF2-40B4-BE49-F238E27FC236}">
                <a16:creationId xmlns:a16="http://schemas.microsoft.com/office/drawing/2014/main" id="{295DAB43-638F-4D33-A6B4-155216B162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713603-C45D-4475-B217-6E02B47463E0}"/>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247689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749D-12CC-4CCA-B5D5-2A17F4DA0D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AE32F-6350-44CD-8206-3C5741DBA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10672D-A45C-4ADE-BA5E-C56AE61D3D0C}"/>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5" name="Footer Placeholder 4">
            <a:extLst>
              <a:ext uri="{FF2B5EF4-FFF2-40B4-BE49-F238E27FC236}">
                <a16:creationId xmlns:a16="http://schemas.microsoft.com/office/drawing/2014/main" id="{53B0FE0F-C879-42C5-99F8-7047A2AE77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C983BA-B5BF-41B9-B558-88C38D58F0E7}"/>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358104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1AD0-81EA-4145-AA1E-D6A44D9870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7C8A0F-1A21-46F3-B8C1-B828D2F7D2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B04E38-8307-492D-A2F6-4DE0302D696D}"/>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5" name="Footer Placeholder 4">
            <a:extLst>
              <a:ext uri="{FF2B5EF4-FFF2-40B4-BE49-F238E27FC236}">
                <a16:creationId xmlns:a16="http://schemas.microsoft.com/office/drawing/2014/main" id="{5D956EB3-D353-4356-BD44-22898B4726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3199D1-43A2-48FB-B03A-7F9DC4C6ACF9}"/>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12184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DB17-E22C-46D7-B263-A92A41A728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9124F6-215C-4C18-A1F0-B2E5168870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F2B24BE-BCA1-4975-B6AA-7CAF2B2D97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83CE31-B7AF-4FE0-87B7-44301BBB0B2F}"/>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6" name="Footer Placeholder 5">
            <a:extLst>
              <a:ext uri="{FF2B5EF4-FFF2-40B4-BE49-F238E27FC236}">
                <a16:creationId xmlns:a16="http://schemas.microsoft.com/office/drawing/2014/main" id="{39C4082C-0D2D-4A38-805D-4034DC00EB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CD5FAC-DF7A-4288-8D4F-BF9777AFBE8A}"/>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252160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EC11A-925C-4147-BBCC-51E9DC9302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A0AB02-950D-4400-959D-8AEA471434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527057-7D3B-40E7-9B5E-406691DEC1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24C053-624F-4FDA-9F56-8F225B5C68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D1B4CE-10FA-4172-968E-E80A7C1029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15BC120-D649-4CEC-8C52-8EBF3C961E4E}"/>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8" name="Footer Placeholder 7">
            <a:extLst>
              <a:ext uri="{FF2B5EF4-FFF2-40B4-BE49-F238E27FC236}">
                <a16:creationId xmlns:a16="http://schemas.microsoft.com/office/drawing/2014/main" id="{A413BA67-09EC-4849-89D8-E53C339B2B4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4406E57-0EED-4645-A90D-1B7F711D75DF}"/>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15487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3E692-D22E-418F-8E60-211B479FF00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77A70C-3414-45FB-8948-A67D5C47A91D}"/>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4" name="Footer Placeholder 3">
            <a:extLst>
              <a:ext uri="{FF2B5EF4-FFF2-40B4-BE49-F238E27FC236}">
                <a16:creationId xmlns:a16="http://schemas.microsoft.com/office/drawing/2014/main" id="{59D24D8C-7D47-4B98-92F3-4CB2FDCBB74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6739D2-6546-4229-B955-46C1B1D066F0}"/>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187758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E69B66-DA19-4444-98CD-1B25E845240E}"/>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3" name="Footer Placeholder 2">
            <a:extLst>
              <a:ext uri="{FF2B5EF4-FFF2-40B4-BE49-F238E27FC236}">
                <a16:creationId xmlns:a16="http://schemas.microsoft.com/office/drawing/2014/main" id="{DE7C171A-E343-4FD7-8D40-C3904DA7E7E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1B67BE6-7807-4EC5-AE7A-A7CC2E102374}"/>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356274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11811-7500-481E-9AD2-4AF8A1845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635AEA-9318-4DCD-957F-E0A83D75FC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F92213-824F-4BCA-B8CD-15F849B75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2FFFFF-3068-4343-80FA-A6029ADEB7F7}"/>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6" name="Footer Placeholder 5">
            <a:extLst>
              <a:ext uri="{FF2B5EF4-FFF2-40B4-BE49-F238E27FC236}">
                <a16:creationId xmlns:a16="http://schemas.microsoft.com/office/drawing/2014/main" id="{DF7CA5F6-86B8-436E-88C5-68434AD039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07DF24-8ECA-4CA3-BCF3-01D5BF490EE7}"/>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76516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8764-39E1-406D-8599-B8E8BAA15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E68949-A269-4467-AA6F-D7B9C39D9C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8C87DE-EB79-4426-B3DE-1601196AF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04C9DF-F1B4-448F-B38A-A30259DC9548}"/>
              </a:ext>
            </a:extLst>
          </p:cNvPr>
          <p:cNvSpPr>
            <a:spLocks noGrp="1"/>
          </p:cNvSpPr>
          <p:nvPr>
            <p:ph type="dt" sz="half" idx="10"/>
          </p:nvPr>
        </p:nvSpPr>
        <p:spPr/>
        <p:txBody>
          <a:bodyPr/>
          <a:lstStyle/>
          <a:p>
            <a:fld id="{A811B7B4-27B2-421B-B214-D3036313A0FD}" type="datetimeFigureOut">
              <a:rPr lang="en-GB" smtClean="0"/>
              <a:t>27/01/2020</a:t>
            </a:fld>
            <a:endParaRPr lang="en-GB"/>
          </a:p>
        </p:txBody>
      </p:sp>
      <p:sp>
        <p:nvSpPr>
          <p:cNvPr id="6" name="Footer Placeholder 5">
            <a:extLst>
              <a:ext uri="{FF2B5EF4-FFF2-40B4-BE49-F238E27FC236}">
                <a16:creationId xmlns:a16="http://schemas.microsoft.com/office/drawing/2014/main" id="{C1DF564C-C6B6-4D8D-A0AA-B2F3795B8C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66A4BE-A052-4313-9992-10D4BAA1C78E}"/>
              </a:ext>
            </a:extLst>
          </p:cNvPr>
          <p:cNvSpPr>
            <a:spLocks noGrp="1"/>
          </p:cNvSpPr>
          <p:nvPr>
            <p:ph type="sldNum" sz="quarter" idx="12"/>
          </p:nvPr>
        </p:nvSpPr>
        <p:spPr/>
        <p:txBody>
          <a:bodyPr/>
          <a:lstStyle/>
          <a:p>
            <a:fld id="{EA2E8C9C-3D14-41CF-AD90-B047A9E19B57}" type="slidenum">
              <a:rPr lang="en-GB" smtClean="0"/>
              <a:t>‹#›</a:t>
            </a:fld>
            <a:endParaRPr lang="en-GB"/>
          </a:p>
        </p:txBody>
      </p:sp>
    </p:spTree>
    <p:extLst>
      <p:ext uri="{BB962C8B-B14F-4D97-AF65-F5344CB8AC3E}">
        <p14:creationId xmlns:p14="http://schemas.microsoft.com/office/powerpoint/2010/main" val="125550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612E28-6343-4055-B793-1B236BAC2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47C168-1A4E-4EDE-B1D4-A5C6DFADB8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D8A636-076F-4E51-AE0D-078AF4DE7E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1B7B4-27B2-421B-B214-D3036313A0FD}" type="datetimeFigureOut">
              <a:rPr lang="en-GB" smtClean="0"/>
              <a:t>27/01/2020</a:t>
            </a:fld>
            <a:endParaRPr lang="en-GB"/>
          </a:p>
        </p:txBody>
      </p:sp>
      <p:sp>
        <p:nvSpPr>
          <p:cNvPr id="5" name="Footer Placeholder 4">
            <a:extLst>
              <a:ext uri="{FF2B5EF4-FFF2-40B4-BE49-F238E27FC236}">
                <a16:creationId xmlns:a16="http://schemas.microsoft.com/office/drawing/2014/main" id="{610A22C6-5BAA-40E2-A6E4-D635489E39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1BB31FA-BF11-46F6-91DB-FF6AAAC139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E8C9C-3D14-41CF-AD90-B047A9E19B57}" type="slidenum">
              <a:rPr lang="en-GB" smtClean="0"/>
              <a:t>‹#›</a:t>
            </a:fld>
            <a:endParaRPr lang="en-GB"/>
          </a:p>
        </p:txBody>
      </p:sp>
    </p:spTree>
    <p:extLst>
      <p:ext uri="{BB962C8B-B14F-4D97-AF65-F5344CB8AC3E}">
        <p14:creationId xmlns:p14="http://schemas.microsoft.com/office/powerpoint/2010/main" val="393429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birch-hr.co.uk/" TargetMode="External"/><Relationship Id="rId7" Type="http://schemas.openxmlformats.org/officeDocument/2006/relationships/image" Target="../media/image1.jpeg"/><Relationship Id="rId2" Type="http://schemas.openxmlformats.org/officeDocument/2006/relationships/hyperlink" Target="mailto:info@birch-hr.co.uk" TargetMode="Externa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hyperlink" Target="mailto:enquiries@churchmarketplace.oeg.uk" TargetMode="External"/><Relationship Id="rId4" Type="http://schemas.openxmlformats.org/officeDocument/2006/relationships/hyperlink" Target="http://www.churchmarketplace.org.uk/" TargetMode="External"/><Relationship Id="rId9"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BA20-4E73-458A-AC23-F0B1E237253A}"/>
              </a:ext>
            </a:extLst>
          </p:cNvPr>
          <p:cNvSpPr>
            <a:spLocks noGrp="1"/>
          </p:cNvSpPr>
          <p:nvPr>
            <p:ph type="ctrTitle"/>
          </p:nvPr>
        </p:nvSpPr>
        <p:spPr>
          <a:xfrm>
            <a:off x="1524000" y="4642583"/>
            <a:ext cx="9144000" cy="1099845"/>
          </a:xfrm>
        </p:spPr>
        <p:txBody>
          <a:bodyPr>
            <a:normAutofit/>
          </a:bodyPr>
          <a:lstStyle/>
          <a:p>
            <a:r>
              <a:rPr lang="en-US" sz="2400" b="1" dirty="0">
                <a:latin typeface="Arial" panose="020B0604020202020204" pitchFamily="34" charset="0"/>
                <a:cs typeface="Arial" panose="020B0604020202020204" pitchFamily="34" charset="0"/>
              </a:rPr>
              <a:t> H</a:t>
            </a:r>
            <a:r>
              <a:rPr lang="en-GB" sz="2400" b="1" dirty="0">
                <a:latin typeface="Arial" panose="020B0604020202020204" pitchFamily="34" charset="0"/>
                <a:cs typeface="Arial" panose="020B0604020202020204" pitchFamily="34" charset="0"/>
              </a:rPr>
              <a:t>R Topics 2020</a:t>
            </a:r>
            <a:br>
              <a:rPr lang="en-GB" sz="2400" b="1"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Assisting MACs/Academies with the Centralisation of Support Teams/Restructures </a:t>
            </a:r>
          </a:p>
        </p:txBody>
      </p:sp>
      <p:sp>
        <p:nvSpPr>
          <p:cNvPr id="3" name="Subtitle 2">
            <a:extLst>
              <a:ext uri="{FF2B5EF4-FFF2-40B4-BE49-F238E27FC236}">
                <a16:creationId xmlns:a16="http://schemas.microsoft.com/office/drawing/2014/main" id="{E9808199-BA3B-48CE-B97C-3EB352C7B8C3}"/>
              </a:ext>
            </a:extLst>
          </p:cNvPr>
          <p:cNvSpPr>
            <a:spLocks noGrp="1"/>
          </p:cNvSpPr>
          <p:nvPr>
            <p:ph type="subTitle" idx="1"/>
          </p:nvPr>
        </p:nvSpPr>
        <p:spPr>
          <a:xfrm>
            <a:off x="1524000" y="5742428"/>
            <a:ext cx="9144000" cy="977968"/>
          </a:xfrm>
        </p:spPr>
        <p:txBody>
          <a:bodyPr>
            <a:noAutofit/>
          </a:bodyPr>
          <a:lstStyle/>
          <a:p>
            <a:r>
              <a:rPr lang="en-GB" sz="2000" dirty="0">
                <a:latin typeface="Arial" panose="020B0604020202020204" pitchFamily="34" charset="0"/>
                <a:cs typeface="Arial" panose="020B0604020202020204" pitchFamily="34" charset="0"/>
              </a:rPr>
              <a:t>Samantha Hulson, HR Director</a:t>
            </a:r>
          </a:p>
          <a:p>
            <a:r>
              <a:rPr lang="en-GB" sz="2000" dirty="0">
                <a:latin typeface="Arial" panose="020B0604020202020204" pitchFamily="34" charset="0"/>
                <a:cs typeface="Arial" panose="020B0604020202020204" pitchFamily="34" charset="0"/>
              </a:rPr>
              <a:t>28 January 2020</a:t>
            </a:r>
          </a:p>
          <a:p>
            <a:r>
              <a:rPr lang="en-GB" sz="2000" dirty="0">
                <a:latin typeface="Arial" panose="020B0604020202020204" pitchFamily="34" charset="0"/>
                <a:cs typeface="Arial" panose="020B0604020202020204" pitchFamily="34" charset="0"/>
              </a:rPr>
              <a:t>Finance Directors/Business Managers, Birmingham Diocese Education Service</a:t>
            </a:r>
          </a:p>
        </p:txBody>
      </p:sp>
      <p:sp>
        <p:nvSpPr>
          <p:cNvPr id="11" name="Rectangle 10">
            <a:extLst>
              <a:ext uri="{FF2B5EF4-FFF2-40B4-BE49-F238E27FC236}">
                <a16:creationId xmlns:a16="http://schemas.microsoft.com/office/drawing/2014/main" id="{DAE885FA-583E-488C-A3B2-2647B84A8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26">
            <a:extLst>
              <a:ext uri="{FF2B5EF4-FFF2-40B4-BE49-F238E27FC236}">
                <a16:creationId xmlns:a16="http://schemas.microsoft.com/office/drawing/2014/main" id="{87B1CEC7-C2CE-4440-A0F7-0BE6B3AAD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320843"/>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0F52D0E-3B1D-4089-BFD8-EABFB8A557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180" y="1477671"/>
            <a:ext cx="4974336" cy="1760829"/>
          </a:xfrm>
          <a:prstGeom prst="rect">
            <a:avLst/>
          </a:prstGeom>
        </p:spPr>
      </p:pic>
      <p:sp>
        <p:nvSpPr>
          <p:cNvPr id="15" name="Rounded Rectangle 16">
            <a:extLst>
              <a:ext uri="{FF2B5EF4-FFF2-40B4-BE49-F238E27FC236}">
                <a16:creationId xmlns:a16="http://schemas.microsoft.com/office/drawing/2014/main" id="{7B0DBF0B-D7C2-4F15-94AE-3152558245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320843"/>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798263A5-A0AB-4FBE-AC56-45DCF448933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74365" y="1608246"/>
            <a:ext cx="4974336" cy="1355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68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1955" y="5346696"/>
            <a:ext cx="5360045"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7346605"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DEF1B886-ECDF-4A79-B062-D2AFD289BDE3}"/>
              </a:ext>
            </a:extLst>
          </p:cNvPr>
          <p:cNvSpPr>
            <a:spLocks noGrp="1"/>
          </p:cNvSpPr>
          <p:nvPr>
            <p:ph type="title"/>
          </p:nvPr>
        </p:nvSpPr>
        <p:spPr>
          <a:xfrm>
            <a:off x="950121" y="5529884"/>
            <a:ext cx="5693783" cy="1096331"/>
          </a:xfrm>
        </p:spPr>
        <p:txBody>
          <a:bodyPr>
            <a:normAutofit/>
          </a:bodyPr>
          <a:lstStyle/>
          <a:p>
            <a:r>
              <a:rPr lang="en-US" sz="3400" b="1" dirty="0" err="1">
                <a:solidFill>
                  <a:srgbClr val="303030"/>
                </a:solidFill>
              </a:rPr>
              <a:t>Centralisation</a:t>
            </a:r>
            <a:r>
              <a:rPr lang="en-US" sz="3400" b="1" dirty="0">
                <a:solidFill>
                  <a:srgbClr val="303030"/>
                </a:solidFill>
              </a:rPr>
              <a:t> vs Autonomy? </a:t>
            </a:r>
            <a:endParaRPr lang="en-GB" sz="3400" b="1" dirty="0">
              <a:solidFill>
                <a:srgbClr val="303030"/>
              </a:solidFill>
            </a:endParaRPr>
          </a:p>
        </p:txBody>
      </p:sp>
      <p:sp>
        <p:nvSpPr>
          <p:cNvPr id="3" name="Content Placeholder 2">
            <a:extLst>
              <a:ext uri="{FF2B5EF4-FFF2-40B4-BE49-F238E27FC236}">
                <a16:creationId xmlns:a16="http://schemas.microsoft.com/office/drawing/2014/main" id="{10C1CFEC-5BBC-4231-953B-B182B3E3B5E9}"/>
              </a:ext>
            </a:extLst>
          </p:cNvPr>
          <p:cNvSpPr>
            <a:spLocks noGrp="1"/>
          </p:cNvSpPr>
          <p:nvPr>
            <p:ph idx="1"/>
          </p:nvPr>
        </p:nvSpPr>
        <p:spPr>
          <a:xfrm>
            <a:off x="1143000" y="361950"/>
            <a:ext cx="10399757" cy="4623707"/>
          </a:xfrm>
        </p:spPr>
        <p:txBody>
          <a:bodyPr anchor="ctr">
            <a:noAutofit/>
          </a:bodyPr>
          <a:lstStyle/>
          <a:p>
            <a:pPr marL="0" indent="0">
              <a:buNone/>
            </a:pPr>
            <a:r>
              <a:rPr lang="en-GB" sz="4000" dirty="0">
                <a:latin typeface="Arial" panose="020B0604020202020204" pitchFamily="34" charset="0"/>
                <a:cs typeface="Arial" panose="020B0604020202020204" pitchFamily="34" charset="0"/>
              </a:rPr>
              <a:t>Can you blend centralisation vs autonomy?</a:t>
            </a:r>
          </a:p>
          <a:p>
            <a:r>
              <a:rPr lang="en-GB" sz="2000" dirty="0">
                <a:latin typeface="Arial" panose="020B0604020202020204" pitchFamily="34" charset="0"/>
                <a:cs typeface="Arial" panose="020B0604020202020204" pitchFamily="34" charset="0"/>
              </a:rPr>
              <a:t>White paper(s) still conclude there is a strong case for centralised management for trusts/groups of academies – makes sense?</a:t>
            </a:r>
          </a:p>
          <a:p>
            <a:r>
              <a:rPr lang="en-GB" sz="2000" dirty="0">
                <a:latin typeface="Arial" panose="020B0604020202020204" pitchFamily="34" charset="0"/>
                <a:cs typeface="Arial" panose="020B0604020202020204" pitchFamily="34" charset="0"/>
              </a:rPr>
              <a:t>Generally centralised functions are finance, ICT, estates, catering, cleaning, HR and payroll etc</a:t>
            </a:r>
          </a:p>
          <a:p>
            <a:r>
              <a:rPr lang="en-GB" sz="2000" dirty="0">
                <a:latin typeface="Arial" panose="020B0604020202020204" pitchFamily="34" charset="0"/>
                <a:cs typeface="Arial" panose="020B0604020202020204" pitchFamily="34" charset="0"/>
              </a:rPr>
              <a:t>Can consolidate collective approach to achieve cost savings, saves time, drives efficiencies and make budget go further if family of academies work together.</a:t>
            </a:r>
          </a:p>
          <a:p>
            <a:r>
              <a:rPr lang="en-GB" sz="2000" dirty="0">
                <a:latin typeface="Arial" panose="020B0604020202020204" pitchFamily="34" charset="0"/>
                <a:cs typeface="Arial" panose="020B0604020202020204" pitchFamily="34" charset="0"/>
              </a:rPr>
              <a:t>Standardise processes, systems/work-flows, consistency and shared vision/ethos/values for services.</a:t>
            </a:r>
          </a:p>
          <a:p>
            <a:pPr marL="0" indent="0">
              <a:buNone/>
            </a:pPr>
            <a:r>
              <a:rPr lang="en-GB" sz="2000" dirty="0">
                <a:solidFill>
                  <a:srgbClr val="0070C0"/>
                </a:solidFill>
                <a:latin typeface="Arial" panose="020B0604020202020204" pitchFamily="34" charset="0"/>
                <a:cs typeface="Arial" panose="020B0604020202020204" pitchFamily="34" charset="0"/>
              </a:rPr>
              <a:t>Is this best to do this before your trust gets too big? Discussion? </a:t>
            </a:r>
          </a:p>
          <a:p>
            <a:pPr marL="0" indent="0">
              <a:buNone/>
            </a:pPr>
            <a:endParaRPr lang="en-GB" sz="1600" dirty="0"/>
          </a:p>
        </p:txBody>
      </p:sp>
      <p:pic>
        <p:nvPicPr>
          <p:cNvPr id="11" name="Picture 2">
            <a:extLst>
              <a:ext uri="{FF2B5EF4-FFF2-40B4-BE49-F238E27FC236}">
                <a16:creationId xmlns:a16="http://schemas.microsoft.com/office/drawing/2014/main" id="{0F290C7C-26D6-4C32-AEEE-92206C4BA2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39434" y="5820055"/>
            <a:ext cx="2459736" cy="9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603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1955" y="5346696"/>
            <a:ext cx="5360045"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7346605"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DEF1B886-ECDF-4A79-B062-D2AFD289BDE3}"/>
              </a:ext>
            </a:extLst>
          </p:cNvPr>
          <p:cNvSpPr>
            <a:spLocks noGrp="1"/>
          </p:cNvSpPr>
          <p:nvPr>
            <p:ph type="title"/>
          </p:nvPr>
        </p:nvSpPr>
        <p:spPr>
          <a:xfrm>
            <a:off x="950121" y="5529884"/>
            <a:ext cx="5693783" cy="1096331"/>
          </a:xfrm>
        </p:spPr>
        <p:txBody>
          <a:bodyPr>
            <a:normAutofit/>
          </a:bodyPr>
          <a:lstStyle/>
          <a:p>
            <a:r>
              <a:rPr lang="en-US" sz="3400" b="1" dirty="0" err="1">
                <a:solidFill>
                  <a:srgbClr val="303030"/>
                </a:solidFill>
              </a:rPr>
              <a:t>Centralisation</a:t>
            </a:r>
            <a:r>
              <a:rPr lang="en-US" sz="3400" b="1" dirty="0">
                <a:solidFill>
                  <a:srgbClr val="303030"/>
                </a:solidFill>
              </a:rPr>
              <a:t> vs Autonomy? </a:t>
            </a:r>
            <a:endParaRPr lang="en-GB" sz="3400" b="1" dirty="0">
              <a:solidFill>
                <a:srgbClr val="303030"/>
              </a:solidFill>
            </a:endParaRPr>
          </a:p>
        </p:txBody>
      </p:sp>
      <p:sp>
        <p:nvSpPr>
          <p:cNvPr id="3" name="Content Placeholder 2">
            <a:extLst>
              <a:ext uri="{FF2B5EF4-FFF2-40B4-BE49-F238E27FC236}">
                <a16:creationId xmlns:a16="http://schemas.microsoft.com/office/drawing/2014/main" id="{10C1CFEC-5BBC-4231-953B-B182B3E3B5E9}"/>
              </a:ext>
            </a:extLst>
          </p:cNvPr>
          <p:cNvSpPr>
            <a:spLocks noGrp="1"/>
          </p:cNvSpPr>
          <p:nvPr>
            <p:ph idx="1"/>
          </p:nvPr>
        </p:nvSpPr>
        <p:spPr>
          <a:xfrm>
            <a:off x="1143000" y="231786"/>
            <a:ext cx="10399757" cy="4883124"/>
          </a:xfrm>
        </p:spPr>
        <p:txBody>
          <a:bodyPr anchor="ctr">
            <a:noAutofit/>
          </a:bodyPr>
          <a:lstStyle/>
          <a:p>
            <a:pPr marL="0" indent="0">
              <a:buNone/>
            </a:pPr>
            <a:r>
              <a:rPr lang="en-GB" sz="4000" dirty="0">
                <a:latin typeface="Arial" panose="020B0604020202020204" pitchFamily="34" charset="0"/>
                <a:cs typeface="Arial" panose="020B0604020202020204" pitchFamily="34" charset="0"/>
              </a:rPr>
              <a:t>Benefits and Options – Checks/Balances!</a:t>
            </a:r>
          </a:p>
          <a:p>
            <a:r>
              <a:rPr lang="en-GB" sz="2000" dirty="0">
                <a:latin typeface="Arial" panose="020B0604020202020204" pitchFamily="34" charset="0"/>
                <a:cs typeface="Arial" panose="020B0604020202020204" pitchFamily="34" charset="0"/>
              </a:rPr>
              <a:t>Enable principals to focus on improving outcomes– better environment for teaching and learning.</a:t>
            </a:r>
          </a:p>
          <a:p>
            <a:r>
              <a:rPr lang="en-GB" sz="2000" dirty="0">
                <a:latin typeface="Arial" panose="020B0604020202020204" pitchFamily="34" charset="0"/>
                <a:cs typeface="Arial" panose="020B0604020202020204" pitchFamily="34" charset="0"/>
              </a:rPr>
              <a:t>Functional leadership – service experts.</a:t>
            </a:r>
          </a:p>
          <a:p>
            <a:r>
              <a:rPr lang="en-GB" sz="2000" dirty="0">
                <a:latin typeface="Arial" panose="020B0604020202020204" pitchFamily="34" charset="0"/>
                <a:cs typeface="Arial" panose="020B0604020202020204" pitchFamily="34" charset="0"/>
              </a:rPr>
              <a:t>Clear picture of performance management, risk management, finance and procurement.</a:t>
            </a:r>
          </a:p>
          <a:p>
            <a:r>
              <a:rPr lang="en-GB" sz="2000" dirty="0">
                <a:latin typeface="Arial" panose="020B0604020202020204" pitchFamily="34" charset="0"/>
                <a:cs typeface="Arial" panose="020B0604020202020204" pitchFamily="34" charset="0"/>
              </a:rPr>
              <a:t>Implement standard processes/work flows, consistent job roles, career management, pay consistency etc.</a:t>
            </a:r>
          </a:p>
          <a:p>
            <a:r>
              <a:rPr lang="en-GB" sz="2000" dirty="0">
                <a:latin typeface="Arial" panose="020B0604020202020204" pitchFamily="34" charset="0"/>
                <a:cs typeface="Arial" panose="020B0604020202020204" pitchFamily="34" charset="0"/>
              </a:rPr>
              <a:t>Sustainable as the trust grows.</a:t>
            </a:r>
          </a:p>
          <a:p>
            <a:r>
              <a:rPr lang="en-GB" sz="2000" dirty="0">
                <a:latin typeface="Arial" panose="020B0604020202020204" pitchFamily="34" charset="0"/>
                <a:cs typeface="Arial" panose="020B0604020202020204" pitchFamily="34" charset="0"/>
              </a:rPr>
              <a:t>Structure/model options - Extensive experience at school level to compliment central team(s) (hybrid model, middle way) – blended approach? Or centralisation via a head office for specified functions? Outsourcing, how does this fit in?</a:t>
            </a:r>
          </a:p>
          <a:p>
            <a:pPr marL="0" indent="0">
              <a:buNone/>
            </a:pPr>
            <a:endParaRPr lang="en-GB" sz="1600" dirty="0"/>
          </a:p>
        </p:txBody>
      </p:sp>
    </p:spTree>
    <p:extLst>
      <p:ext uri="{BB962C8B-B14F-4D97-AF65-F5344CB8AC3E}">
        <p14:creationId xmlns:p14="http://schemas.microsoft.com/office/powerpoint/2010/main" val="142800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134">
            <a:extLst>
              <a:ext uri="{FF2B5EF4-FFF2-40B4-BE49-F238E27FC236}">
                <a16:creationId xmlns:a16="http://schemas.microsoft.com/office/drawing/2014/main" id="{E0F901BB-7A9C-4782-8C5A-6C8718133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7" name="Rectangle 136">
            <a:extLst>
              <a:ext uri="{FF2B5EF4-FFF2-40B4-BE49-F238E27FC236}">
                <a16:creationId xmlns:a16="http://schemas.microsoft.com/office/drawing/2014/main" id="{8613BD32-1832-419B-B375-14DAB288BF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5266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F1B886-ECDF-4A79-B062-D2AFD289BDE3}"/>
              </a:ext>
            </a:extLst>
          </p:cNvPr>
          <p:cNvSpPr>
            <a:spLocks noGrp="1"/>
          </p:cNvSpPr>
          <p:nvPr>
            <p:ph type="title"/>
          </p:nvPr>
        </p:nvSpPr>
        <p:spPr>
          <a:xfrm>
            <a:off x="594360" y="648393"/>
            <a:ext cx="6562898" cy="1495968"/>
          </a:xfrm>
        </p:spPr>
        <p:txBody>
          <a:bodyPr anchor="ctr">
            <a:normAutofit/>
          </a:bodyPr>
          <a:lstStyle/>
          <a:p>
            <a:r>
              <a:rPr lang="en-US" sz="3300" b="1" dirty="0"/>
              <a:t>Assisting academies/MACs with the </a:t>
            </a:r>
            <a:r>
              <a:rPr lang="en-US" sz="3300" b="1" dirty="0" err="1"/>
              <a:t>centralisation</a:t>
            </a:r>
            <a:r>
              <a:rPr lang="en-US" sz="3300" b="1" dirty="0"/>
              <a:t> of support teams/restructuring</a:t>
            </a:r>
            <a:endParaRPr lang="en-GB" sz="3300" b="1" dirty="0"/>
          </a:p>
        </p:txBody>
      </p:sp>
      <p:grpSp>
        <p:nvGrpSpPr>
          <p:cNvPr id="3078" name="Group 138">
            <a:extLst>
              <a:ext uri="{FF2B5EF4-FFF2-40B4-BE49-F238E27FC236}">
                <a16:creationId xmlns:a16="http://schemas.microsoft.com/office/drawing/2014/main" id="{6183D245-89BA-4467-96AA-82F1FF4F41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719050"/>
            <a:ext cx="242107" cy="1340860"/>
            <a:chOff x="56167" y="899960"/>
            <a:chExt cx="242107" cy="1340860"/>
          </a:xfrm>
        </p:grpSpPr>
        <p:sp>
          <p:nvSpPr>
            <p:cNvPr id="140" name="Rectangle 2">
              <a:extLst>
                <a:ext uri="{FF2B5EF4-FFF2-40B4-BE49-F238E27FC236}">
                  <a16:creationId xmlns:a16="http://schemas.microsoft.com/office/drawing/2014/main" id="{F97E7674-59E1-4047-B350-C7FF5A6C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697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9" name="Rectangle 59">
              <a:extLst>
                <a:ext uri="{FF2B5EF4-FFF2-40B4-BE49-F238E27FC236}">
                  <a16:creationId xmlns:a16="http://schemas.microsoft.com/office/drawing/2014/main" id="{438CDACF-0584-441A-9ABE-0E9F9ABC9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697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2">
              <a:extLst>
                <a:ext uri="{FF2B5EF4-FFF2-40B4-BE49-F238E27FC236}">
                  <a16:creationId xmlns:a16="http://schemas.microsoft.com/office/drawing/2014/main" id="{DFD8D1B3-92F3-4C79-BD19-897A8DB591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276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0" name="Rectangle 59">
              <a:extLst>
                <a:ext uri="{FF2B5EF4-FFF2-40B4-BE49-F238E27FC236}">
                  <a16:creationId xmlns:a16="http://schemas.microsoft.com/office/drawing/2014/main" id="{CCF3D64D-6A68-457C-A163-60554FCAB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276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2">
              <a:extLst>
                <a:ext uri="{FF2B5EF4-FFF2-40B4-BE49-F238E27FC236}">
                  <a16:creationId xmlns:a16="http://schemas.microsoft.com/office/drawing/2014/main" id="{768FE272-87C9-42DD-8BB5-803E57C297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854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59">
              <a:extLst>
                <a:ext uri="{FF2B5EF4-FFF2-40B4-BE49-F238E27FC236}">
                  <a16:creationId xmlns:a16="http://schemas.microsoft.com/office/drawing/2014/main" id="{FD842696-7308-40F5-B4CE-F04B90F665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854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2">
              <a:extLst>
                <a:ext uri="{FF2B5EF4-FFF2-40B4-BE49-F238E27FC236}">
                  <a16:creationId xmlns:a16="http://schemas.microsoft.com/office/drawing/2014/main" id="{5AE2AA7E-9094-4767-B58F-E210486EF1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433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59">
              <a:extLst>
                <a:ext uri="{FF2B5EF4-FFF2-40B4-BE49-F238E27FC236}">
                  <a16:creationId xmlns:a16="http://schemas.microsoft.com/office/drawing/2014/main" id="{3D4256C7-DD87-4F6D-A61F-AF5EBA935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433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0DF056D5-0BD7-445F-9D1C-79053EAEA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012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26DB8559-831C-4903-B3A5-1AC5D4ECAF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012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2">
              <a:extLst>
                <a:ext uri="{FF2B5EF4-FFF2-40B4-BE49-F238E27FC236}">
                  <a16:creationId xmlns:a16="http://schemas.microsoft.com/office/drawing/2014/main" id="{07398A35-E090-4F62-983E-B778852147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1802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59">
              <a:extLst>
                <a:ext uri="{FF2B5EF4-FFF2-40B4-BE49-F238E27FC236}">
                  <a16:creationId xmlns:a16="http://schemas.microsoft.com/office/drawing/2014/main" id="{40417115-F08A-44A5-824E-B29B1FFBE0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1802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2">
              <a:extLst>
                <a:ext uri="{FF2B5EF4-FFF2-40B4-BE49-F238E27FC236}">
                  <a16:creationId xmlns:a16="http://schemas.microsoft.com/office/drawing/2014/main" id="{9DC6085F-2F2B-46FF-B314-0338F99F6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0381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59">
              <a:extLst>
                <a:ext uri="{FF2B5EF4-FFF2-40B4-BE49-F238E27FC236}">
                  <a16:creationId xmlns:a16="http://schemas.microsoft.com/office/drawing/2014/main" id="{4176FE8B-22D9-4126-A508-85AF2C7B7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0381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2">
              <a:extLst>
                <a:ext uri="{FF2B5EF4-FFF2-40B4-BE49-F238E27FC236}">
                  <a16:creationId xmlns:a16="http://schemas.microsoft.com/office/drawing/2014/main" id="{4D8F545D-12A7-4F19-8507-E468A9DFAA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8960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59">
              <a:extLst>
                <a:ext uri="{FF2B5EF4-FFF2-40B4-BE49-F238E27FC236}">
                  <a16:creationId xmlns:a16="http://schemas.microsoft.com/office/drawing/2014/main" id="{B084CFAD-8458-46B2-BC3B-4F867ECA2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8960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2">
              <a:extLst>
                <a:ext uri="{FF2B5EF4-FFF2-40B4-BE49-F238E27FC236}">
                  <a16:creationId xmlns:a16="http://schemas.microsoft.com/office/drawing/2014/main" id="{A76DF554-B7B0-4F07-9F01-EBC0DF15B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539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59">
              <a:extLst>
                <a:ext uri="{FF2B5EF4-FFF2-40B4-BE49-F238E27FC236}">
                  <a16:creationId xmlns:a16="http://schemas.microsoft.com/office/drawing/2014/main" id="{C7B21668-23BB-4CF1-A769-4118CA99C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539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2">
              <a:extLst>
                <a:ext uri="{FF2B5EF4-FFF2-40B4-BE49-F238E27FC236}">
                  <a16:creationId xmlns:a16="http://schemas.microsoft.com/office/drawing/2014/main" id="{4BCDE7AF-4DFB-4BF6-9462-F12C285FE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118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59">
              <a:extLst>
                <a:ext uri="{FF2B5EF4-FFF2-40B4-BE49-F238E27FC236}">
                  <a16:creationId xmlns:a16="http://schemas.microsoft.com/office/drawing/2014/main" id="{51C576D2-5D65-422C-B26B-F66D419668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118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074" name="Picture 2" descr="Related image">
            <a:extLst>
              <a:ext uri="{FF2B5EF4-FFF2-40B4-BE49-F238E27FC236}">
                <a16:creationId xmlns:a16="http://schemas.microsoft.com/office/drawing/2014/main" id="{4B5FA450-F2B5-4353-91C4-6534E3043BD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78060" y="495415"/>
            <a:ext cx="3566160" cy="152453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0C1CFEC-5BBC-4231-953B-B182B3E3B5E9}"/>
              </a:ext>
            </a:extLst>
          </p:cNvPr>
          <p:cNvSpPr>
            <a:spLocks noGrp="1"/>
          </p:cNvSpPr>
          <p:nvPr>
            <p:ph idx="1"/>
          </p:nvPr>
        </p:nvSpPr>
        <p:spPr>
          <a:xfrm>
            <a:off x="594360" y="2838359"/>
            <a:ext cx="6562898" cy="3379561"/>
          </a:xfrm>
        </p:spPr>
        <p:txBody>
          <a:bodyPr anchor="ctr">
            <a:normAutofit/>
          </a:bodyPr>
          <a:lstStyle/>
          <a:p>
            <a:r>
              <a:rPr lang="en-GB" sz="2000" dirty="0">
                <a:latin typeface="Arial" panose="020B0604020202020204" pitchFamily="34" charset="0"/>
                <a:cs typeface="Arial" panose="020B0604020202020204" pitchFamily="34" charset="0"/>
              </a:rPr>
              <a:t>Ambitious change, needs to be central to academies/MAC/Diocese ambitions and strategy. </a:t>
            </a:r>
          </a:p>
          <a:p>
            <a:r>
              <a:rPr lang="en-GB" sz="2000" dirty="0">
                <a:latin typeface="Arial" panose="020B0604020202020204" pitchFamily="34" charset="0"/>
                <a:cs typeface="Arial" panose="020B0604020202020204" pitchFamily="34" charset="0"/>
              </a:rPr>
              <a:t>Benefits realisation –</a:t>
            </a:r>
            <a:r>
              <a:rPr lang="en-GB" sz="2000" dirty="0"/>
              <a:t> Financial, strategic and HR planning needs to be aligned.</a:t>
            </a:r>
          </a:p>
          <a:p>
            <a:r>
              <a:rPr lang="en-GB" sz="2000" dirty="0"/>
              <a:t>Business case - Understand the net on-going financial and non-financial future benefits -  do they stack up?</a:t>
            </a:r>
          </a:p>
          <a:p>
            <a:pPr marL="0" indent="0">
              <a:buNone/>
            </a:pPr>
            <a:endParaRPr lang="en-GB" sz="2000" dirty="0"/>
          </a:p>
          <a:p>
            <a:pPr marL="0" indent="0">
              <a:buNone/>
            </a:pPr>
            <a:endParaRPr lang="en-GB" sz="20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C455862-7B62-4827-AB2B-D25AFD95C6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8061" y="2711505"/>
            <a:ext cx="3566160" cy="1159001"/>
          </a:xfrm>
          <a:prstGeom prst="rect">
            <a:avLst/>
          </a:prstGeom>
        </p:spPr>
      </p:pic>
      <p:pic>
        <p:nvPicPr>
          <p:cNvPr id="7" name="Picture 2">
            <a:extLst>
              <a:ext uri="{FF2B5EF4-FFF2-40B4-BE49-F238E27FC236}">
                <a16:creationId xmlns:a16="http://schemas.microsoft.com/office/drawing/2014/main" id="{958D8979-0C27-42D2-B731-F9BE53314AA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178061" y="4835084"/>
            <a:ext cx="3566160" cy="971779"/>
          </a:xfrm>
          <a:prstGeom prst="rect">
            <a:avLst/>
          </a:prstGeom>
          <a:noFill/>
          <a:extLst>
            <a:ext uri="{909E8E84-426E-40DD-AFC4-6F175D3DCCD1}">
              <a14:hiddenFill xmlns:a14="http://schemas.microsoft.com/office/drawing/2010/main">
                <a:solidFill>
                  <a:srgbClr val="FFFFFF"/>
                </a:solidFill>
              </a14:hiddenFill>
            </a:ext>
          </a:extLst>
        </p:spPr>
      </p:pic>
      <p:sp>
        <p:nvSpPr>
          <p:cNvPr id="161" name="Rectangle 160">
            <a:extLst>
              <a:ext uri="{FF2B5EF4-FFF2-40B4-BE49-F238E27FC236}">
                <a16:creationId xmlns:a16="http://schemas.microsoft.com/office/drawing/2014/main" id="{4E6624E0-4F60-48BC-A7A3-E9E39558C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4544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B886-ECDF-4A79-B062-D2AFD289BDE3}"/>
              </a:ext>
            </a:extLst>
          </p:cNvPr>
          <p:cNvSpPr>
            <a:spLocks noGrp="1"/>
          </p:cNvSpPr>
          <p:nvPr>
            <p:ph type="title"/>
          </p:nvPr>
        </p:nvSpPr>
        <p:spPr>
          <a:xfrm>
            <a:off x="648929" y="629266"/>
            <a:ext cx="6586491" cy="1676603"/>
          </a:xfrm>
        </p:spPr>
        <p:txBody>
          <a:bodyPr>
            <a:normAutofit/>
          </a:bodyPr>
          <a:lstStyle/>
          <a:p>
            <a:r>
              <a:rPr lang="en-US" sz="4000" b="1" dirty="0">
                <a:latin typeface="Arial" panose="020B0604020202020204" pitchFamily="34" charset="0"/>
                <a:cs typeface="Arial" panose="020B0604020202020204" pitchFamily="34" charset="0"/>
              </a:rPr>
              <a:t>7 Key Workstreams - Do get them right!</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C1CFEC-5BBC-4231-953B-B182B3E3B5E9}"/>
              </a:ext>
            </a:extLst>
          </p:cNvPr>
          <p:cNvSpPr>
            <a:spLocks noGrp="1"/>
          </p:cNvSpPr>
          <p:nvPr>
            <p:ph idx="1"/>
          </p:nvPr>
        </p:nvSpPr>
        <p:spPr>
          <a:xfrm>
            <a:off x="648930" y="2438400"/>
            <a:ext cx="6586489" cy="3785419"/>
          </a:xfrm>
        </p:spPr>
        <p:txBody>
          <a:bodyPr>
            <a:normAutofit fontScale="92500" lnSpcReduction="10000"/>
          </a:bodyPr>
          <a:lstStyle/>
          <a:p>
            <a:pPr marL="0" indent="0">
              <a:buNone/>
            </a:pPr>
            <a:endParaRPr lang="en-GB" sz="2200" dirty="0"/>
          </a:p>
          <a:p>
            <a:pPr marL="0" indent="0">
              <a:buNone/>
            </a:pPr>
            <a:r>
              <a:rPr lang="en-GB" sz="2200" dirty="0">
                <a:latin typeface="Arial" panose="020B0604020202020204" pitchFamily="34" charset="0"/>
                <a:cs typeface="Arial" panose="020B0604020202020204" pitchFamily="34" charset="0"/>
              </a:rPr>
              <a:t>Our experience of supporting centralisation/functional leadership model:</a:t>
            </a:r>
          </a:p>
          <a:p>
            <a:pPr marL="342900" indent="-342900">
              <a:buAutoNum type="arabicParenR"/>
            </a:pPr>
            <a:r>
              <a:rPr lang="en-GB" sz="2200" dirty="0">
                <a:latin typeface="Arial" panose="020B0604020202020204" pitchFamily="34" charset="0"/>
                <a:cs typeface="Arial" panose="020B0604020202020204" pitchFamily="34" charset="0"/>
              </a:rPr>
              <a:t>Organisation development </a:t>
            </a:r>
          </a:p>
          <a:p>
            <a:pPr marL="342900" indent="-342900">
              <a:buAutoNum type="arabicParenR"/>
            </a:pPr>
            <a:r>
              <a:rPr lang="en-GB" sz="2200" dirty="0">
                <a:latin typeface="Arial" panose="020B0604020202020204" pitchFamily="34" charset="0"/>
                <a:cs typeface="Arial" panose="020B0604020202020204" pitchFamily="34" charset="0"/>
              </a:rPr>
              <a:t>Project management including governance</a:t>
            </a:r>
          </a:p>
          <a:p>
            <a:pPr marL="342900" indent="-342900">
              <a:buAutoNum type="arabicParenR"/>
            </a:pPr>
            <a:r>
              <a:rPr lang="en-GB" sz="2200" dirty="0">
                <a:latin typeface="Arial" panose="020B0604020202020204" pitchFamily="34" charset="0"/>
                <a:cs typeface="Arial" panose="020B0604020202020204" pitchFamily="34" charset="0"/>
              </a:rPr>
              <a:t>Communication &amp; engagement</a:t>
            </a:r>
          </a:p>
          <a:p>
            <a:pPr marL="342900" indent="-342900">
              <a:buAutoNum type="arabicParenR"/>
            </a:pPr>
            <a:r>
              <a:rPr lang="en-GB" sz="2200" dirty="0">
                <a:latin typeface="Arial" panose="020B0604020202020204" pitchFamily="34" charset="0"/>
                <a:cs typeface="Arial" panose="020B0604020202020204" pitchFamily="34" charset="0"/>
              </a:rPr>
              <a:t>Planning</a:t>
            </a:r>
          </a:p>
          <a:p>
            <a:pPr marL="342900" indent="-342900">
              <a:buAutoNum type="arabicParenR"/>
            </a:pPr>
            <a:r>
              <a:rPr lang="en-GB" sz="2200" dirty="0">
                <a:latin typeface="Arial" panose="020B0604020202020204" pitchFamily="34" charset="0"/>
                <a:cs typeface="Arial" panose="020B0604020202020204" pitchFamily="34" charset="0"/>
              </a:rPr>
              <a:t>Implementation</a:t>
            </a:r>
          </a:p>
          <a:p>
            <a:pPr marL="342900" indent="-342900">
              <a:buAutoNum type="arabicParenR"/>
            </a:pPr>
            <a:r>
              <a:rPr lang="en-GB" sz="2200" dirty="0">
                <a:latin typeface="Arial" panose="020B0604020202020204" pitchFamily="34" charset="0"/>
                <a:cs typeface="Arial" panose="020B0604020202020204" pitchFamily="34" charset="0"/>
              </a:rPr>
              <a:t>Recruitment </a:t>
            </a:r>
          </a:p>
          <a:p>
            <a:pPr marL="342900" indent="-342900">
              <a:buAutoNum type="arabicParenR"/>
            </a:pPr>
            <a:r>
              <a:rPr lang="en-GB" sz="2200" dirty="0">
                <a:latin typeface="Arial" panose="020B0604020202020204" pitchFamily="34" charset="0"/>
                <a:cs typeface="Arial" panose="020B0604020202020204" pitchFamily="34" charset="0"/>
              </a:rPr>
              <a:t>Training/induction</a:t>
            </a:r>
          </a:p>
          <a:p>
            <a:pPr marL="0" indent="0">
              <a:buNone/>
            </a:pPr>
            <a:endParaRPr lang="en-GB" sz="1500" dirty="0"/>
          </a:p>
        </p:txBody>
      </p:sp>
      <p:pic>
        <p:nvPicPr>
          <p:cNvPr id="5" name="Picture 4" descr="A close up of a piece of paper&#10;&#10;Description automatically generated">
            <a:extLst>
              <a:ext uri="{FF2B5EF4-FFF2-40B4-BE49-F238E27FC236}">
                <a16:creationId xmlns:a16="http://schemas.microsoft.com/office/drawing/2014/main" id="{1126F9EB-1D22-4F4D-8618-4E1BE408D03E}"/>
              </a:ext>
            </a:extLst>
          </p:cNvPr>
          <p:cNvPicPr>
            <a:picLocks noChangeAspect="1"/>
          </p:cNvPicPr>
          <p:nvPr/>
        </p:nvPicPr>
        <p:blipFill rotWithShape="1">
          <a:blip r:embed="rId2">
            <a:extLst>
              <a:ext uri="{28A0092B-C50C-407E-A947-70E740481C1C}">
                <a14:useLocalDpi xmlns:a14="http://schemas.microsoft.com/office/drawing/2010/main" val="0"/>
              </a:ext>
            </a:extLst>
          </a:blip>
          <a:srcRect l="28312" r="20992"/>
          <a:stretch/>
        </p:blipFill>
        <p:spPr>
          <a:xfrm>
            <a:off x="7556408" y="10"/>
            <a:ext cx="4635591" cy="6857990"/>
          </a:xfrm>
          <a:prstGeom prst="rect">
            <a:avLst/>
          </a:prstGeom>
          <a:effectLst/>
        </p:spPr>
      </p:pic>
    </p:spTree>
    <p:extLst>
      <p:ext uri="{BB962C8B-B14F-4D97-AF65-F5344CB8AC3E}">
        <p14:creationId xmlns:p14="http://schemas.microsoft.com/office/powerpoint/2010/main" val="1640528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4211B57-06F4-4CBF-A3C8-07995AFC99F3}"/>
              </a:ext>
            </a:extLst>
          </p:cNvPr>
          <p:cNvSpPr>
            <a:spLocks noGrp="1"/>
          </p:cNvSpPr>
          <p:nvPr>
            <p:ph type="title"/>
          </p:nvPr>
        </p:nvSpPr>
        <p:spPr>
          <a:xfrm>
            <a:off x="904877" y="2415322"/>
            <a:ext cx="3451730" cy="2399869"/>
          </a:xfrm>
        </p:spPr>
        <p:txBody>
          <a:bodyPr>
            <a:normAutofit/>
          </a:bodyPr>
          <a:lstStyle/>
          <a:p>
            <a:pPr algn="ctr"/>
            <a:r>
              <a:rPr lang="en-GB" sz="4000">
                <a:solidFill>
                  <a:srgbClr val="FFFFFF"/>
                </a:solidFill>
                <a:latin typeface="Arial" panose="020B0604020202020204" pitchFamily="34" charset="0"/>
                <a:cs typeface="Arial" panose="020B0604020202020204" pitchFamily="34" charset="0"/>
              </a:rPr>
              <a:t>Process Tips &amp;</a:t>
            </a:r>
            <a:br>
              <a:rPr lang="en-GB" sz="4000">
                <a:solidFill>
                  <a:srgbClr val="FFFFFF"/>
                </a:solidFill>
                <a:latin typeface="Arial" panose="020B0604020202020204" pitchFamily="34" charset="0"/>
                <a:cs typeface="Arial" panose="020B0604020202020204" pitchFamily="34" charset="0"/>
              </a:rPr>
            </a:br>
            <a:r>
              <a:rPr lang="en-GB" sz="4000">
                <a:solidFill>
                  <a:srgbClr val="FFFFFF"/>
                </a:solidFill>
                <a:latin typeface="Arial" panose="020B0604020202020204" pitchFamily="34" charset="0"/>
                <a:cs typeface="Arial" panose="020B0604020202020204" pitchFamily="34" charset="0"/>
              </a:rPr>
              <a:t>Lessons Learnt</a:t>
            </a:r>
            <a:endParaRPr lang="en-GB" sz="4000" dirty="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F29CCA4-4963-49E7-98D0-4DEFC9AD71F7}"/>
              </a:ext>
            </a:extLst>
          </p:cNvPr>
          <p:cNvSpPr>
            <a:spLocks noGrp="1"/>
          </p:cNvSpPr>
          <p:nvPr>
            <p:ph idx="1"/>
          </p:nvPr>
        </p:nvSpPr>
        <p:spPr>
          <a:xfrm>
            <a:off x="5120640" y="804672"/>
            <a:ext cx="6281928" cy="5248656"/>
          </a:xfrm>
        </p:spPr>
        <p:txBody>
          <a:bodyPr anchor="ctr">
            <a:normAutofit/>
          </a:bodyPr>
          <a:lstStyle/>
          <a:p>
            <a:r>
              <a:rPr lang="en-GB" sz="2000" dirty="0">
                <a:latin typeface="Arial" panose="020B0604020202020204" pitchFamily="34" charset="0"/>
                <a:cs typeface="Arial" panose="020B0604020202020204" pitchFamily="34" charset="0"/>
              </a:rPr>
              <a:t>Approximately 12-18months from business case to implementation/recruitment to new posts – do make sure your  business case and benefits stacks up. Depends how complex!</a:t>
            </a:r>
          </a:p>
          <a:p>
            <a:r>
              <a:rPr lang="en-GB" sz="2000" dirty="0">
                <a:latin typeface="Arial" panose="020B0604020202020204" pitchFamily="34" charset="0"/>
                <a:cs typeface="Arial" panose="020B0604020202020204" pitchFamily="34" charset="0"/>
              </a:rPr>
              <a:t>Don’t rush, it’s not worth it! Minimise redundancies &amp; retain key skills.</a:t>
            </a:r>
          </a:p>
          <a:p>
            <a:r>
              <a:rPr lang="en-GB" sz="2000" dirty="0">
                <a:latin typeface="Arial" panose="020B0604020202020204" pitchFamily="34" charset="0"/>
                <a:cs typeface="Arial" panose="020B0604020202020204" pitchFamily="34" charset="0"/>
              </a:rPr>
              <a:t>Incorporate effective decision making.</a:t>
            </a:r>
          </a:p>
          <a:p>
            <a:r>
              <a:rPr lang="en-GB" sz="2000" dirty="0">
                <a:latin typeface="Arial" panose="020B0604020202020204" pitchFamily="34" charset="0"/>
                <a:cs typeface="Arial" panose="020B0604020202020204" pitchFamily="34" charset="0"/>
              </a:rPr>
              <a:t>Invest in communication, engagement, data analysis, accountability and benchmarking – aiming to </a:t>
            </a:r>
            <a:r>
              <a:rPr lang="en-GB" sz="2000" dirty="0" err="1">
                <a:latin typeface="Arial" panose="020B0604020202020204" pitchFamily="34" charset="0"/>
                <a:cs typeface="Arial" panose="020B0604020202020204" pitchFamily="34" charset="0"/>
              </a:rPr>
              <a:t>stablise</a:t>
            </a:r>
            <a:r>
              <a:rPr lang="en-GB" sz="2000" dirty="0">
                <a:latin typeface="Arial" panose="020B0604020202020204" pitchFamily="34" charset="0"/>
                <a:cs typeface="Arial" panose="020B0604020202020204" pitchFamily="34" charset="0"/>
              </a:rPr>
              <a:t> impacted colleagues and others as soon as the process allows.</a:t>
            </a:r>
          </a:p>
          <a:p>
            <a:pPr marL="0" indent="0">
              <a:buNone/>
            </a:pPr>
            <a:r>
              <a:rPr lang="en-GB" sz="2000" i="1" dirty="0">
                <a:solidFill>
                  <a:srgbClr val="0070C0"/>
                </a:solidFill>
                <a:latin typeface="Arial" panose="020B0604020202020204" pitchFamily="34" charset="0"/>
                <a:cs typeface="Arial" panose="020B0604020202020204" pitchFamily="34" charset="0"/>
              </a:rPr>
              <a:t>Truly transforming is not easy. Statistically, seven in ten initiatives fail, but the ability to transform is critical to success and it’s an ongoing process. The path to organisation change is different for every MAC and group of academies.</a:t>
            </a:r>
          </a:p>
        </p:txBody>
      </p:sp>
    </p:spTree>
    <p:extLst>
      <p:ext uri="{BB962C8B-B14F-4D97-AF65-F5344CB8AC3E}">
        <p14:creationId xmlns:p14="http://schemas.microsoft.com/office/powerpoint/2010/main" val="1532837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4211B57-06F4-4CBF-A3C8-07995AFC99F3}"/>
              </a:ext>
            </a:extLst>
          </p:cNvPr>
          <p:cNvSpPr>
            <a:spLocks noGrp="1"/>
          </p:cNvSpPr>
          <p:nvPr>
            <p:ph type="title"/>
          </p:nvPr>
        </p:nvSpPr>
        <p:spPr>
          <a:xfrm>
            <a:off x="904877" y="2415322"/>
            <a:ext cx="3451730" cy="2399869"/>
          </a:xfrm>
        </p:spPr>
        <p:txBody>
          <a:bodyPr>
            <a:normAutofit/>
          </a:bodyPr>
          <a:lstStyle/>
          <a:p>
            <a:pPr algn="ctr"/>
            <a:r>
              <a:rPr lang="en-GB" sz="4000" dirty="0">
                <a:solidFill>
                  <a:srgbClr val="FFFFFF"/>
                </a:solidFill>
                <a:latin typeface="Arial" panose="020B0604020202020204" pitchFamily="34" charset="0"/>
                <a:cs typeface="Arial" panose="020B0604020202020204" pitchFamily="34" charset="0"/>
              </a:rPr>
              <a:t>Process Tips &amp;</a:t>
            </a:r>
            <a:br>
              <a:rPr lang="en-GB" sz="4000" dirty="0">
                <a:solidFill>
                  <a:srgbClr val="FFFFFF"/>
                </a:solidFill>
                <a:latin typeface="Arial" panose="020B0604020202020204" pitchFamily="34" charset="0"/>
                <a:cs typeface="Arial" panose="020B0604020202020204" pitchFamily="34" charset="0"/>
              </a:rPr>
            </a:br>
            <a:r>
              <a:rPr lang="en-GB" sz="4000" dirty="0">
                <a:solidFill>
                  <a:srgbClr val="FFFFFF"/>
                </a:solidFill>
                <a:latin typeface="Arial" panose="020B0604020202020204" pitchFamily="34" charset="0"/>
                <a:cs typeface="Arial" panose="020B0604020202020204" pitchFamily="34" charset="0"/>
              </a:rPr>
              <a:t>Lessons Learnt</a:t>
            </a:r>
          </a:p>
        </p:txBody>
      </p:sp>
      <p:sp>
        <p:nvSpPr>
          <p:cNvPr id="3" name="Content Placeholder 2">
            <a:extLst>
              <a:ext uri="{FF2B5EF4-FFF2-40B4-BE49-F238E27FC236}">
                <a16:creationId xmlns:a16="http://schemas.microsoft.com/office/drawing/2014/main" id="{8F29CCA4-4963-49E7-98D0-4DEFC9AD71F7}"/>
              </a:ext>
            </a:extLst>
          </p:cNvPr>
          <p:cNvSpPr>
            <a:spLocks noGrp="1"/>
          </p:cNvSpPr>
          <p:nvPr>
            <p:ph idx="1"/>
          </p:nvPr>
        </p:nvSpPr>
        <p:spPr>
          <a:xfrm>
            <a:off x="5120640" y="804672"/>
            <a:ext cx="6281928" cy="5248656"/>
          </a:xfrm>
        </p:spPr>
        <p:txBody>
          <a:bodyPr anchor="ctr">
            <a:normAutofit/>
          </a:bodyPr>
          <a:lstStyle/>
          <a:p>
            <a:r>
              <a:rPr lang="en-GB" sz="2000" dirty="0">
                <a:latin typeface="Arial" panose="020B0604020202020204" pitchFamily="34" charset="0"/>
                <a:cs typeface="Arial" panose="020B0604020202020204" pitchFamily="34" charset="0"/>
              </a:rPr>
              <a:t>All key stakeholders to take ownership/monitor project costs/business case deliverables throughout the change project  - not at the end</a:t>
            </a:r>
          </a:p>
          <a:p>
            <a:r>
              <a:rPr lang="en-GB" sz="2000" dirty="0">
                <a:latin typeface="Arial" panose="020B0604020202020204" pitchFamily="34" charset="0"/>
                <a:cs typeface="Arial" panose="020B0604020202020204" pitchFamily="34" charset="0"/>
              </a:rPr>
              <a:t>Workforce data needs to be robust, as this informs the HR ring fence/ selection/redundancy processes</a:t>
            </a:r>
          </a:p>
          <a:p>
            <a:r>
              <a:rPr lang="en-GB" sz="2000" dirty="0">
                <a:latin typeface="Arial" panose="020B0604020202020204" pitchFamily="34" charset="0"/>
                <a:cs typeface="Arial" panose="020B0604020202020204" pitchFamily="34" charset="0"/>
              </a:rPr>
              <a:t>Get your principals, trade unions, trustees and functional specialists on board throughout – prepare them for the changes, so they can support impacted colleagues and buy into the new world.</a:t>
            </a:r>
          </a:p>
          <a:p>
            <a:r>
              <a:rPr lang="en-GB" sz="2000" dirty="0">
                <a:latin typeface="Arial" panose="020B0604020202020204" pitchFamily="34" charset="0"/>
                <a:cs typeface="Arial" panose="020B0604020202020204" pitchFamily="34" charset="0"/>
              </a:rPr>
              <a:t>Plan, plan and plan some more…..prepare for a few </a:t>
            </a:r>
            <a:r>
              <a:rPr lang="en-GB" sz="2000">
                <a:latin typeface="Arial" panose="020B0604020202020204" pitchFamily="34" charset="0"/>
                <a:cs typeface="Arial" panose="020B0604020202020204" pitchFamily="34" charset="0"/>
              </a:rPr>
              <a:t>sleepless nights.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3369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D6EDB-93B5-42C9-BCF7-7FFF4B28D6E0}"/>
              </a:ext>
            </a:extLst>
          </p:cNvPr>
          <p:cNvSpPr>
            <a:spLocks noGrp="1"/>
          </p:cNvSpPr>
          <p:nvPr>
            <p:ph type="title"/>
          </p:nvPr>
        </p:nvSpPr>
        <p:spPr>
          <a:xfrm>
            <a:off x="5116878" y="629266"/>
            <a:ext cx="6422849" cy="1676603"/>
          </a:xfrm>
        </p:spPr>
        <p:txBody>
          <a:bodyPr>
            <a:normAutofit/>
          </a:bodyPr>
          <a:lstStyle/>
          <a:p>
            <a:r>
              <a:rPr lang="en-US" sz="3700" b="1" dirty="0">
                <a:latin typeface="Arial" panose="020B0604020202020204" pitchFamily="34" charset="0"/>
                <a:cs typeface="Arial" panose="020B0604020202020204" pitchFamily="34" charset="0"/>
              </a:rPr>
              <a:t>Project Implementation Review (PIR)</a:t>
            </a:r>
            <a:endParaRPr lang="en-GB" sz="3700" b="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A15D09E-8404-4733-A2A7-5DDE1490AD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672" y="1546588"/>
            <a:ext cx="3026664" cy="983664"/>
          </a:xfrm>
          <a:prstGeom prst="rect">
            <a:avLst/>
          </a:prstGeom>
          <a:effectLst/>
        </p:spPr>
      </p:pic>
      <p:pic>
        <p:nvPicPr>
          <p:cNvPr id="4" name="Picture 2">
            <a:extLst>
              <a:ext uri="{FF2B5EF4-FFF2-40B4-BE49-F238E27FC236}">
                <a16:creationId xmlns:a16="http://schemas.microsoft.com/office/drawing/2014/main" id="{0986ED8D-F2FC-4160-8122-4DDAFFCAC47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4672" y="4268161"/>
            <a:ext cx="3026663" cy="82476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5583DD8-15C4-4953-9A0D-9BDE057A11E8}"/>
              </a:ext>
            </a:extLst>
          </p:cNvPr>
          <p:cNvSpPr>
            <a:spLocks noGrp="1"/>
          </p:cNvSpPr>
          <p:nvPr>
            <p:ph idx="1"/>
          </p:nvPr>
        </p:nvSpPr>
        <p:spPr>
          <a:xfrm>
            <a:off x="5116880" y="2438400"/>
            <a:ext cx="6422848" cy="3785419"/>
          </a:xfrm>
        </p:spPr>
        <p:txBody>
          <a:bodyPr>
            <a:normAutofit/>
          </a:bodyPr>
          <a:lstStyle/>
          <a:p>
            <a:pPr marL="514350" indent="-514350">
              <a:buFont typeface="+mj-lt"/>
              <a:buAutoNum type="arabicParenR"/>
            </a:pPr>
            <a:r>
              <a:rPr lang="en-GB" sz="2000" dirty="0">
                <a:latin typeface="Arial" panose="020B0604020202020204" pitchFamily="34" charset="0"/>
                <a:cs typeface="Arial" panose="020B0604020202020204" pitchFamily="34" charset="0"/>
              </a:rPr>
              <a:t>Referred to as ‘best practice’  HR approach – supported the largest trust in the UK </a:t>
            </a:r>
          </a:p>
          <a:p>
            <a:pPr marL="514350" indent="-514350">
              <a:buFont typeface="+mj-lt"/>
              <a:buAutoNum type="arabicParenR"/>
            </a:pPr>
            <a:r>
              <a:rPr lang="en-GB" sz="2000" dirty="0">
                <a:latin typeface="Arial" panose="020B0604020202020204" pitchFamily="34" charset="0"/>
                <a:cs typeface="Arial" panose="020B0604020202020204" pitchFamily="34" charset="0"/>
              </a:rPr>
              <a:t>Toolkits</a:t>
            </a:r>
          </a:p>
          <a:p>
            <a:pPr marL="514350" indent="-514350">
              <a:buFont typeface="+mj-lt"/>
              <a:buAutoNum type="arabicParenR"/>
            </a:pPr>
            <a:r>
              <a:rPr lang="en-GB" sz="2000" dirty="0">
                <a:latin typeface="Arial" panose="020B0604020202020204" pitchFamily="34" charset="0"/>
                <a:cs typeface="Arial" panose="020B0604020202020204" pitchFamily="34" charset="0"/>
              </a:rPr>
              <a:t>Experience</a:t>
            </a: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1900" dirty="0"/>
          </a:p>
          <a:p>
            <a:pPr marL="0" indent="0">
              <a:buNone/>
            </a:pPr>
            <a:endParaRPr lang="en-GB" sz="1900" dirty="0"/>
          </a:p>
          <a:p>
            <a:pPr marL="514350" indent="-514350">
              <a:buFont typeface="+mj-lt"/>
              <a:buAutoNum type="arabicParenR"/>
            </a:pPr>
            <a:endParaRPr lang="en-GB" sz="1900" dirty="0"/>
          </a:p>
        </p:txBody>
      </p:sp>
    </p:spTree>
    <p:extLst>
      <p:ext uri="{BB962C8B-B14F-4D97-AF65-F5344CB8AC3E}">
        <p14:creationId xmlns:p14="http://schemas.microsoft.com/office/powerpoint/2010/main" val="186491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6D7A1-54B3-4EB7-B169-023B48A355CA}"/>
              </a:ext>
            </a:extLst>
          </p:cNvPr>
          <p:cNvSpPr>
            <a:spLocks noGrp="1"/>
          </p:cNvSpPr>
          <p:nvPr>
            <p:ph type="title"/>
          </p:nvPr>
        </p:nvSpPr>
        <p:spPr>
          <a:xfrm>
            <a:off x="838200" y="365125"/>
            <a:ext cx="4981734" cy="1212315"/>
          </a:xfrm>
        </p:spPr>
        <p:txBody>
          <a:bodyPr anchor="b">
            <a:normAutofit/>
          </a:bodyPr>
          <a:lstStyle/>
          <a:p>
            <a:r>
              <a:rPr lang="en-GB" sz="4000" b="1" dirty="0">
                <a:latin typeface="Arial" panose="020B0604020202020204" pitchFamily="34" charset="0"/>
                <a:cs typeface="Arial" panose="020B0604020202020204" pitchFamily="34" charset="0"/>
              </a:rPr>
              <a:t>Questions?</a:t>
            </a:r>
          </a:p>
        </p:txBody>
      </p:sp>
      <p:cxnSp>
        <p:nvCxnSpPr>
          <p:cNvPr id="73" name="Straight Connector 72">
            <a:extLst>
              <a:ext uri="{FF2B5EF4-FFF2-40B4-BE49-F238E27FC236}">
                <a16:creationId xmlns:a16="http://schemas.microsoft.com/office/drawing/2014/main" id="{78FCE516-86C6-42EC-9BC0-9EAE5554475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08782" y="1701532"/>
            <a:ext cx="4572000" cy="0"/>
          </a:xfrm>
          <a:prstGeom prst="line">
            <a:avLst/>
          </a:prstGeom>
          <a:ln w="19050">
            <a:solidFill>
              <a:srgbClr val="5CADBC"/>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9AC99E7-BA39-498C-BB76-F496ABAF6525}"/>
              </a:ext>
            </a:extLst>
          </p:cNvPr>
          <p:cNvSpPr>
            <a:spLocks noGrp="1"/>
          </p:cNvSpPr>
          <p:nvPr>
            <p:ph idx="1"/>
          </p:nvPr>
        </p:nvSpPr>
        <p:spPr>
          <a:xfrm>
            <a:off x="838200" y="1863969"/>
            <a:ext cx="4981734" cy="4312994"/>
          </a:xfrm>
        </p:spPr>
        <p:txBody>
          <a:bodyPr>
            <a:normAutofit/>
          </a:bodyPr>
          <a:lstStyle/>
          <a:p>
            <a:pPr marL="0" indent="0">
              <a:buNone/>
            </a:pPr>
            <a:r>
              <a:rPr lang="en-GB" sz="2000" dirty="0">
                <a:latin typeface="Arial" panose="020B0604020202020204" pitchFamily="34" charset="0"/>
                <a:cs typeface="Arial" panose="020B0604020202020204" pitchFamily="34" charset="0"/>
              </a:rPr>
              <a:t>Contact us: Official CMP HR supplier</a:t>
            </a:r>
          </a:p>
          <a:p>
            <a:pPr marL="0" indent="0">
              <a:buNone/>
            </a:pPr>
            <a:r>
              <a:rPr lang="en-GB" sz="2000" dirty="0">
                <a:latin typeface="Arial" panose="020B0604020202020204" pitchFamily="34" charset="0"/>
                <a:cs typeface="Arial" panose="020B0604020202020204" pitchFamily="34" charset="0"/>
              </a:rPr>
              <a:t>0121 6744230</a:t>
            </a:r>
          </a:p>
          <a:p>
            <a:pPr marL="0" indent="0">
              <a:buNone/>
            </a:pPr>
            <a:r>
              <a:rPr lang="en-GB" sz="2000" dirty="0">
                <a:latin typeface="Arial" panose="020B0604020202020204" pitchFamily="34" charset="0"/>
                <a:cs typeface="Arial" panose="020B0604020202020204" pitchFamily="34" charset="0"/>
                <a:hlinkClick r:id="rId2"/>
              </a:rPr>
              <a:t>info@birch-hr.co.uk</a:t>
            </a: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hlinkClick r:id="rId3"/>
              </a:rPr>
              <a:t>www.birch-hr.co.uk</a:t>
            </a: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hlinkClick r:id="rId4"/>
              </a:rPr>
              <a:t>www.churchmarketplace.org.uk</a:t>
            </a: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hlinkClick r:id="rId5"/>
              </a:rPr>
              <a:t>enquiries@churchmarketplace.oeg.uk</a:t>
            </a: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0207 798 9175</a:t>
            </a:r>
          </a:p>
        </p:txBody>
      </p:sp>
      <p:sp>
        <p:nvSpPr>
          <p:cNvPr id="75" name="Rectangle 74">
            <a:extLst>
              <a:ext uri="{FF2B5EF4-FFF2-40B4-BE49-F238E27FC236}">
                <a16:creationId xmlns:a16="http://schemas.microsoft.com/office/drawing/2014/main" id="{E17ACF44-3D86-445D-B968-A95E27441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rgbClr val="5CAD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5D99C11F-9B39-4C31-891D-AB9740CD3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0677" y="485775"/>
            <a:ext cx="2203222" cy="28627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Image result for blue question mark image">
            <a:extLst>
              <a:ext uri="{FF2B5EF4-FFF2-40B4-BE49-F238E27FC236}">
                <a16:creationId xmlns:a16="http://schemas.microsoft.com/office/drawing/2014/main" id="{504D3A8A-DECD-4D94-A397-00240E89B3D7}"/>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6765867" y="643899"/>
            <a:ext cx="1783216" cy="2542032"/>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379A6E4F-520D-4C52-A635-ACC73C096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946169" y="481264"/>
            <a:ext cx="2781276" cy="286730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8F7C99E-4B6B-4BC4-BFD4-63A1BD4B934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05634" y="1512962"/>
            <a:ext cx="2459737" cy="799413"/>
          </a:xfrm>
          <a:prstGeom prst="rect">
            <a:avLst/>
          </a:prstGeom>
        </p:spPr>
      </p:pic>
      <p:sp>
        <p:nvSpPr>
          <p:cNvPr id="81" name="Rectangle 80">
            <a:extLst>
              <a:ext uri="{FF2B5EF4-FFF2-40B4-BE49-F238E27FC236}">
                <a16:creationId xmlns:a16="http://schemas.microsoft.com/office/drawing/2014/main" id="{5D8DF252-F3BD-433C-B6C6-8C57E32E3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3561" y="3511487"/>
            <a:ext cx="2783884" cy="285502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a:extLst>
              <a:ext uri="{FF2B5EF4-FFF2-40B4-BE49-F238E27FC236}">
                <a16:creationId xmlns:a16="http://schemas.microsoft.com/office/drawing/2014/main" id="{0717744E-413F-4E42-B696-CDE5ACF4A988}"/>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9105635" y="4602834"/>
            <a:ext cx="2459736" cy="670278"/>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a:extLst>
              <a:ext uri="{FF2B5EF4-FFF2-40B4-BE49-F238E27FC236}">
                <a16:creationId xmlns:a16="http://schemas.microsoft.com/office/drawing/2014/main" id="{8B31F2C7-5103-4CFE-B52D-DEC0C13C52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0677" y="3511487"/>
            <a:ext cx="2203222" cy="286279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Image result for twitter logo">
            <a:extLst>
              <a:ext uri="{FF2B5EF4-FFF2-40B4-BE49-F238E27FC236}">
                <a16:creationId xmlns:a16="http://schemas.microsoft.com/office/drawing/2014/main" id="{421A1065-A583-4C25-B2B1-49B2B3B910D1}"/>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6715644" y="4408193"/>
            <a:ext cx="1883664" cy="1059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88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E73EB10-AEDA-42B9-9D11-54E59B48D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CDA064A-E77B-4F60-996F-C1577FDE7E77}"/>
              </a:ext>
            </a:extLst>
          </p:cNvPr>
          <p:cNvSpPr>
            <a:spLocks noGrp="1"/>
          </p:cNvSpPr>
          <p:nvPr>
            <p:ph type="title"/>
          </p:nvPr>
        </p:nvSpPr>
        <p:spPr>
          <a:xfrm>
            <a:off x="838200" y="365125"/>
            <a:ext cx="10515599" cy="1325563"/>
          </a:xfrm>
        </p:spPr>
        <p:txBody>
          <a:bodyPr>
            <a:normAutofit/>
          </a:bodyPr>
          <a:lstStyle/>
          <a:p>
            <a:r>
              <a:rPr lang="en-US" sz="4000" b="1" dirty="0">
                <a:latin typeface="Arial" panose="020B0604020202020204" pitchFamily="34" charset="0"/>
                <a:cs typeface="Arial" panose="020B0604020202020204" pitchFamily="34" charset="0"/>
              </a:rPr>
              <a:t>3 HR Topics  2020</a:t>
            </a:r>
            <a:br>
              <a:rPr lang="en-US" dirty="0"/>
            </a:br>
            <a:endParaRPr lang="en-GB" dirty="0"/>
          </a:p>
        </p:txBody>
      </p:sp>
      <p:sp>
        <p:nvSpPr>
          <p:cNvPr id="3" name="Content Placeholder 2">
            <a:extLst>
              <a:ext uri="{FF2B5EF4-FFF2-40B4-BE49-F238E27FC236}">
                <a16:creationId xmlns:a16="http://schemas.microsoft.com/office/drawing/2014/main" id="{FBCDCF55-8179-4E91-8952-65455A168E69}"/>
              </a:ext>
            </a:extLst>
          </p:cNvPr>
          <p:cNvSpPr>
            <a:spLocks noGrp="1"/>
          </p:cNvSpPr>
          <p:nvPr>
            <p:ph idx="1"/>
          </p:nvPr>
        </p:nvSpPr>
        <p:spPr>
          <a:xfrm>
            <a:off x="838200" y="1825625"/>
            <a:ext cx="5393361" cy="4351338"/>
          </a:xfrm>
        </p:spPr>
        <p:txBody>
          <a:bodyPr>
            <a:normAutofit/>
          </a:bodyPr>
          <a:lstStyle/>
          <a:p>
            <a:r>
              <a:rPr lang="en-US" sz="2000" dirty="0">
                <a:latin typeface="Arial" panose="020B0604020202020204" pitchFamily="34" charset="0"/>
                <a:cs typeface="Arial" panose="020B0604020202020204" pitchFamily="34" charset="0"/>
              </a:rPr>
              <a:t>The world of work is changing, with so many economic and political factors challenging schools/MACs.</a:t>
            </a:r>
          </a:p>
          <a:p>
            <a:r>
              <a:rPr lang="en-US" sz="2000" dirty="0">
                <a:latin typeface="Arial" panose="020B0604020202020204" pitchFamily="34" charset="0"/>
                <a:cs typeface="Arial" panose="020B0604020202020204" pitchFamily="34" charset="0"/>
              </a:rPr>
              <a:t>Staying up to date with key changes affecting your people is critical to the success of your academy/MAC. </a:t>
            </a:r>
          </a:p>
          <a:p>
            <a:r>
              <a:rPr lang="en-US" sz="2000" dirty="0">
                <a:latin typeface="Arial" panose="020B0604020202020204" pitchFamily="34" charset="0"/>
                <a:cs typeface="Arial" panose="020B0604020202020204" pitchFamily="34" charset="0"/>
              </a:rPr>
              <a:t>Here is what we think are going to be 3 HR topics for 2020. </a:t>
            </a:r>
          </a:p>
          <a:p>
            <a:pPr marL="0" indent="0">
              <a:buNone/>
            </a:pPr>
            <a:r>
              <a:rPr lang="en-US" sz="2000" i="1" dirty="0">
                <a:latin typeface="Arial" panose="020B0604020202020204" pitchFamily="34" charset="0"/>
                <a:cs typeface="Arial" panose="020B0604020202020204" pitchFamily="34" charset="0"/>
              </a:rPr>
              <a:t>(refer to our BIRCH-HR and CMP update for more detailed HR topics 2020)</a:t>
            </a:r>
            <a:endParaRPr lang="en-GB" sz="2000" i="1" dirty="0">
              <a:latin typeface="Arial" panose="020B0604020202020204" pitchFamily="34" charset="0"/>
              <a:cs typeface="Arial" panose="020B0604020202020204" pitchFamily="34" charset="0"/>
            </a:endParaRPr>
          </a:p>
        </p:txBody>
      </p:sp>
      <p:pic>
        <p:nvPicPr>
          <p:cNvPr id="1026" name="Picture 2" descr="Image result for catholic education service logo">
            <a:extLst>
              <a:ext uri="{FF2B5EF4-FFF2-40B4-BE49-F238E27FC236}">
                <a16:creationId xmlns:a16="http://schemas.microsoft.com/office/drawing/2014/main" id="{1BA1939D-BB09-4D17-8B61-C0F998F9A3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88" r="2094" b="-1"/>
          <a:stretch/>
        </p:blipFill>
        <p:spPr bwMode="auto">
          <a:xfrm>
            <a:off x="7092462" y="1825625"/>
            <a:ext cx="4261337" cy="4351338"/>
          </a:xfrm>
          <a:custGeom>
            <a:avLst/>
            <a:gdLst>
              <a:gd name="connsiteX0" fmla="*/ 133155 w 4114800"/>
              <a:gd name="connsiteY0" fmla="*/ 0 h 5712488"/>
              <a:gd name="connsiteX1" fmla="*/ 3981645 w 4114800"/>
              <a:gd name="connsiteY1" fmla="*/ 0 h 5712488"/>
              <a:gd name="connsiteX2" fmla="*/ 4114800 w 4114800"/>
              <a:gd name="connsiteY2" fmla="*/ 133155 h 5712488"/>
              <a:gd name="connsiteX3" fmla="*/ 4114800 w 4114800"/>
              <a:gd name="connsiteY3" fmla="*/ 5579333 h 5712488"/>
              <a:gd name="connsiteX4" fmla="*/ 3981645 w 4114800"/>
              <a:gd name="connsiteY4" fmla="*/ 5712488 h 5712488"/>
              <a:gd name="connsiteX5" fmla="*/ 133155 w 4114800"/>
              <a:gd name="connsiteY5" fmla="*/ 5712488 h 5712488"/>
              <a:gd name="connsiteX6" fmla="*/ 0 w 4114800"/>
              <a:gd name="connsiteY6" fmla="*/ 5579333 h 5712488"/>
              <a:gd name="connsiteX7" fmla="*/ 0 w 4114800"/>
              <a:gd name="connsiteY7" fmla="*/ 133155 h 5712488"/>
              <a:gd name="connsiteX8" fmla="*/ 133155 w 4114800"/>
              <a:gd name="connsiteY8" fmla="*/ 0 h 57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73" name="Arc 72">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53332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B082063-5829-4580-88B2-A79A23B28B5A}"/>
              </a:ext>
            </a:extLst>
          </p:cNvPr>
          <p:cNvSpPr>
            <a:spLocks noGrp="1"/>
          </p:cNvSpPr>
          <p:nvPr>
            <p:ph type="title"/>
          </p:nvPr>
        </p:nvSpPr>
        <p:spPr>
          <a:xfrm>
            <a:off x="643467" y="321734"/>
            <a:ext cx="10905066" cy="1135737"/>
          </a:xfrm>
        </p:spPr>
        <p:txBody>
          <a:bodyPr>
            <a:normAutofit/>
          </a:bodyPr>
          <a:lstStyle/>
          <a:p>
            <a:r>
              <a:rPr lang="en-US" sz="4000" b="1" dirty="0">
                <a:latin typeface="Arial" panose="020B0604020202020204" pitchFamily="34" charset="0"/>
                <a:cs typeface="Arial" panose="020B0604020202020204" pitchFamily="34" charset="0"/>
              </a:rPr>
              <a:t>1. Pay Reporting and Transparency</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2BA25A-565D-4A40-AD19-14E10496E179}"/>
              </a:ext>
            </a:extLst>
          </p:cNvPr>
          <p:cNvSpPr>
            <a:spLocks noGrp="1"/>
          </p:cNvSpPr>
          <p:nvPr>
            <p:ph idx="1"/>
          </p:nvPr>
        </p:nvSpPr>
        <p:spPr>
          <a:xfrm>
            <a:off x="643468" y="1782981"/>
            <a:ext cx="6891188" cy="4393982"/>
          </a:xfrm>
        </p:spPr>
        <p:txBody>
          <a:bodyPr>
            <a:normAutofit fontScale="85000" lnSpcReduction="20000"/>
          </a:bodyPr>
          <a:lstStyle/>
          <a:p>
            <a:r>
              <a:rPr lang="en-GB" sz="2400" dirty="0">
                <a:latin typeface="Arial" panose="020B0604020202020204" pitchFamily="34" charset="0"/>
                <a:cs typeface="Arial" panose="020B0604020202020204" pitchFamily="34" charset="0"/>
              </a:rPr>
              <a:t>2018 saw a 233% increase on claims brought against the likes of local authorities, Asda, Tesco, BBC and Next. None seem to have got to grips with equal pay. </a:t>
            </a:r>
          </a:p>
          <a:p>
            <a:r>
              <a:rPr lang="en-GB" sz="2400" dirty="0">
                <a:latin typeface="Arial" panose="020B0604020202020204" pitchFamily="34" charset="0"/>
                <a:cs typeface="Arial" panose="020B0604020202020204" pitchFamily="34" charset="0"/>
              </a:rPr>
              <a:t>Greater expectation to provide gender pay gap reporting/CEO pay information and ethnicity pay gap reports. </a:t>
            </a:r>
          </a:p>
          <a:p>
            <a:r>
              <a:rPr lang="en-GB" sz="2400" dirty="0">
                <a:latin typeface="Arial" panose="020B0604020202020204" pitchFamily="34" charset="0"/>
                <a:cs typeface="Arial" panose="020B0604020202020204" pitchFamily="34" charset="0"/>
              </a:rPr>
              <a:t>Pay decisions should be compliant, ethical, fair, competitive and relevant to the value of the job market.  Your pay policy needs to be kept up to date and reflect pay decisions made by your SLT and trustees.</a:t>
            </a:r>
          </a:p>
          <a:p>
            <a:r>
              <a:rPr lang="en-GB" sz="2400" dirty="0">
                <a:latin typeface="Arial" panose="020B0604020202020204" pitchFamily="34" charset="0"/>
                <a:cs typeface="Arial" panose="020B0604020202020204" pitchFamily="34" charset="0"/>
              </a:rPr>
              <a:t>Incorrect handling can lead to grievances, legal challenge, cost claims and de-motivate staff. </a:t>
            </a:r>
          </a:p>
          <a:p>
            <a:r>
              <a:rPr lang="en-GB" sz="2400" dirty="0">
                <a:latin typeface="Arial" panose="020B0604020202020204" pitchFamily="34" charset="0"/>
                <a:cs typeface="Arial" panose="020B0604020202020204" pitchFamily="34" charset="0"/>
              </a:rPr>
              <a:t>Quoted companies with more than 250 employees must also reveal the ratio between their CEO pay and the pay of their ‘average’ employees. Entirely possible that this will be extended to unquoted companies in next few years.</a:t>
            </a:r>
          </a:p>
          <a:p>
            <a:endParaRPr lang="en-GB" sz="1700" dirty="0"/>
          </a:p>
          <a:p>
            <a:pPr marL="0" indent="0">
              <a:buNone/>
            </a:pPr>
            <a:endParaRPr lang="en-GB" sz="1700" dirty="0"/>
          </a:p>
        </p:txBody>
      </p:sp>
      <p:pic>
        <p:nvPicPr>
          <p:cNvPr id="4" name="Picture 2" descr="Image result for catholic education service logo">
            <a:extLst>
              <a:ext uri="{FF2B5EF4-FFF2-40B4-BE49-F238E27FC236}">
                <a16:creationId xmlns:a16="http://schemas.microsoft.com/office/drawing/2014/main" id="{7B3950BA-9BDC-42EE-A44C-CB9A1356E7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372" r="5781" b="3"/>
          <a:stretch/>
        </p:blipFill>
        <p:spPr bwMode="auto">
          <a:xfrm>
            <a:off x="7777393" y="1976277"/>
            <a:ext cx="4414606" cy="4881723"/>
          </a:xfrm>
          <a:custGeom>
            <a:avLst/>
            <a:gdLst>
              <a:gd name="connsiteX0" fmla="*/ 3151661 w 4414606"/>
              <a:gd name="connsiteY0" fmla="*/ 0 h 4881723"/>
              <a:gd name="connsiteX1" fmla="*/ 4414606 w 4414606"/>
              <a:gd name="connsiteY1" fmla="*/ 1262946 h 4881723"/>
              <a:gd name="connsiteX2" fmla="*/ 4414606 w 4414606"/>
              <a:gd name="connsiteY2" fmla="*/ 4881723 h 4881723"/>
              <a:gd name="connsiteX3" fmla="*/ 1730061 w 4414606"/>
              <a:gd name="connsiteY3" fmla="*/ 4881723 h 4881723"/>
              <a:gd name="connsiteX4" fmla="*/ 0 w 4414606"/>
              <a:gd name="connsiteY4" fmla="*/ 3151662 h 4881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4606" h="4881723">
                <a:moveTo>
                  <a:pt x="3151661" y="0"/>
                </a:moveTo>
                <a:lnTo>
                  <a:pt x="4414606" y="1262946"/>
                </a:lnTo>
                <a:lnTo>
                  <a:pt x="4414606" y="4881723"/>
                </a:lnTo>
                <a:lnTo>
                  <a:pt x="1730061" y="4881723"/>
                </a:lnTo>
                <a:lnTo>
                  <a:pt x="0" y="3151662"/>
                </a:lnTo>
                <a:close/>
              </a:path>
            </a:pathLst>
          </a:custGeom>
          <a:noFill/>
          <a:extLst>
            <a:ext uri="{909E8E84-426E-40DD-AFC4-6F175D3DCCD1}">
              <a14:hiddenFill xmlns:a14="http://schemas.microsoft.com/office/drawing/2010/main">
                <a:solidFill>
                  <a:srgbClr val="FFFFFF"/>
                </a:solidFill>
              </a14:hiddenFill>
            </a:ext>
          </a:extLst>
        </p:spPr>
      </p:pic>
      <p:sp>
        <p:nvSpPr>
          <p:cNvPr id="23"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860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E73EB10-AEDA-42B9-9D11-54E59B48D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7B082063-5829-4580-88B2-A79A23B28B5A}"/>
              </a:ext>
            </a:extLst>
          </p:cNvPr>
          <p:cNvSpPr>
            <a:spLocks noGrp="1"/>
          </p:cNvSpPr>
          <p:nvPr>
            <p:ph type="title"/>
          </p:nvPr>
        </p:nvSpPr>
        <p:spPr>
          <a:xfrm>
            <a:off x="838200" y="365125"/>
            <a:ext cx="10515599" cy="1325563"/>
          </a:xfrm>
        </p:spPr>
        <p:txBody>
          <a:bodyPr>
            <a:normAutofit/>
          </a:bodyPr>
          <a:lstStyle/>
          <a:p>
            <a:r>
              <a:rPr lang="en-US" sz="4000" b="1" dirty="0"/>
              <a:t>Pay - Things to Consider?</a:t>
            </a:r>
            <a:endParaRPr lang="en-GB" sz="4000" b="1" dirty="0"/>
          </a:p>
        </p:txBody>
      </p:sp>
      <p:sp>
        <p:nvSpPr>
          <p:cNvPr id="3" name="Content Placeholder 2">
            <a:extLst>
              <a:ext uri="{FF2B5EF4-FFF2-40B4-BE49-F238E27FC236}">
                <a16:creationId xmlns:a16="http://schemas.microsoft.com/office/drawing/2014/main" id="{362BA25A-565D-4A40-AD19-14E10496E179}"/>
              </a:ext>
            </a:extLst>
          </p:cNvPr>
          <p:cNvSpPr>
            <a:spLocks noGrp="1"/>
          </p:cNvSpPr>
          <p:nvPr>
            <p:ph idx="1"/>
          </p:nvPr>
        </p:nvSpPr>
        <p:spPr>
          <a:xfrm>
            <a:off x="838200" y="1825625"/>
            <a:ext cx="6019800" cy="4351338"/>
          </a:xfrm>
        </p:spPr>
        <p:txBody>
          <a:bodyPr>
            <a:normAutofit fontScale="77500" lnSpcReduction="20000"/>
          </a:bodyPr>
          <a:lstStyle/>
          <a:p>
            <a:r>
              <a:rPr lang="en-GB" sz="2900" dirty="0">
                <a:latin typeface="Arial" panose="020B0604020202020204" pitchFamily="34" charset="0"/>
                <a:cs typeface="Arial" panose="020B0604020202020204" pitchFamily="34" charset="0"/>
              </a:rPr>
              <a:t>Carry out an equal pay audit as part of your general risk management approach.</a:t>
            </a:r>
          </a:p>
          <a:p>
            <a:r>
              <a:rPr lang="en-GB" sz="2900" dirty="0">
                <a:latin typeface="Arial" panose="020B0604020202020204" pitchFamily="34" charset="0"/>
                <a:cs typeface="Arial" panose="020B0604020202020204" pitchFamily="34" charset="0"/>
              </a:rPr>
              <a:t>Do you have an up to date pay policy and it is being consistently implemented?</a:t>
            </a:r>
          </a:p>
          <a:p>
            <a:r>
              <a:rPr lang="en-GB" sz="2900" dirty="0">
                <a:latin typeface="Arial" panose="020B0604020202020204" pitchFamily="34" charset="0"/>
                <a:cs typeface="Arial" panose="020B0604020202020204" pitchFamily="34" charset="0"/>
              </a:rPr>
              <a:t>Is there a clear system for evaluating job roles, pay benchmarking and performance management systems?</a:t>
            </a:r>
          </a:p>
          <a:p>
            <a:r>
              <a:rPr lang="en-GB" sz="2900" dirty="0">
                <a:latin typeface="Arial" panose="020B0604020202020204" pitchFamily="34" charset="0"/>
                <a:cs typeface="Arial" panose="020B0604020202020204" pitchFamily="34" charset="0"/>
              </a:rPr>
              <a:t>Analyse and monitor your pay differentials and create an action plan with the support of HR if something needs to change.</a:t>
            </a:r>
          </a:p>
          <a:p>
            <a:r>
              <a:rPr lang="en-GB" sz="2900" dirty="0">
                <a:latin typeface="Arial" panose="020B0604020202020204" pitchFamily="34" charset="0"/>
                <a:cs typeface="Arial" panose="020B0604020202020204" pitchFamily="34" charset="0"/>
              </a:rPr>
              <a:t>Pay decisions should be compliant, ethical, fair, competitive and relevant to the value of the job market.  </a:t>
            </a:r>
            <a:endParaRPr lang="en-GB" sz="2900" dirty="0"/>
          </a:p>
          <a:p>
            <a:endParaRPr lang="en-GB" sz="1800" dirty="0"/>
          </a:p>
          <a:p>
            <a:pPr marL="0" indent="0">
              <a:buNone/>
            </a:pPr>
            <a:endParaRPr lang="en-GB" sz="1800" dirty="0"/>
          </a:p>
        </p:txBody>
      </p:sp>
      <p:pic>
        <p:nvPicPr>
          <p:cNvPr id="4" name="Picture 2" descr="Image result for catholic education service logo">
            <a:extLst>
              <a:ext uri="{FF2B5EF4-FFF2-40B4-BE49-F238E27FC236}">
                <a16:creationId xmlns:a16="http://schemas.microsoft.com/office/drawing/2014/main" id="{7B3950BA-9BDC-42EE-A44C-CB9A1356E7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88" r="2094" b="-1"/>
          <a:stretch/>
        </p:blipFill>
        <p:spPr bwMode="auto">
          <a:xfrm>
            <a:off x="7092462" y="1825625"/>
            <a:ext cx="4261337" cy="4351338"/>
          </a:xfrm>
          <a:custGeom>
            <a:avLst/>
            <a:gdLst>
              <a:gd name="connsiteX0" fmla="*/ 133155 w 4114800"/>
              <a:gd name="connsiteY0" fmla="*/ 0 h 5712488"/>
              <a:gd name="connsiteX1" fmla="*/ 3981645 w 4114800"/>
              <a:gd name="connsiteY1" fmla="*/ 0 h 5712488"/>
              <a:gd name="connsiteX2" fmla="*/ 4114800 w 4114800"/>
              <a:gd name="connsiteY2" fmla="*/ 133155 h 5712488"/>
              <a:gd name="connsiteX3" fmla="*/ 4114800 w 4114800"/>
              <a:gd name="connsiteY3" fmla="*/ 5579333 h 5712488"/>
              <a:gd name="connsiteX4" fmla="*/ 3981645 w 4114800"/>
              <a:gd name="connsiteY4" fmla="*/ 5712488 h 5712488"/>
              <a:gd name="connsiteX5" fmla="*/ 133155 w 4114800"/>
              <a:gd name="connsiteY5" fmla="*/ 5712488 h 5712488"/>
              <a:gd name="connsiteX6" fmla="*/ 0 w 4114800"/>
              <a:gd name="connsiteY6" fmla="*/ 5579333 h 5712488"/>
              <a:gd name="connsiteX7" fmla="*/ 0 w 4114800"/>
              <a:gd name="connsiteY7" fmla="*/ 133155 h 5712488"/>
              <a:gd name="connsiteX8" fmla="*/ 133155 w 4114800"/>
              <a:gd name="connsiteY8" fmla="*/ 0 h 57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16" name="Arc 15">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60635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3E17859-C5F0-476F-A082-A4CB8841D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7B082063-5829-4580-88B2-A79A23B28B5A}"/>
              </a:ext>
            </a:extLst>
          </p:cNvPr>
          <p:cNvSpPr>
            <a:spLocks noGrp="1"/>
          </p:cNvSpPr>
          <p:nvPr>
            <p:ph type="title"/>
          </p:nvPr>
        </p:nvSpPr>
        <p:spPr>
          <a:xfrm>
            <a:off x="838200" y="365125"/>
            <a:ext cx="10515599" cy="1325563"/>
          </a:xfrm>
        </p:spPr>
        <p:txBody>
          <a:bodyPr>
            <a:normAutofit/>
          </a:bodyPr>
          <a:lstStyle/>
          <a:p>
            <a:r>
              <a:rPr lang="en-US" sz="4000" b="1" dirty="0">
                <a:latin typeface="Arial" panose="020B0604020202020204" pitchFamily="34" charset="0"/>
                <a:cs typeface="Arial" panose="020B0604020202020204" pitchFamily="34" charset="0"/>
              </a:rPr>
              <a:t>2. Attracting and Retaining Talent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Things to Consider</a:t>
            </a:r>
            <a:endParaRPr lang="en-GB"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2BA25A-565D-4A40-AD19-14E10496E179}"/>
              </a:ext>
            </a:extLst>
          </p:cNvPr>
          <p:cNvSpPr>
            <a:spLocks noGrp="1"/>
          </p:cNvSpPr>
          <p:nvPr>
            <p:ph idx="1"/>
          </p:nvPr>
        </p:nvSpPr>
        <p:spPr>
          <a:xfrm>
            <a:off x="838200" y="1825625"/>
            <a:ext cx="5393361" cy="4351338"/>
          </a:xfrm>
        </p:spPr>
        <p:txBody>
          <a:bodyPr>
            <a:normAutofit/>
          </a:bodyPr>
          <a:lstStyle/>
          <a:p>
            <a:endParaRPr lang="en-GB"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Does your academy/MAC have a recruitment strategy in place and do they know where to go to find the best candidates?</a:t>
            </a:r>
          </a:p>
          <a:p>
            <a:pPr marL="0" indent="0">
              <a:buNone/>
            </a:pPr>
            <a:endParaRPr lang="en-GB" dirty="0"/>
          </a:p>
          <a:p>
            <a:pPr marL="0" indent="0">
              <a:buNone/>
            </a:pPr>
            <a:endParaRPr lang="en-GB" dirty="0"/>
          </a:p>
        </p:txBody>
      </p:sp>
      <p:pic>
        <p:nvPicPr>
          <p:cNvPr id="6" name="Picture 5" descr="A close up of a logo&#10;&#10;Description automatically generated">
            <a:extLst>
              <a:ext uri="{FF2B5EF4-FFF2-40B4-BE49-F238E27FC236}">
                <a16:creationId xmlns:a16="http://schemas.microsoft.com/office/drawing/2014/main" id="{03EBD13C-AEC4-42CD-A025-B55AACDFE240}"/>
              </a:ext>
            </a:extLst>
          </p:cNvPr>
          <p:cNvPicPr>
            <a:picLocks noChangeAspect="1"/>
          </p:cNvPicPr>
          <p:nvPr/>
        </p:nvPicPr>
        <p:blipFill rotWithShape="1">
          <a:blip r:embed="rId2">
            <a:extLst>
              <a:ext uri="{28A0092B-C50C-407E-A947-70E740481C1C}">
                <a14:useLocalDpi xmlns:a14="http://schemas.microsoft.com/office/drawing/2010/main" val="0"/>
              </a:ext>
            </a:extLst>
          </a:blip>
          <a:srcRect l="29422" r="14329" b="2"/>
          <a:stretch/>
        </p:blipFill>
        <p:spPr>
          <a:xfrm>
            <a:off x="6848918" y="1771078"/>
            <a:ext cx="4504881" cy="4504881"/>
          </a:xfrm>
          <a:custGeom>
            <a:avLst/>
            <a:gdLst>
              <a:gd name="connsiteX0" fmla="*/ 1331584 w 2663168"/>
              <a:gd name="connsiteY0" fmla="*/ 0 h 2663168"/>
              <a:gd name="connsiteX1" fmla="*/ 2663168 w 2663168"/>
              <a:gd name="connsiteY1" fmla="*/ 1331584 h 2663168"/>
              <a:gd name="connsiteX2" fmla="*/ 1331584 w 2663168"/>
              <a:gd name="connsiteY2" fmla="*/ 2663168 h 2663168"/>
              <a:gd name="connsiteX3" fmla="*/ 0 w 2663168"/>
              <a:gd name="connsiteY3" fmla="*/ 1331584 h 2663168"/>
              <a:gd name="connsiteX4" fmla="*/ 1331584 w 2663168"/>
              <a:gd name="connsiteY4" fmla="*/ 0 h 2663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23" name="Arc 22">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Oval 24">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101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50">
            <a:extLst>
              <a:ext uri="{FF2B5EF4-FFF2-40B4-BE49-F238E27FC236}">
                <a16:creationId xmlns:a16="http://schemas.microsoft.com/office/drawing/2014/main" id="{E45CA849-654C-4173-AD99-B3A252827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082063-5829-4580-88B2-A79A23B28B5A}"/>
              </a:ext>
            </a:extLst>
          </p:cNvPr>
          <p:cNvSpPr>
            <a:spLocks noGrp="1"/>
          </p:cNvSpPr>
          <p:nvPr>
            <p:ph type="title"/>
          </p:nvPr>
        </p:nvSpPr>
        <p:spPr>
          <a:xfrm>
            <a:off x="429768" y="411480"/>
            <a:ext cx="11201400" cy="1106424"/>
          </a:xfrm>
        </p:spPr>
        <p:txBody>
          <a:bodyPr>
            <a:normAutofit fontScale="90000"/>
          </a:bodyPr>
          <a:lstStyle/>
          <a:p>
            <a:r>
              <a:rPr lang="en-US" sz="4000" b="1" dirty="0">
                <a:latin typeface="Arial" panose="020B0604020202020204" pitchFamily="34" charset="0"/>
                <a:cs typeface="Arial" panose="020B0604020202020204" pitchFamily="34" charset="0"/>
              </a:rPr>
              <a:t>3.The Gig Economy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   Things to Consider</a:t>
            </a:r>
            <a:endParaRPr lang="en-GB" sz="4000" b="1" dirty="0">
              <a:latin typeface="Arial" panose="020B0604020202020204" pitchFamily="34" charset="0"/>
              <a:cs typeface="Arial" panose="020B0604020202020204" pitchFamily="34" charset="0"/>
            </a:endParaRPr>
          </a:p>
        </p:txBody>
      </p:sp>
      <p:sp>
        <p:nvSpPr>
          <p:cNvPr id="64" name="Rectangle 52">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7931"/>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screenshot of a cell phone&#10;&#10;Description automatically generated">
            <a:extLst>
              <a:ext uri="{FF2B5EF4-FFF2-40B4-BE49-F238E27FC236}">
                <a16:creationId xmlns:a16="http://schemas.microsoft.com/office/drawing/2014/main" id="{E4A95A6A-909E-4163-B4ED-B20A4E21A767}"/>
              </a:ext>
            </a:extLst>
          </p:cNvPr>
          <p:cNvPicPr>
            <a:picLocks noChangeAspect="1"/>
          </p:cNvPicPr>
          <p:nvPr/>
        </p:nvPicPr>
        <p:blipFill rotWithShape="1">
          <a:blip r:embed="rId2">
            <a:extLst>
              <a:ext uri="{28A0092B-C50C-407E-A947-70E740481C1C}">
                <a14:useLocalDpi xmlns:a14="http://schemas.microsoft.com/office/drawing/2010/main" val="0"/>
              </a:ext>
            </a:extLst>
          </a:blip>
          <a:srcRect t="26" r="-1" b="1547"/>
          <a:stretch/>
        </p:blipFill>
        <p:spPr>
          <a:xfrm>
            <a:off x="429768" y="1721922"/>
            <a:ext cx="5466207" cy="3145353"/>
          </a:xfrm>
          <a:prstGeom prst="rect">
            <a:avLst/>
          </a:prstGeom>
        </p:spPr>
      </p:pic>
      <p:sp useBgFill="1">
        <p:nvSpPr>
          <p:cNvPr id="65" name="Rectangle 54">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62BA25A-565D-4A40-AD19-14E10496E179}"/>
              </a:ext>
            </a:extLst>
          </p:cNvPr>
          <p:cNvSpPr>
            <a:spLocks noGrp="1"/>
          </p:cNvSpPr>
          <p:nvPr>
            <p:ph idx="1"/>
          </p:nvPr>
        </p:nvSpPr>
        <p:spPr>
          <a:xfrm>
            <a:off x="7938752" y="1857375"/>
            <a:ext cx="3455097" cy="4122801"/>
          </a:xfrm>
        </p:spPr>
        <p:txBody>
          <a:bodyPr anchor="ctr">
            <a:normAutofit fontScale="55000" lnSpcReduction="20000"/>
          </a:bodyPr>
          <a:lstStyle/>
          <a:p>
            <a:endParaRPr lang="en-GB" sz="24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There are rights applicable to workers, but not to contractors such as minimum wage, holiday pay, sick pay and working time. Recent cases favoured a wide interpretation of ‘worker’ with Deliveroo, Uber and </a:t>
            </a:r>
            <a:r>
              <a:rPr lang="en-GB" sz="3600" dirty="0" err="1">
                <a:latin typeface="Arial" panose="020B0604020202020204" pitchFamily="34" charset="0"/>
                <a:cs typeface="Arial" panose="020B0604020202020204" pitchFamily="34" charset="0"/>
              </a:rPr>
              <a:t>Plimlico</a:t>
            </a:r>
            <a:r>
              <a:rPr lang="en-GB" sz="3600" dirty="0">
                <a:latin typeface="Arial" panose="020B0604020202020204" pitchFamily="34" charset="0"/>
                <a:cs typeface="Arial" panose="020B0604020202020204" pitchFamily="34" charset="0"/>
              </a:rPr>
              <a:t> Plumbers all facing challenges to the classification of ‘independent contractors’. </a:t>
            </a:r>
          </a:p>
          <a:p>
            <a:r>
              <a:rPr lang="en-GB" sz="3600" dirty="0">
                <a:latin typeface="Arial" panose="020B0604020202020204" pitchFamily="34" charset="0"/>
                <a:cs typeface="Arial" panose="020B0604020202020204" pitchFamily="34" charset="0"/>
              </a:rPr>
              <a:t>Need to tighten up on categorising someone as independent contractor.</a:t>
            </a:r>
          </a:p>
          <a:p>
            <a:endParaRPr lang="en-GB" sz="1800" dirty="0"/>
          </a:p>
          <a:p>
            <a:endParaRPr lang="en-GB" sz="1800" dirty="0"/>
          </a:p>
          <a:p>
            <a:pPr marL="0" indent="0">
              <a:buNone/>
            </a:pPr>
            <a:endParaRPr lang="en-GB" sz="1800" dirty="0"/>
          </a:p>
        </p:txBody>
      </p:sp>
    </p:spTree>
    <p:extLst>
      <p:ext uri="{BB962C8B-B14F-4D97-AF65-F5344CB8AC3E}">
        <p14:creationId xmlns:p14="http://schemas.microsoft.com/office/powerpoint/2010/main" val="757615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7201941" cy="1508760"/>
          </a:xfrm>
          <a:prstGeom prst="rect">
            <a:avLst/>
          </a:prstGeom>
          <a:solidFill>
            <a:srgbClr val="475C58"/>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B082063-5829-4580-88B2-A79A23B28B5A}"/>
              </a:ext>
            </a:extLst>
          </p:cNvPr>
          <p:cNvSpPr>
            <a:spLocks noGrp="1"/>
          </p:cNvSpPr>
          <p:nvPr>
            <p:ph type="title"/>
          </p:nvPr>
        </p:nvSpPr>
        <p:spPr>
          <a:xfrm>
            <a:off x="777240" y="694944"/>
            <a:ext cx="6610388" cy="1042416"/>
          </a:xfrm>
        </p:spPr>
        <p:txBody>
          <a:bodyPr>
            <a:noAutofit/>
          </a:bodyPr>
          <a:lstStyle/>
          <a:p>
            <a:r>
              <a:rPr lang="en-US" sz="4000" b="1" dirty="0">
                <a:solidFill>
                  <a:srgbClr val="FFFFFF"/>
                </a:solidFill>
              </a:rPr>
              <a:t>The Gig Economy </a:t>
            </a:r>
            <a:br>
              <a:rPr lang="en-US" sz="4000" b="1" dirty="0">
                <a:solidFill>
                  <a:srgbClr val="FFFFFF"/>
                </a:solidFill>
              </a:rPr>
            </a:br>
            <a:r>
              <a:rPr lang="en-US" sz="4000" b="1" dirty="0">
                <a:solidFill>
                  <a:srgbClr val="FFFFFF"/>
                </a:solidFill>
              </a:rPr>
              <a:t>Things to Consider</a:t>
            </a:r>
            <a:endParaRPr lang="en-GB" sz="4000" b="1" dirty="0">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450222"/>
            <a:ext cx="1861718" cy="1506594"/>
          </a:xfrm>
          <a:prstGeom prst="rect">
            <a:avLst/>
          </a:prstGeom>
          <a:solidFill>
            <a:srgbClr val="1FCAE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0314" y="453269"/>
            <a:ext cx="1862765" cy="150523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a:extLst>
              <a:ext uri="{FF2B5EF4-FFF2-40B4-BE49-F238E27FC236}">
                <a16:creationId xmlns:a16="http://schemas.microsoft.com/office/drawing/2014/main" id="{33A87B69-D1B1-4DA7-B224-F220FC523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2130552"/>
            <a:ext cx="7205472" cy="4270248"/>
          </a:xfrm>
          <a:prstGeom prst="rect">
            <a:avLst/>
          </a:prstGeom>
          <a:solidFill>
            <a:srgbClr val="1FCAE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picture containing newspaper, text, building, sign&#10;&#10;Description automatically generated">
            <a:extLst>
              <a:ext uri="{FF2B5EF4-FFF2-40B4-BE49-F238E27FC236}">
                <a16:creationId xmlns:a16="http://schemas.microsoft.com/office/drawing/2014/main" id="{88BA411C-DD4B-4433-A47D-1077139C55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142" y="2701303"/>
            <a:ext cx="6795370" cy="3125870"/>
          </a:xfrm>
          <a:prstGeom prst="rect">
            <a:avLst/>
          </a:prstGeom>
        </p:spPr>
      </p:pic>
      <p:sp>
        <p:nvSpPr>
          <p:cNvPr id="18" name="Rectangle 1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5755" y="2127680"/>
            <a:ext cx="3887324" cy="4273119"/>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62BA25A-565D-4A40-AD19-14E10496E179}"/>
              </a:ext>
            </a:extLst>
          </p:cNvPr>
          <p:cNvSpPr>
            <a:spLocks noGrp="1"/>
          </p:cNvSpPr>
          <p:nvPr>
            <p:ph idx="1"/>
          </p:nvPr>
        </p:nvSpPr>
        <p:spPr>
          <a:xfrm>
            <a:off x="8109311" y="2701303"/>
            <a:ext cx="3360212" cy="3433382"/>
          </a:xfrm>
        </p:spPr>
        <p:txBody>
          <a:bodyPr anchor="ctr">
            <a:normAutofit fontScale="85000" lnSpcReduction="10000"/>
          </a:bodyPr>
          <a:lstStyle/>
          <a:p>
            <a:r>
              <a:rPr lang="en-GB" sz="2400" dirty="0">
                <a:latin typeface="Arial" panose="020B0604020202020204" pitchFamily="34" charset="0"/>
                <a:cs typeface="Arial" panose="020B0604020202020204" pitchFamily="34" charset="0"/>
              </a:rPr>
              <a:t>The gig economy is here to stay, benefitting employees and employers who don’t want the commitment of permanent employment. It provides flexibility and control as people juggle various commitments.</a:t>
            </a:r>
          </a:p>
          <a:p>
            <a:r>
              <a:rPr lang="en-GB" sz="2400" dirty="0">
                <a:latin typeface="Arial" panose="020B0604020202020204" pitchFamily="34" charset="0"/>
                <a:cs typeface="Arial" panose="020B0604020202020204" pitchFamily="34" charset="0"/>
              </a:rPr>
              <a:t>Whether someone is an independent contractor, or an employee is important – can be complex</a:t>
            </a:r>
          </a:p>
          <a:p>
            <a:endParaRPr lang="en-GB" sz="1800" dirty="0"/>
          </a:p>
          <a:p>
            <a:pPr marL="0" indent="0">
              <a:buNone/>
            </a:pPr>
            <a:endParaRPr lang="en-GB" sz="1800" dirty="0"/>
          </a:p>
        </p:txBody>
      </p:sp>
    </p:spTree>
    <p:extLst>
      <p:ext uri="{BB962C8B-B14F-4D97-AF65-F5344CB8AC3E}">
        <p14:creationId xmlns:p14="http://schemas.microsoft.com/office/powerpoint/2010/main" val="174165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2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082063-5829-4580-88B2-A79A23B28B5A}"/>
              </a:ext>
            </a:extLst>
          </p:cNvPr>
          <p:cNvSpPr>
            <a:spLocks noGrp="1"/>
          </p:cNvSpPr>
          <p:nvPr>
            <p:ph type="title"/>
          </p:nvPr>
        </p:nvSpPr>
        <p:spPr>
          <a:xfrm>
            <a:off x="838200" y="963877"/>
            <a:ext cx="3494362" cy="4930246"/>
          </a:xfrm>
        </p:spPr>
        <p:txBody>
          <a:bodyPr>
            <a:normAutofit/>
          </a:bodyPr>
          <a:lstStyle/>
          <a:p>
            <a:pPr algn="r"/>
            <a:r>
              <a:rPr lang="en-US" sz="4000" b="1" dirty="0">
                <a:solidFill>
                  <a:schemeClr val="accent1"/>
                </a:solidFill>
                <a:latin typeface="Arial" panose="020B0604020202020204" pitchFamily="34" charset="0"/>
                <a:cs typeface="Arial" panose="020B0604020202020204" pitchFamily="34" charset="0"/>
              </a:rPr>
              <a:t>The Gig Economy </a:t>
            </a:r>
            <a:endParaRPr lang="en-GB" sz="4000" b="1" dirty="0">
              <a:solidFill>
                <a:schemeClr val="accent1"/>
              </a:solidFill>
              <a:latin typeface="Arial" panose="020B0604020202020204" pitchFamily="34" charset="0"/>
              <a:cs typeface="Arial" panose="020B0604020202020204" pitchFamily="34" charset="0"/>
            </a:endParaRPr>
          </a:p>
        </p:txBody>
      </p:sp>
      <p:cxnSp>
        <p:nvCxnSpPr>
          <p:cNvPr id="41" name="Straight Connector 3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62BA25A-565D-4A40-AD19-14E10496E179}"/>
              </a:ext>
            </a:extLst>
          </p:cNvPr>
          <p:cNvSpPr>
            <a:spLocks noGrp="1"/>
          </p:cNvSpPr>
          <p:nvPr>
            <p:ph idx="1"/>
          </p:nvPr>
        </p:nvSpPr>
        <p:spPr>
          <a:xfrm>
            <a:off x="4976031" y="963877"/>
            <a:ext cx="6377769" cy="4930246"/>
          </a:xfrm>
        </p:spPr>
        <p:txBody>
          <a:bodyPr anchor="ctr">
            <a:normAutofit/>
          </a:bodyPr>
          <a:lstStyle/>
          <a:p>
            <a:r>
              <a:rPr lang="en-GB" sz="2000" dirty="0">
                <a:latin typeface="Arial" panose="020B0604020202020204" pitchFamily="34" charset="0"/>
                <a:cs typeface="Arial" panose="020B0604020202020204" pitchFamily="34" charset="0"/>
              </a:rPr>
              <a:t>Are you aware of the status and situation of each of your contractors?</a:t>
            </a:r>
          </a:p>
          <a:p>
            <a:r>
              <a:rPr lang="en-GB" sz="2000" dirty="0">
                <a:latin typeface="Arial" panose="020B0604020202020204" pitchFamily="34" charset="0"/>
                <a:cs typeface="Arial" panose="020B0604020202020204" pitchFamily="34" charset="0"/>
              </a:rPr>
              <a:t>Do you understand your gaps/ issues and has your MAC/school got an action plan to de-risk yourself? </a:t>
            </a:r>
            <a:endParaRPr lang="en-GB" sz="2000" dirty="0"/>
          </a:p>
          <a:p>
            <a:pPr marL="0" indent="0">
              <a:buNone/>
            </a:pPr>
            <a:endParaRPr lang="en-GB" sz="2400" dirty="0"/>
          </a:p>
        </p:txBody>
      </p:sp>
    </p:spTree>
    <p:extLst>
      <p:ext uri="{BB962C8B-B14F-4D97-AF65-F5344CB8AC3E}">
        <p14:creationId xmlns:p14="http://schemas.microsoft.com/office/powerpoint/2010/main" val="396454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082063-5829-4580-88B2-A79A23B28B5A}"/>
              </a:ext>
            </a:extLst>
          </p:cNvPr>
          <p:cNvSpPr>
            <a:spLocks noGrp="1"/>
          </p:cNvSpPr>
          <p:nvPr>
            <p:ph type="title"/>
          </p:nvPr>
        </p:nvSpPr>
        <p:spPr>
          <a:xfrm>
            <a:off x="863029" y="1012004"/>
            <a:ext cx="3416158" cy="4795408"/>
          </a:xfrm>
        </p:spPr>
        <p:txBody>
          <a:bodyPr>
            <a:normAutofit/>
          </a:bodyPr>
          <a:lstStyle/>
          <a:p>
            <a:r>
              <a:rPr lang="en-US" sz="4000" b="1" dirty="0">
                <a:solidFill>
                  <a:srgbClr val="FFFFFF"/>
                </a:solidFill>
                <a:latin typeface="Arial" panose="020B0604020202020204" pitchFamily="34" charset="0"/>
                <a:cs typeface="Arial" panose="020B0604020202020204" pitchFamily="34" charset="0"/>
              </a:rPr>
              <a:t>The Gig Economy  Things to Consider</a:t>
            </a:r>
            <a:endParaRPr lang="en-GB" sz="4000" b="1" dirty="0">
              <a:solidFill>
                <a:srgbClr val="FFFFFF"/>
              </a:solidFill>
              <a:latin typeface="Arial" panose="020B0604020202020204" pitchFamily="34" charset="0"/>
              <a:cs typeface="Arial" panose="020B0604020202020204" pitchFamily="34" charset="0"/>
            </a:endParaRPr>
          </a:p>
        </p:txBody>
      </p:sp>
      <p:graphicFrame>
        <p:nvGraphicFramePr>
          <p:cNvPr id="27" name="Content Placeholder 2">
            <a:extLst>
              <a:ext uri="{FF2B5EF4-FFF2-40B4-BE49-F238E27FC236}">
                <a16:creationId xmlns:a16="http://schemas.microsoft.com/office/drawing/2014/main" id="{2B88CD31-74DD-4925-8067-30895CA40C62}"/>
              </a:ext>
            </a:extLst>
          </p:cNvPr>
          <p:cNvGraphicFramePr>
            <a:graphicFrameLocks noGrp="1"/>
          </p:cNvGraphicFramePr>
          <p:nvPr>
            <p:ph idx="1"/>
            <p:extLst>
              <p:ext uri="{D42A27DB-BD31-4B8C-83A1-F6EECF244321}">
                <p14:modId xmlns:p14="http://schemas.microsoft.com/office/powerpoint/2010/main" val="283590520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605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793583A661E846915B6CF0DE4442EA" ma:contentTypeVersion="10" ma:contentTypeDescription="Create a new document." ma:contentTypeScope="" ma:versionID="781a59e94cd522d513cd3848d6a5ad95">
  <xsd:schema xmlns:xsd="http://www.w3.org/2001/XMLSchema" xmlns:xs="http://www.w3.org/2001/XMLSchema" xmlns:p="http://schemas.microsoft.com/office/2006/metadata/properties" xmlns:ns2="9b7dec48-2aa5-426f-9abd-1f3ab81f953a" targetNamespace="http://schemas.microsoft.com/office/2006/metadata/properties" ma:root="true" ma:fieldsID="3528533ed8282c7b97fdf859eaf7180b" ns2:_="">
    <xsd:import namespace="9b7dec48-2aa5-426f-9abd-1f3ab81f953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7dec48-2aa5-426f-9abd-1f3ab81f95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A5F7F8-B6E3-4C80-9F63-091EDEBADA62}">
  <ds:schemaRefs>
    <ds:schemaRef ds:uri="http://schemas.microsoft.com/sharepoint/v3/contenttype/forms"/>
  </ds:schemaRefs>
</ds:datastoreItem>
</file>

<file path=customXml/itemProps2.xml><?xml version="1.0" encoding="utf-8"?>
<ds:datastoreItem xmlns:ds="http://schemas.openxmlformats.org/officeDocument/2006/customXml" ds:itemID="{E9A3DA61-921A-4B1E-81AC-31C8685ACC58}">
  <ds:schemaRefs>
    <ds:schemaRef ds:uri="http://schemas.microsoft.com/office/2006/metadata/properties"/>
    <ds:schemaRef ds:uri="http://purl.org/dc/terms/"/>
    <ds:schemaRef ds:uri="http://purl.org/dc/dcmitype/"/>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9b7dec48-2aa5-426f-9abd-1f3ab81f953a"/>
  </ds:schemaRefs>
</ds:datastoreItem>
</file>

<file path=customXml/itemProps3.xml><?xml version="1.0" encoding="utf-8"?>
<ds:datastoreItem xmlns:ds="http://schemas.openxmlformats.org/officeDocument/2006/customXml" ds:itemID="{63FDD5DC-3A6A-44E6-9F10-9ECEBAC220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7dec48-2aa5-426f-9abd-1f3ab81f95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TotalTime>
  <Words>1252</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HR Topics 2020 Assisting MACs/Academies with the Centralisation of Support Teams/Restructures </vt:lpstr>
      <vt:lpstr>3 HR Topics  2020 </vt:lpstr>
      <vt:lpstr>1. Pay Reporting and Transparency</vt:lpstr>
      <vt:lpstr>Pay - Things to Consider?</vt:lpstr>
      <vt:lpstr>2. Attracting and Retaining Talent      Things to Consider</vt:lpstr>
      <vt:lpstr>3.The Gig Economy     Things to Consider</vt:lpstr>
      <vt:lpstr>The Gig Economy  Things to Consider</vt:lpstr>
      <vt:lpstr>The Gig Economy </vt:lpstr>
      <vt:lpstr>The Gig Economy  Things to Consider</vt:lpstr>
      <vt:lpstr>Centralisation vs Autonomy? </vt:lpstr>
      <vt:lpstr>Centralisation vs Autonomy? </vt:lpstr>
      <vt:lpstr>Assisting academies/MACs with the centralisation of support teams/restructuring</vt:lpstr>
      <vt:lpstr>7 Key Workstreams - Do get them right!</vt:lpstr>
      <vt:lpstr>Process Tips &amp; Lessons Learnt</vt:lpstr>
      <vt:lpstr>Process Tips &amp; Lessons Learnt</vt:lpstr>
      <vt:lpstr>Project Implementation Review (PIR)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HR Topics 2020 Assisting MACs/Academies and the Centralisation of Support Teams/Restructures</dc:title>
  <dc:creator>Samantha Hulson</dc:creator>
  <cp:lastModifiedBy>Samantha Hulson</cp:lastModifiedBy>
  <cp:revision>2</cp:revision>
  <cp:lastPrinted>2020-01-27T12:35:49Z</cp:lastPrinted>
  <dcterms:created xsi:type="dcterms:W3CDTF">2020-01-26T14:00:36Z</dcterms:created>
  <dcterms:modified xsi:type="dcterms:W3CDTF">2020-01-27T13:06:23Z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0x010100EE793583A661E846915B6CF0DE4442EA</vt:lpwstr>
  </property>
</Properties>
</file>