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67" r:id="rId4"/>
    <p:sldId id="263" r:id="rId5"/>
    <p:sldId id="270" r:id="rId6"/>
    <p:sldId id="260" r:id="rId7"/>
    <p:sldId id="268" r:id="rId8"/>
    <p:sldId id="271" r:id="rId9"/>
    <p:sldId id="265" r:id="rId10"/>
    <p:sldId id="266" r:id="rId11"/>
    <p:sldId id="261" r:id="rId12"/>
    <p:sldId id="258" r:id="rId13"/>
    <p:sldId id="259" r:id="rId14"/>
    <p:sldId id="264" r:id="rId15"/>
    <p:sldId id="262" r:id="rId16"/>
    <p:sldId id="285" r:id="rId17"/>
    <p:sldId id="273" r:id="rId18"/>
    <p:sldId id="274" r:id="rId19"/>
    <p:sldId id="275" r:id="rId20"/>
    <p:sldId id="276" r:id="rId21"/>
    <p:sldId id="277" r:id="rId22"/>
    <p:sldId id="278" r:id="rId23"/>
    <p:sldId id="282" r:id="rId24"/>
    <p:sldId id="281" r:id="rId25"/>
    <p:sldId id="286"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70" d="100"/>
          <a:sy n="70" d="100"/>
        </p:scale>
        <p:origin x="-4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5195A0-6CBC-4185-AB0C-3151ECF18708}"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39504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95A0-6CBC-4185-AB0C-3151ECF18708}"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161403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95A0-6CBC-4185-AB0C-3151ECF18708}"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25260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5195A0-6CBC-4185-AB0C-3151ECF18708}"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281075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195A0-6CBC-4185-AB0C-3151ECF18708}"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41370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5195A0-6CBC-4185-AB0C-3151ECF18708}"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80977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5195A0-6CBC-4185-AB0C-3151ECF18708}" type="datetimeFigureOut">
              <a:rPr lang="en-GB" smtClean="0"/>
              <a:t>09/02/2015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2905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5195A0-6CBC-4185-AB0C-3151ECF18708}" type="datetimeFigureOut">
              <a:rPr lang="en-GB" smtClean="0"/>
              <a:t>09/02/2015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19805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195A0-6CBC-4185-AB0C-3151ECF18708}" type="datetimeFigureOut">
              <a:rPr lang="en-GB" smtClean="0"/>
              <a:t>09/02/2015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61487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95A0-6CBC-4185-AB0C-3151ECF18708}"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25276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195A0-6CBC-4185-AB0C-3151ECF18708}"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6F73A0-8AF7-4A7B-8CFE-AC91B38BAB0F}" type="slidenum">
              <a:rPr lang="en-GB" smtClean="0"/>
              <a:t>‹#›</a:t>
            </a:fld>
            <a:endParaRPr lang="en-GB"/>
          </a:p>
        </p:txBody>
      </p:sp>
    </p:spTree>
    <p:extLst>
      <p:ext uri="{BB962C8B-B14F-4D97-AF65-F5344CB8AC3E}">
        <p14:creationId xmlns:p14="http://schemas.microsoft.com/office/powerpoint/2010/main" val="36635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195A0-6CBC-4185-AB0C-3151ECF18708}" type="datetimeFigureOut">
              <a:rPr lang="en-GB" smtClean="0"/>
              <a:t>09/02/2015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73A0-8AF7-4A7B-8CFE-AC91B38BAB0F}" type="slidenum">
              <a:rPr lang="en-GB" smtClean="0"/>
              <a:t>‹#›</a:t>
            </a:fld>
            <a:endParaRPr lang="en-GB"/>
          </a:p>
        </p:txBody>
      </p:sp>
    </p:spTree>
    <p:extLst>
      <p:ext uri="{BB962C8B-B14F-4D97-AF65-F5344CB8AC3E}">
        <p14:creationId xmlns:p14="http://schemas.microsoft.com/office/powerpoint/2010/main" val="236955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1"/>
            <a:ext cx="8229600" cy="648072"/>
          </a:xfrm>
        </p:spPr>
        <p:txBody>
          <a:bodyPr>
            <a:normAutofit/>
          </a:bodyPr>
          <a:lstStyle/>
          <a:p>
            <a:r>
              <a:rPr lang="en-GB" sz="2400" u="sng" dirty="0" smtClean="0">
                <a:latin typeface="Comic Sans MS" panose="030F0702030302020204" pitchFamily="66" charset="0"/>
              </a:rPr>
              <a:t>The 12 Disciples</a:t>
            </a:r>
            <a:r>
              <a:rPr lang="en-GB" sz="2400" dirty="0" smtClean="0">
                <a:latin typeface="Comic Sans MS" panose="030F0702030302020204" pitchFamily="66" charset="0"/>
              </a:rPr>
              <a:t> - Bingo</a:t>
            </a:r>
            <a:endParaRPr lang="en-GB" sz="2400" dirty="0">
              <a:latin typeface="Comic Sans MS" panose="030F0702030302020204" pitchFamily="66" charset="0"/>
            </a:endParaRPr>
          </a:p>
        </p:txBody>
      </p:sp>
      <p:sp>
        <p:nvSpPr>
          <p:cNvPr id="4" name="TextBox 3"/>
          <p:cNvSpPr txBox="1"/>
          <p:nvPr/>
        </p:nvSpPr>
        <p:spPr>
          <a:xfrm>
            <a:off x="4572000" y="5301208"/>
            <a:ext cx="4572000" cy="1569660"/>
          </a:xfrm>
          <a:prstGeom prst="rect">
            <a:avLst/>
          </a:prstGeom>
          <a:solidFill>
            <a:schemeClr val="accent2">
              <a:lumMod val="40000"/>
              <a:lumOff val="60000"/>
            </a:schemeClr>
          </a:solidFill>
        </p:spPr>
        <p:txBody>
          <a:bodyPr wrap="square" numCol="2" rtlCol="0">
            <a:spAutoFit/>
          </a:bodyPr>
          <a:lstStyle/>
          <a:p>
            <a:pPr algn="ctr"/>
            <a:endParaRPr lang="en-GB" sz="2400" dirty="0" smtClean="0"/>
          </a:p>
          <a:p>
            <a:pPr algn="ctr"/>
            <a:endParaRPr lang="en-GB" sz="2400" dirty="0"/>
          </a:p>
          <a:p>
            <a:pPr algn="ctr"/>
            <a:endParaRPr lang="en-GB" sz="2400" dirty="0" smtClean="0"/>
          </a:p>
          <a:p>
            <a:pPr algn="ctr"/>
            <a:endParaRPr lang="en-GB" sz="2400" dirty="0" smtClean="0"/>
          </a:p>
          <a:p>
            <a:pPr algn="ctr"/>
            <a:r>
              <a:rPr lang="en-GB" sz="2400" dirty="0" smtClean="0"/>
              <a:t>Candidates to replace Judas after Jesus’ death.</a:t>
            </a:r>
            <a:endParaRPr lang="en-GB" sz="2400" dirty="0"/>
          </a:p>
        </p:txBody>
      </p:sp>
      <p:sp>
        <p:nvSpPr>
          <p:cNvPr id="3" name="Content Placeholder 2"/>
          <p:cNvSpPr>
            <a:spLocks noGrp="1"/>
          </p:cNvSpPr>
          <p:nvPr>
            <p:ph idx="1"/>
          </p:nvPr>
        </p:nvSpPr>
        <p:spPr>
          <a:xfrm>
            <a:off x="0" y="476672"/>
            <a:ext cx="9144000" cy="6381328"/>
          </a:xfrm>
        </p:spPr>
        <p:txBody>
          <a:bodyPr numCol="2">
            <a:noAutofit/>
          </a:bodyPr>
          <a:lstStyle/>
          <a:p>
            <a:pPr marL="457200" indent="-457200">
              <a:buFont typeface="+mj-lt"/>
              <a:buAutoNum type="arabicPeriod"/>
            </a:pPr>
            <a:r>
              <a:rPr lang="en-GB" sz="4400" b="1" dirty="0" smtClean="0">
                <a:latin typeface="Comic Sans MS" panose="030F0702030302020204" pitchFamily="66" charset="0"/>
              </a:rPr>
              <a:t>Judas Iscariot</a:t>
            </a:r>
            <a:endParaRPr lang="en-GB" sz="4400" b="1"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Simon (St Peter)</a:t>
            </a:r>
            <a:endParaRPr lang="en-GB" sz="4400" b="1"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Andrew</a:t>
            </a:r>
            <a:endParaRPr lang="en-GB" sz="4400"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James</a:t>
            </a:r>
            <a:r>
              <a:rPr lang="en-GB" sz="4400" dirty="0" smtClean="0">
                <a:latin typeface="Comic Sans MS" panose="030F0702030302020204" pitchFamily="66" charset="0"/>
              </a:rPr>
              <a:t> 1</a:t>
            </a:r>
          </a:p>
          <a:p>
            <a:pPr marL="457200" indent="-457200">
              <a:buFont typeface="+mj-lt"/>
              <a:buAutoNum type="arabicPeriod"/>
            </a:pPr>
            <a:r>
              <a:rPr lang="en-GB" sz="4400" b="1" dirty="0" smtClean="0">
                <a:latin typeface="Comic Sans MS" panose="030F0702030302020204" pitchFamily="66" charset="0"/>
              </a:rPr>
              <a:t>John</a:t>
            </a:r>
            <a:r>
              <a:rPr lang="en-GB" sz="4400" dirty="0" smtClean="0">
                <a:latin typeface="Comic Sans MS" panose="030F0702030302020204" pitchFamily="66" charset="0"/>
              </a:rPr>
              <a:t> </a:t>
            </a:r>
            <a:endParaRPr lang="en-GB" sz="4400"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Phillip</a:t>
            </a:r>
            <a:endParaRPr lang="en-GB" sz="4400"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Bartholomew</a:t>
            </a:r>
            <a:endParaRPr lang="en-GB" sz="4400"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Thomas</a:t>
            </a:r>
            <a:r>
              <a:rPr lang="en-GB" sz="4400" dirty="0" smtClean="0">
                <a:latin typeface="Comic Sans MS" panose="030F0702030302020204" pitchFamily="66" charset="0"/>
              </a:rPr>
              <a:t> </a:t>
            </a:r>
          </a:p>
          <a:p>
            <a:pPr marL="457200" indent="-457200">
              <a:buFont typeface="+mj-lt"/>
              <a:buAutoNum type="arabicPeriod"/>
            </a:pPr>
            <a:r>
              <a:rPr lang="en-GB" sz="4400" b="1" dirty="0" smtClean="0">
                <a:latin typeface="Comic Sans MS" panose="030F0702030302020204" pitchFamily="66" charset="0"/>
              </a:rPr>
              <a:t>Matthew</a:t>
            </a:r>
            <a:endParaRPr lang="en-GB" sz="4400"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James 2</a:t>
            </a:r>
            <a:endParaRPr lang="en-GB" sz="4400" b="1" dirty="0">
              <a:latin typeface="Comic Sans MS" panose="030F0702030302020204" pitchFamily="66" charset="0"/>
            </a:endParaRPr>
          </a:p>
          <a:p>
            <a:pPr marL="457200" indent="-457200">
              <a:buFont typeface="+mj-lt"/>
              <a:buAutoNum type="arabicPeriod"/>
            </a:pPr>
            <a:r>
              <a:rPr lang="en-GB" sz="4400" b="1" dirty="0" smtClean="0">
                <a:latin typeface="Comic Sans MS" panose="030F0702030302020204" pitchFamily="66" charset="0"/>
              </a:rPr>
              <a:t>Thaddeus</a:t>
            </a:r>
          </a:p>
          <a:p>
            <a:pPr marL="457200" indent="-457200">
              <a:buFont typeface="+mj-lt"/>
              <a:buAutoNum type="arabicPeriod"/>
            </a:pPr>
            <a:r>
              <a:rPr lang="en-GB" sz="4400" b="1" dirty="0" smtClean="0">
                <a:latin typeface="Comic Sans MS" panose="030F0702030302020204" pitchFamily="66" charset="0"/>
              </a:rPr>
              <a:t>Simon</a:t>
            </a:r>
          </a:p>
          <a:p>
            <a:pPr marL="457200" indent="-457200">
              <a:buFont typeface="+mj-lt"/>
              <a:buAutoNum type="arabicPeriod"/>
            </a:pPr>
            <a:r>
              <a:rPr lang="en-GB" sz="2800" b="1" i="1" dirty="0" smtClean="0">
                <a:latin typeface="Comic Sans MS" panose="030F0702030302020204" pitchFamily="66" charset="0"/>
              </a:rPr>
              <a:t>Matthias</a:t>
            </a:r>
          </a:p>
          <a:p>
            <a:pPr marL="457200" indent="-457200">
              <a:buFont typeface="+mj-lt"/>
              <a:buAutoNum type="arabicPeriod"/>
            </a:pPr>
            <a:r>
              <a:rPr lang="en-GB" sz="2800" b="1" i="1" dirty="0" smtClean="0">
                <a:latin typeface="Comic Sans MS" panose="030F0702030302020204" pitchFamily="66" charset="0"/>
              </a:rPr>
              <a:t>Paul</a:t>
            </a:r>
            <a:endParaRPr lang="en-GB" sz="2800" i="1" dirty="0" smtClean="0">
              <a:latin typeface="Comic Sans MS" panose="030F0702030302020204" pitchFamily="66" charset="0"/>
            </a:endParaRPr>
          </a:p>
        </p:txBody>
      </p:sp>
    </p:spTree>
    <p:extLst>
      <p:ext uri="{BB962C8B-B14F-4D97-AF65-F5344CB8AC3E}">
        <p14:creationId xmlns:p14="http://schemas.microsoft.com/office/powerpoint/2010/main" val="18963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Matthew</a:t>
            </a:r>
            <a:r>
              <a:rPr lang="en-GB" dirty="0" smtClean="0">
                <a:latin typeface="Comic Sans MS" panose="030F0702030302020204" pitchFamily="66" charset="0"/>
              </a:rPr>
              <a:t> – writer of the first Gospel. He always refers to himself as Matthew the tax collector making note of the fact that he was once a sinner even though he followed the path of Christ.</a:t>
            </a:r>
          </a:p>
          <a:p>
            <a:endParaRPr lang="en-GB" dirty="0"/>
          </a:p>
        </p:txBody>
      </p:sp>
    </p:spTree>
    <p:extLst>
      <p:ext uri="{BB962C8B-B14F-4D97-AF65-F5344CB8AC3E}">
        <p14:creationId xmlns:p14="http://schemas.microsoft.com/office/powerpoint/2010/main" val="20119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Andrew </a:t>
            </a:r>
            <a:r>
              <a:rPr lang="en-GB" dirty="0" smtClean="0">
                <a:latin typeface="Comic Sans MS" panose="030F0702030302020204" pitchFamily="66" charset="0"/>
              </a:rPr>
              <a:t>– (Peter’s brother) the first disciple called by Jesus. He left his life as a fisherman to serve as one of the two disciples of John the Baptist. While John the Baptist sent Andrew to Jesus.</a:t>
            </a:r>
          </a:p>
          <a:p>
            <a:endParaRPr lang="en-GB" dirty="0"/>
          </a:p>
        </p:txBody>
      </p:sp>
    </p:spTree>
    <p:extLst>
      <p:ext uri="{BB962C8B-B14F-4D97-AF65-F5344CB8AC3E}">
        <p14:creationId xmlns:p14="http://schemas.microsoft.com/office/powerpoint/2010/main" val="338447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Judas Iscariot - </a:t>
            </a:r>
            <a:r>
              <a:rPr lang="en-GB" dirty="0" smtClean="0">
                <a:latin typeface="Comic Sans MS" panose="030F0702030302020204" pitchFamily="66" charset="0"/>
              </a:rPr>
              <a:t>Judas was the disciple who did not truly believe in the love of Jesus and when the chief priests were looking for a way to arrest Jesus Judas provided them with that way by identifying Jesus with a kiss in return for thirty pieces of silver.</a:t>
            </a:r>
          </a:p>
          <a:p>
            <a:endParaRPr lang="en-GB" dirty="0"/>
          </a:p>
        </p:txBody>
      </p:sp>
    </p:spTree>
    <p:extLst>
      <p:ext uri="{BB962C8B-B14F-4D97-AF65-F5344CB8AC3E}">
        <p14:creationId xmlns:p14="http://schemas.microsoft.com/office/powerpoint/2010/main" val="35614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Simon (St Peter)</a:t>
            </a:r>
            <a:r>
              <a:rPr lang="en-GB" dirty="0" smtClean="0">
                <a:latin typeface="Comic Sans MS" panose="030F0702030302020204" pitchFamily="66" charset="0"/>
              </a:rPr>
              <a:t> - Peter is characterized as a strong willed and courageous man; however, at times he could be quick to speak and impulsive. Peter held firm belief in the teachings of Christ.</a:t>
            </a:r>
          </a:p>
          <a:p>
            <a:endParaRPr lang="en-GB" dirty="0"/>
          </a:p>
        </p:txBody>
      </p:sp>
    </p:spTree>
    <p:extLst>
      <p:ext uri="{BB962C8B-B14F-4D97-AF65-F5344CB8AC3E}">
        <p14:creationId xmlns:p14="http://schemas.microsoft.com/office/powerpoint/2010/main" val="166129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Bartholomew</a:t>
            </a:r>
            <a:r>
              <a:rPr lang="en-GB" dirty="0" smtClean="0">
                <a:latin typeface="Comic Sans MS" panose="030F0702030302020204" pitchFamily="66" charset="0"/>
              </a:rPr>
              <a:t> - Bartholomew is known for being an honest man who was convinced by Jesus’ greatness upon his meeting with Him. Not a lot is known about him.</a:t>
            </a:r>
          </a:p>
          <a:p>
            <a:endParaRPr lang="en-GB" dirty="0"/>
          </a:p>
        </p:txBody>
      </p:sp>
    </p:spTree>
    <p:extLst>
      <p:ext uri="{BB962C8B-B14F-4D97-AF65-F5344CB8AC3E}">
        <p14:creationId xmlns:p14="http://schemas.microsoft.com/office/powerpoint/2010/main" val="40961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John</a:t>
            </a:r>
            <a:r>
              <a:rPr lang="en-GB" dirty="0" smtClean="0">
                <a:latin typeface="Comic Sans MS" panose="030F0702030302020204" pitchFamily="66" charset="0"/>
              </a:rPr>
              <a:t> – Wrote 5 books of the bible. John was particularly devoted to Jesus and is claimed to be the closest of all twelve disciples to Jesus, never straying far from him.</a:t>
            </a:r>
          </a:p>
          <a:p>
            <a:endParaRPr lang="en-GB" dirty="0"/>
          </a:p>
        </p:txBody>
      </p:sp>
    </p:spTree>
    <p:extLst>
      <p:ext uri="{BB962C8B-B14F-4D97-AF65-F5344CB8AC3E}">
        <p14:creationId xmlns:p14="http://schemas.microsoft.com/office/powerpoint/2010/main" val="29517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Apprentice Theme Tun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1520" y="0"/>
            <a:ext cx="8604448" cy="6453902"/>
          </a:xfrm>
        </p:spPr>
      </p:pic>
    </p:spTree>
    <p:extLst>
      <p:ext uri="{BB962C8B-B14F-4D97-AF65-F5344CB8AC3E}">
        <p14:creationId xmlns:p14="http://schemas.microsoft.com/office/powerpoint/2010/main" val="27410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3282" r="2986" b="2779"/>
          <a:stretch/>
        </p:blipFill>
        <p:spPr bwMode="auto">
          <a:xfrm flipH="1">
            <a:off x="179512" y="3356992"/>
            <a:ext cx="3261814" cy="32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intellidogs.com/wp-content/uploads/2011/05/alan_sugar.jpg"/>
          <p:cNvPicPr>
            <a:picLocks noChangeAspect="1" noChangeArrowheads="1"/>
          </p:cNvPicPr>
          <p:nvPr/>
        </p:nvPicPr>
        <p:blipFill rotWithShape="1">
          <a:blip r:embed="rId3">
            <a:extLst>
              <a:ext uri="{28A0092B-C50C-407E-A947-70E740481C1C}">
                <a14:useLocalDpi xmlns:a14="http://schemas.microsoft.com/office/drawing/2010/main" val="0"/>
              </a:ext>
            </a:extLst>
          </a:blip>
          <a:srcRect l="2905" b="4153"/>
          <a:stretch/>
        </p:blipFill>
        <p:spPr bwMode="auto">
          <a:xfrm>
            <a:off x="3234519" y="1"/>
            <a:ext cx="5837979" cy="39987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47224" y="4175742"/>
            <a:ext cx="4729232" cy="2585323"/>
          </a:xfrm>
          <a:prstGeom prst="rect">
            <a:avLst/>
          </a:prstGeom>
          <a:blipFill>
            <a:blip r:embed="rId4"/>
            <a:tile tx="0" ty="0" sx="100000" sy="100000" flip="none" algn="tl"/>
          </a:blip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38100"/>
                <a:solidFill>
                  <a:schemeClr val="accent2">
                    <a:lumMod val="50000"/>
                  </a:schemeClr>
                </a:solidFill>
              </a:rPr>
              <a:t>The </a:t>
            </a:r>
            <a:r>
              <a:rPr lang="en-US" sz="5400" b="1" dirty="0" smtClean="0">
                <a:ln w="38100"/>
                <a:solidFill>
                  <a:schemeClr val="accent2">
                    <a:lumMod val="50000"/>
                  </a:schemeClr>
                </a:solidFill>
              </a:rPr>
              <a:t>Discipleship Challenge</a:t>
            </a:r>
            <a:endParaRPr lang="en-US" sz="5400" b="1" dirty="0">
              <a:ln w="38100"/>
              <a:solidFill>
                <a:schemeClr val="accent2">
                  <a:lumMod val="50000"/>
                </a:schemeClr>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3914730" cy="220333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11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Learning Outcomes</a:t>
            </a:r>
            <a:endParaRPr lang="en-GB" dirty="0">
              <a:latin typeface="Comic Sans MS" panose="030F0702030302020204" pitchFamily="66" charset="0"/>
            </a:endParaRPr>
          </a:p>
        </p:txBody>
      </p:sp>
      <p:sp>
        <p:nvSpPr>
          <p:cNvPr id="3" name="Content Placeholder 2"/>
          <p:cNvSpPr>
            <a:spLocks noGrp="1"/>
          </p:cNvSpPr>
          <p:nvPr>
            <p:ph idx="1"/>
          </p:nvPr>
        </p:nvSpPr>
        <p:spPr>
          <a:solidFill>
            <a:srgbClr val="FFFF00"/>
          </a:solidFill>
        </p:spPr>
        <p:txBody>
          <a:bodyPr>
            <a:normAutofit lnSpcReduction="10000"/>
          </a:bodyPr>
          <a:lstStyle/>
          <a:p>
            <a:r>
              <a:rPr lang="en-GB" b="1" dirty="0" smtClean="0">
                <a:latin typeface="Comic Sans MS" panose="030F0702030302020204" pitchFamily="66" charset="0"/>
              </a:rPr>
              <a:t>Understand</a:t>
            </a:r>
            <a:r>
              <a:rPr lang="en-GB" dirty="0" smtClean="0">
                <a:latin typeface="Comic Sans MS" panose="030F0702030302020204" pitchFamily="66" charset="0"/>
              </a:rPr>
              <a:t> what it means to be a disciple of Christ. </a:t>
            </a: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r>
              <a:rPr lang="en-GB" b="1" dirty="0" smtClean="0">
                <a:latin typeface="Comic Sans MS" panose="030F0702030302020204" pitchFamily="66" charset="0"/>
              </a:rPr>
              <a:t>Identify</a:t>
            </a:r>
            <a:r>
              <a:rPr lang="en-GB" dirty="0" smtClean="0">
                <a:latin typeface="Comic Sans MS" panose="030F0702030302020204" pitchFamily="66" charset="0"/>
              </a:rPr>
              <a:t> the characteristics required to be a disciple of Christ.</a:t>
            </a:r>
            <a:endParaRPr lang="en-GB" dirty="0">
              <a:latin typeface="Comic Sans MS" panose="030F0702030302020204" pitchFamily="66" charset="0"/>
            </a:endParaRPr>
          </a:p>
          <a:p>
            <a:endParaRPr lang="en-GB" dirty="0" smtClean="0">
              <a:latin typeface="Comic Sans MS" panose="030F0702030302020204" pitchFamily="66" charset="0"/>
            </a:endParaRPr>
          </a:p>
          <a:p>
            <a:r>
              <a:rPr lang="en-GB" b="1" dirty="0" smtClean="0">
                <a:latin typeface="Comic Sans MS" panose="030F0702030302020204" pitchFamily="66" charset="0"/>
              </a:rPr>
              <a:t>Justify</a:t>
            </a:r>
            <a:r>
              <a:rPr lang="en-GB" dirty="0" smtClean="0">
                <a:latin typeface="Comic Sans MS" panose="030F0702030302020204" pitchFamily="66" charset="0"/>
              </a:rPr>
              <a:t> why your team possesses the characteristics/skills/beliefs required of a disciple. </a:t>
            </a:r>
            <a:endParaRPr lang="en-GB" dirty="0">
              <a:latin typeface="Comic Sans MS" panose="030F0702030302020204" pitchFamily="66" charset="0"/>
            </a:endParaRPr>
          </a:p>
        </p:txBody>
      </p:sp>
    </p:spTree>
    <p:extLst>
      <p:ext uri="{BB962C8B-B14F-4D97-AF65-F5344CB8AC3E}">
        <p14:creationId xmlns:p14="http://schemas.microsoft.com/office/powerpoint/2010/main" val="17115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u="sng" dirty="0" smtClean="0">
                <a:latin typeface="Comic Sans MS" panose="030F0702030302020204" pitchFamily="66" charset="0"/>
              </a:rPr>
              <a:t>Task</a:t>
            </a:r>
            <a:endParaRPr lang="en-GB" u="sng" dirty="0">
              <a:latin typeface="Comic Sans MS" panose="030F0702030302020204" pitchFamily="66" charset="0"/>
            </a:endParaRPr>
          </a:p>
        </p:txBody>
      </p:sp>
      <p:sp>
        <p:nvSpPr>
          <p:cNvPr id="3" name="Content Placeholder 2"/>
          <p:cNvSpPr>
            <a:spLocks noGrp="1"/>
          </p:cNvSpPr>
          <p:nvPr>
            <p:ph idx="1"/>
          </p:nvPr>
        </p:nvSpPr>
        <p:spPr>
          <a:xfrm>
            <a:off x="0" y="1196752"/>
            <a:ext cx="9144000" cy="5145435"/>
          </a:xfrm>
        </p:spPr>
        <p:txBody>
          <a:bodyPr>
            <a:normAutofit lnSpcReduction="10000"/>
          </a:bodyPr>
          <a:lstStyle/>
          <a:p>
            <a:r>
              <a:rPr lang="en-GB" dirty="0" smtClean="0">
                <a:latin typeface="Comic Sans MS" panose="030F0702030302020204" pitchFamily="66" charset="0"/>
              </a:rPr>
              <a:t>You are all budding Disciples! </a:t>
            </a:r>
          </a:p>
          <a:p>
            <a:endParaRPr lang="en-GB" dirty="0" smtClean="0">
              <a:latin typeface="Comic Sans MS" panose="030F0702030302020204" pitchFamily="66" charset="0"/>
            </a:endParaRPr>
          </a:p>
          <a:p>
            <a:r>
              <a:rPr lang="en-GB" dirty="0" smtClean="0">
                <a:latin typeface="Comic Sans MS" panose="030F0702030302020204" pitchFamily="66" charset="0"/>
              </a:rPr>
              <a:t>However, not all of us can become Disciples. </a:t>
            </a:r>
          </a:p>
          <a:p>
            <a:endParaRPr lang="en-GB" dirty="0" smtClean="0">
              <a:latin typeface="Comic Sans MS" panose="030F0702030302020204" pitchFamily="66" charset="0"/>
            </a:endParaRPr>
          </a:p>
          <a:p>
            <a:r>
              <a:rPr lang="en-GB" dirty="0" smtClean="0">
                <a:latin typeface="Comic Sans MS" panose="030F0702030302020204" pitchFamily="66" charset="0"/>
              </a:rPr>
              <a:t>Unfortunately Jesus is not available to make the decision.</a:t>
            </a:r>
          </a:p>
          <a:p>
            <a:endParaRPr lang="en-GB" dirty="0" smtClean="0">
              <a:latin typeface="Comic Sans MS" panose="030F0702030302020204" pitchFamily="66" charset="0"/>
            </a:endParaRPr>
          </a:p>
          <a:p>
            <a:pPr algn="ctr"/>
            <a:r>
              <a:rPr lang="en-GB" dirty="0" smtClean="0">
                <a:latin typeface="Comic Sans MS" panose="030F0702030302020204" pitchFamily="66" charset="0"/>
              </a:rPr>
              <a:t>So, Sir Alan (Miss Grattidge) and others will decide which budding Disciples should be </a:t>
            </a:r>
            <a:r>
              <a:rPr lang="en-GB" dirty="0" smtClean="0">
                <a:solidFill>
                  <a:srgbClr val="C00000"/>
                </a:solidFill>
                <a:latin typeface="Comic Sans MS" panose="030F0702030302020204" pitchFamily="66" charset="0"/>
              </a:rPr>
              <a:t>HIRED!</a:t>
            </a:r>
            <a:endParaRPr lang="en-GB" dirty="0">
              <a:solidFill>
                <a:srgbClr val="C00000"/>
              </a:solidFill>
            </a:endParaRPr>
          </a:p>
          <a:p>
            <a:endParaRPr lang="en-GB" dirty="0" smtClean="0">
              <a:solidFill>
                <a:srgbClr val="FF0000"/>
              </a:solidFill>
            </a:endParaRPr>
          </a:p>
          <a:p>
            <a:endParaRPr lang="en-GB" dirty="0"/>
          </a:p>
        </p:txBody>
      </p:sp>
    </p:spTree>
    <p:extLst>
      <p:ext uri="{BB962C8B-B14F-4D97-AF65-F5344CB8AC3E}">
        <p14:creationId xmlns:p14="http://schemas.microsoft.com/office/powerpoint/2010/main" val="12528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Matthias</a:t>
            </a:r>
            <a:r>
              <a:rPr lang="en-GB" dirty="0" smtClean="0">
                <a:latin typeface="Comic Sans MS" panose="030F0702030302020204" pitchFamily="66" charset="0"/>
              </a:rPr>
              <a:t> (12</a:t>
            </a:r>
            <a:r>
              <a:rPr lang="en-GB" baseline="30000" dirty="0" smtClean="0">
                <a:latin typeface="Comic Sans MS" panose="030F0702030302020204" pitchFamily="66" charset="0"/>
              </a:rPr>
              <a:t>th</a:t>
            </a:r>
            <a:r>
              <a:rPr lang="en-GB" dirty="0" smtClean="0">
                <a:latin typeface="Comic Sans MS" panose="030F0702030302020204" pitchFamily="66" charset="0"/>
              </a:rPr>
              <a:t> Apostle) - Peter declared that they must choose another to take the place of Judas. Matthias was chosen as the twelfth Apostle since he was present with Jesus Christ during his time on Earth as well as through his crucifixion.</a:t>
            </a:r>
          </a:p>
          <a:p>
            <a:endParaRPr lang="en-GB" dirty="0"/>
          </a:p>
        </p:txBody>
      </p:sp>
    </p:spTree>
    <p:extLst>
      <p:ext uri="{BB962C8B-B14F-4D97-AF65-F5344CB8AC3E}">
        <p14:creationId xmlns:p14="http://schemas.microsoft.com/office/powerpoint/2010/main" val="93094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u="sng" dirty="0" smtClean="0">
                <a:latin typeface="Comic Sans MS" panose="030F0702030302020204" pitchFamily="66" charset="0"/>
              </a:rPr>
              <a:t>Your Group Challenge</a:t>
            </a:r>
            <a:endParaRPr lang="en-GB" u="sng" dirty="0">
              <a:latin typeface="Comic Sans MS" panose="030F0702030302020204" pitchFamily="66" charset="0"/>
            </a:endParaRPr>
          </a:p>
        </p:txBody>
      </p:sp>
      <p:sp>
        <p:nvSpPr>
          <p:cNvPr id="4" name="Rectangle 3"/>
          <p:cNvSpPr/>
          <p:nvPr/>
        </p:nvSpPr>
        <p:spPr>
          <a:xfrm>
            <a:off x="0" y="980728"/>
            <a:ext cx="9144000" cy="1200329"/>
          </a:xfrm>
          <a:prstGeom prst="rect">
            <a:avLst/>
          </a:prstGeom>
        </p:spPr>
        <p:txBody>
          <a:bodyPr wrap="square">
            <a:spAutoFit/>
          </a:bodyPr>
          <a:lstStyle/>
          <a:p>
            <a:r>
              <a:rPr lang="en-GB" sz="2800" dirty="0" smtClean="0">
                <a:latin typeface="Comic Sans MS" panose="030F0702030302020204" pitchFamily="66" charset="0"/>
              </a:rPr>
              <a:t>You must come up with an Advertisement campaign attracting people to Discipleship</a:t>
            </a:r>
            <a:r>
              <a:rPr lang="en-GB" sz="4400" dirty="0" smtClean="0"/>
              <a:t>.</a:t>
            </a:r>
          </a:p>
        </p:txBody>
      </p:sp>
      <p:sp>
        <p:nvSpPr>
          <p:cNvPr id="5" name="Content Placeholder 4"/>
          <p:cNvSpPr>
            <a:spLocks noGrp="1"/>
          </p:cNvSpPr>
          <p:nvPr>
            <p:ph idx="1"/>
          </p:nvPr>
        </p:nvSpPr>
        <p:spPr>
          <a:xfrm>
            <a:off x="0" y="2276872"/>
            <a:ext cx="9144000" cy="4581128"/>
          </a:xfrm>
        </p:spPr>
        <p:txBody>
          <a:bodyPr>
            <a:normAutofit fontScale="92500"/>
          </a:bodyPr>
          <a:lstStyle/>
          <a:p>
            <a:pPr marL="0" indent="0" algn="ctr">
              <a:buNone/>
            </a:pPr>
            <a:r>
              <a:rPr lang="en-GB" u="sng" dirty="0" smtClean="0">
                <a:solidFill>
                  <a:srgbClr val="C00000"/>
                </a:solidFill>
                <a:latin typeface="Comic Sans MS" panose="030F0702030302020204" pitchFamily="66" charset="0"/>
              </a:rPr>
              <a:t>BEFORE YOU BEGIN:</a:t>
            </a:r>
          </a:p>
          <a:p>
            <a:r>
              <a:rPr lang="en-GB" dirty="0" smtClean="0">
                <a:latin typeface="Comic Sans MS" panose="030F0702030302020204" pitchFamily="66" charset="0"/>
              </a:rPr>
              <a:t>You must nominate a </a:t>
            </a:r>
            <a:r>
              <a:rPr lang="en-GB" b="1" dirty="0" smtClean="0">
                <a:latin typeface="Comic Sans MS" panose="030F0702030302020204" pitchFamily="66" charset="0"/>
              </a:rPr>
              <a:t>Project Manger </a:t>
            </a:r>
            <a:r>
              <a:rPr lang="en-GB" dirty="0" smtClean="0">
                <a:latin typeface="Comic Sans MS" panose="030F0702030302020204" pitchFamily="66" charset="0"/>
              </a:rPr>
              <a:t>(PM)</a:t>
            </a:r>
          </a:p>
          <a:p>
            <a:r>
              <a:rPr lang="en-GB" dirty="0" smtClean="0">
                <a:latin typeface="Comic Sans MS" panose="030F0702030302020204" pitchFamily="66" charset="0"/>
              </a:rPr>
              <a:t>The PM is the team decision maker and is responsible for the team.</a:t>
            </a:r>
          </a:p>
          <a:p>
            <a:r>
              <a:rPr lang="en-GB" dirty="0" smtClean="0">
                <a:latin typeface="Comic Sans MS" panose="030F0702030302020204" pitchFamily="66" charset="0"/>
              </a:rPr>
              <a:t>The PM is required to explain after the presentation why their group choose to do their Advertisement campaign the way they have. </a:t>
            </a:r>
          </a:p>
          <a:p>
            <a:r>
              <a:rPr lang="en-GB" dirty="0" smtClean="0">
                <a:latin typeface="Comic Sans MS" panose="030F0702030302020204" pitchFamily="66" charset="0"/>
              </a:rPr>
              <a:t>The PM must explain the teams decision process.</a:t>
            </a:r>
          </a:p>
          <a:p>
            <a:pPr marL="0" indent="0" algn="ctr">
              <a:buNone/>
            </a:pPr>
            <a:endParaRPr lang="en-GB" u="sng" dirty="0">
              <a:solidFill>
                <a:srgbClr val="C00000"/>
              </a:solidFill>
            </a:endParaRPr>
          </a:p>
        </p:txBody>
      </p:sp>
    </p:spTree>
    <p:extLst>
      <p:ext uri="{BB962C8B-B14F-4D97-AF65-F5344CB8AC3E}">
        <p14:creationId xmlns:p14="http://schemas.microsoft.com/office/powerpoint/2010/main" val="103139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789040"/>
          </a:xfrm>
        </p:spPr>
        <p:txBody>
          <a:bodyPr>
            <a:normAutofit fontScale="55000" lnSpcReduction="20000"/>
          </a:bodyPr>
          <a:lstStyle/>
          <a:p>
            <a:pPr marL="0" indent="0" algn="ctr">
              <a:buNone/>
            </a:pPr>
            <a:endParaRPr lang="en-GB" sz="4400" dirty="0" smtClean="0"/>
          </a:p>
          <a:p>
            <a:pPr marL="0" indent="0" algn="ctr">
              <a:buNone/>
            </a:pPr>
            <a:r>
              <a:rPr lang="en-GB" sz="4400" dirty="0" smtClean="0"/>
              <a:t>You can either:</a:t>
            </a:r>
          </a:p>
          <a:p>
            <a:pPr marL="0" indent="0" algn="ctr">
              <a:buNone/>
            </a:pPr>
            <a:endParaRPr lang="en-GB" sz="4400" dirty="0" smtClean="0"/>
          </a:p>
          <a:p>
            <a:pPr marL="0" indent="0" algn="ctr">
              <a:buNone/>
            </a:pPr>
            <a:r>
              <a:rPr lang="en-GB" sz="4400" dirty="0" smtClean="0"/>
              <a:t>Make a TV advert/Drama</a:t>
            </a:r>
          </a:p>
          <a:p>
            <a:pPr marL="0" indent="0" algn="ctr">
              <a:buNone/>
            </a:pPr>
            <a:r>
              <a:rPr lang="en-GB" sz="4400" dirty="0" smtClean="0"/>
              <a:t>A radio Advert/Drama</a:t>
            </a:r>
          </a:p>
          <a:p>
            <a:pPr marL="0" indent="0" algn="ctr">
              <a:buNone/>
            </a:pPr>
            <a:r>
              <a:rPr lang="en-GB" sz="4400" dirty="0" smtClean="0"/>
              <a:t>A poster</a:t>
            </a:r>
          </a:p>
          <a:p>
            <a:pPr marL="0" indent="0" algn="ctr">
              <a:buNone/>
            </a:pPr>
            <a:endParaRPr lang="en-GB" sz="4400" dirty="0" smtClean="0"/>
          </a:p>
          <a:p>
            <a:pPr marL="0" indent="0" algn="ctr">
              <a:buNone/>
            </a:pPr>
            <a:r>
              <a:rPr lang="en-GB" sz="4400" dirty="0"/>
              <a:t>Y</a:t>
            </a:r>
            <a:r>
              <a:rPr lang="en-GB" sz="4400" dirty="0" smtClean="0"/>
              <a:t>ou could do a mix of both </a:t>
            </a:r>
          </a:p>
          <a:p>
            <a:pPr marL="0" indent="0" algn="ctr">
              <a:buNone/>
            </a:pPr>
            <a:r>
              <a:rPr lang="en-GB" sz="4400" dirty="0" smtClean="0"/>
              <a:t>You may also come up with other ideas but they must be ran by Sir Alan.</a:t>
            </a:r>
          </a:p>
          <a:p>
            <a:pPr marL="0" indent="0" algn="ctr">
              <a:buNone/>
            </a:pPr>
            <a:r>
              <a:rPr lang="en-GB" sz="4400" dirty="0" smtClean="0"/>
              <a:t>Your advertisement/presentation must not last longer than 5 minutes.</a:t>
            </a:r>
          </a:p>
          <a:p>
            <a:endParaRPr lang="en-GB" dirty="0"/>
          </a:p>
        </p:txBody>
      </p:sp>
      <p:sp>
        <p:nvSpPr>
          <p:cNvPr id="5" name="Content Placeholder 2"/>
          <p:cNvSpPr txBox="1">
            <a:spLocks/>
          </p:cNvSpPr>
          <p:nvPr/>
        </p:nvSpPr>
        <p:spPr>
          <a:xfrm>
            <a:off x="0" y="3789040"/>
            <a:ext cx="9144000" cy="3068960"/>
          </a:xfrm>
          <a:prstGeom prst="rect">
            <a:avLst/>
          </a:prstGeom>
          <a:solidFill>
            <a:schemeClr val="accent2">
              <a:lumMod val="40000"/>
              <a:lumOff val="60000"/>
            </a:schemeClr>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800" u="sng" dirty="0" smtClean="0"/>
              <a:t>Success Criteria</a:t>
            </a:r>
          </a:p>
          <a:p>
            <a:pPr marL="0" indent="0" algn="ctr">
              <a:buFont typeface="Arial" panose="020B0604020202020204" pitchFamily="34" charset="0"/>
              <a:buNone/>
            </a:pPr>
            <a:r>
              <a:rPr lang="en-GB" sz="4800" dirty="0" smtClean="0"/>
              <a:t>Your Advertisement should include :</a:t>
            </a:r>
          </a:p>
          <a:p>
            <a:pPr marL="0" indent="0" algn="ctr">
              <a:buFont typeface="Arial" panose="020B0604020202020204" pitchFamily="34" charset="0"/>
              <a:buNone/>
            </a:pPr>
            <a:endParaRPr lang="en-GB" sz="4800" dirty="0" smtClean="0"/>
          </a:p>
          <a:p>
            <a:r>
              <a:rPr lang="en-GB" sz="4800" dirty="0" smtClean="0"/>
              <a:t>An explanation of what a Disciple is.</a:t>
            </a:r>
          </a:p>
          <a:p>
            <a:r>
              <a:rPr lang="en-GB" sz="4800" dirty="0" smtClean="0"/>
              <a:t>An outline of what a Disciple does.</a:t>
            </a:r>
          </a:p>
          <a:p>
            <a:r>
              <a:rPr lang="en-GB" sz="4800" dirty="0" smtClean="0"/>
              <a:t>The qualities/skills/talents Disciples need.</a:t>
            </a:r>
          </a:p>
          <a:p>
            <a:r>
              <a:rPr lang="en-GB" sz="4800" dirty="0" smtClean="0"/>
              <a:t>The benefits of being a Disciple.    </a:t>
            </a:r>
            <a:endParaRPr lang="en-GB" sz="4800" dirty="0"/>
          </a:p>
        </p:txBody>
      </p:sp>
      <p:sp>
        <p:nvSpPr>
          <p:cNvPr id="6" name="TextBox 5"/>
          <p:cNvSpPr txBox="1"/>
          <p:nvPr/>
        </p:nvSpPr>
        <p:spPr>
          <a:xfrm rot="20371300">
            <a:off x="57889" y="739445"/>
            <a:ext cx="2989473" cy="707886"/>
          </a:xfrm>
          <a:prstGeom prst="rect">
            <a:avLst/>
          </a:prstGeom>
          <a:solidFill>
            <a:srgbClr val="FF0066"/>
          </a:solidFill>
        </p:spPr>
        <p:txBody>
          <a:bodyPr wrap="none" rtlCol="0">
            <a:spAutoFit/>
          </a:bodyPr>
          <a:lstStyle/>
          <a:p>
            <a:r>
              <a:rPr lang="en-GB" sz="4000" dirty="0" smtClean="0"/>
              <a:t>Be creative!!!</a:t>
            </a:r>
            <a:endParaRPr lang="en-GB" sz="4000" dirty="0"/>
          </a:p>
        </p:txBody>
      </p:sp>
    </p:spTree>
    <p:extLst>
      <p:ext uri="{BB962C8B-B14F-4D97-AF65-F5344CB8AC3E}">
        <p14:creationId xmlns:p14="http://schemas.microsoft.com/office/powerpoint/2010/main" val="5878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lstStyle/>
          <a:p>
            <a:r>
              <a:rPr lang="en-GB" sz="3600" u="sng" dirty="0" smtClean="0">
                <a:latin typeface="Comic Sans MS" panose="030F0702030302020204" pitchFamily="66" charset="0"/>
              </a:rPr>
              <a:t>Presentation time!</a:t>
            </a:r>
            <a:endParaRPr lang="en-GB" sz="3600" u="sng" dirty="0">
              <a:latin typeface="Comic Sans MS" panose="030F0702030302020204" pitchFamily="66" charset="0"/>
            </a:endParaRPr>
          </a:p>
        </p:txBody>
      </p:sp>
      <p:pic>
        <p:nvPicPr>
          <p:cNvPr id="4" name="Apprentice Theme Tun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548680"/>
            <a:ext cx="7668344" cy="5751762"/>
          </a:xfrm>
        </p:spPr>
      </p:pic>
    </p:spTree>
    <p:extLst>
      <p:ext uri="{BB962C8B-B14F-4D97-AF65-F5344CB8AC3E}">
        <p14:creationId xmlns:p14="http://schemas.microsoft.com/office/powerpoint/2010/main" val="42827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6876256" cy="4349080"/>
          </a:xfrm>
          <a:solidFill>
            <a:srgbClr val="92D050"/>
          </a:solidFill>
        </p:spPr>
        <p:txBody>
          <a:bodyPr>
            <a:normAutofit lnSpcReduction="10000"/>
          </a:bodyPr>
          <a:lstStyle/>
          <a:p>
            <a:r>
              <a:rPr lang="en-GB" dirty="0" smtClean="0"/>
              <a:t>How did you contribute to your team?</a:t>
            </a:r>
          </a:p>
          <a:p>
            <a:r>
              <a:rPr lang="en-GB" dirty="0" smtClean="0"/>
              <a:t>What did you do?</a:t>
            </a:r>
          </a:p>
          <a:p>
            <a:r>
              <a:rPr lang="en-GB" dirty="0" smtClean="0"/>
              <a:t>What qualities have you shown?</a:t>
            </a:r>
          </a:p>
          <a:p>
            <a:r>
              <a:rPr lang="en-GB" dirty="0" smtClean="0"/>
              <a:t>What further skills, qualities, or talents could you bring to discipleship? </a:t>
            </a:r>
          </a:p>
          <a:p>
            <a:r>
              <a:rPr lang="en-GB" dirty="0" smtClean="0"/>
              <a:t>Why would Jesus pick you if he was hiring today? </a:t>
            </a:r>
            <a:endParaRPr lang="en-GB" dirty="0"/>
          </a:p>
        </p:txBody>
      </p:sp>
      <p:sp>
        <p:nvSpPr>
          <p:cNvPr id="4" name="Title 1"/>
          <p:cNvSpPr>
            <a:spLocks noGrp="1"/>
          </p:cNvSpPr>
          <p:nvPr>
            <p:ph type="title"/>
          </p:nvPr>
        </p:nvSpPr>
        <p:spPr>
          <a:xfrm>
            <a:off x="0" y="-99392"/>
            <a:ext cx="9144000" cy="1368152"/>
          </a:xfrm>
        </p:spPr>
        <p:txBody>
          <a:bodyPr>
            <a:noAutofit/>
          </a:bodyPr>
          <a:lstStyle/>
          <a:p>
            <a:pPr algn="l"/>
            <a:r>
              <a:rPr lang="en-GB" sz="3200" u="sng" dirty="0" smtClean="0">
                <a:latin typeface="Comic Sans MS" panose="030F0702030302020204" pitchFamily="66" charset="0"/>
              </a:rPr>
              <a:t>Pre Board Room</a:t>
            </a:r>
            <a:r>
              <a:rPr lang="en-GB" sz="3200" dirty="0" smtClean="0">
                <a:latin typeface="Comic Sans MS" panose="030F0702030302020204" pitchFamily="66" charset="0"/>
              </a:rPr>
              <a:t> create a speech explaining why you would make a brilliant disciple. </a:t>
            </a:r>
            <a:r>
              <a:rPr lang="en-GB" sz="2800" dirty="0" smtClean="0">
                <a:latin typeface="Comic Sans MS" panose="030F0702030302020204" pitchFamily="66" charset="0"/>
              </a:rPr>
              <a:t>Give it a title.</a:t>
            </a:r>
            <a:endParaRPr lang="en-GB" sz="2800" u="sng" dirty="0">
              <a:latin typeface="Comic Sans MS" panose="030F0702030302020204" pitchFamily="66" charset="0"/>
            </a:endParaRPr>
          </a:p>
        </p:txBody>
      </p:sp>
      <p:sp>
        <p:nvSpPr>
          <p:cNvPr id="5" name="TextBox 4"/>
          <p:cNvSpPr txBox="1"/>
          <p:nvPr/>
        </p:nvSpPr>
        <p:spPr>
          <a:xfrm>
            <a:off x="6876256" y="1196752"/>
            <a:ext cx="2267744" cy="5693866"/>
          </a:xfrm>
          <a:prstGeom prst="rect">
            <a:avLst/>
          </a:prstGeom>
          <a:solidFill>
            <a:schemeClr val="accent2">
              <a:lumMod val="60000"/>
              <a:lumOff val="40000"/>
            </a:schemeClr>
          </a:solidFill>
        </p:spPr>
        <p:txBody>
          <a:bodyPr wrap="square" rtlCol="0">
            <a:spAutoFit/>
          </a:bodyPr>
          <a:lstStyle/>
          <a:p>
            <a:r>
              <a:rPr lang="en-GB" sz="2800" u="sng" dirty="0" smtClean="0">
                <a:latin typeface="Comic Sans MS" panose="030F0702030302020204" pitchFamily="66" charset="0"/>
              </a:rPr>
              <a:t>Key Words</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Discipleship</a:t>
            </a:r>
          </a:p>
          <a:p>
            <a:r>
              <a:rPr lang="en-GB" sz="2800" dirty="0" smtClean="0">
                <a:latin typeface="Comic Sans MS" panose="030F0702030302020204" pitchFamily="66" charset="0"/>
              </a:rPr>
              <a:t>Loyalty</a:t>
            </a:r>
          </a:p>
          <a:p>
            <a:r>
              <a:rPr lang="en-GB" sz="2800" dirty="0" smtClean="0">
                <a:latin typeface="Comic Sans MS" panose="030F0702030302020204" pitchFamily="66" charset="0"/>
              </a:rPr>
              <a:t>Unique</a:t>
            </a:r>
          </a:p>
          <a:p>
            <a:r>
              <a:rPr lang="en-GB" sz="2800" dirty="0" smtClean="0">
                <a:latin typeface="Comic Sans MS" panose="030F0702030302020204" pitchFamily="66" charset="0"/>
              </a:rPr>
              <a:t>Faithful</a:t>
            </a:r>
          </a:p>
          <a:p>
            <a:r>
              <a:rPr lang="en-GB" sz="2800" dirty="0" smtClean="0">
                <a:latin typeface="Comic Sans MS" panose="030F0702030302020204" pitchFamily="66" charset="0"/>
              </a:rPr>
              <a:t>Bravery</a:t>
            </a:r>
          </a:p>
          <a:p>
            <a:r>
              <a:rPr lang="en-GB" sz="2800" dirty="0" smtClean="0">
                <a:latin typeface="Comic Sans MS" panose="030F0702030302020204" pitchFamily="66" charset="0"/>
              </a:rPr>
              <a:t>Love</a:t>
            </a:r>
          </a:p>
          <a:p>
            <a:r>
              <a:rPr lang="en-GB" sz="2800" dirty="0" smtClean="0">
                <a:latin typeface="Comic Sans MS" panose="030F0702030302020204" pitchFamily="66" charset="0"/>
              </a:rPr>
              <a:t>Chosen</a:t>
            </a:r>
          </a:p>
          <a:p>
            <a:r>
              <a:rPr lang="en-GB" sz="2800" dirty="0" smtClean="0">
                <a:latin typeface="Comic Sans MS" panose="030F0702030302020204" pitchFamily="66" charset="0"/>
              </a:rPr>
              <a:t>Conversion</a:t>
            </a:r>
          </a:p>
          <a:p>
            <a:r>
              <a:rPr lang="en-GB" sz="2800" dirty="0" smtClean="0">
                <a:latin typeface="Comic Sans MS" panose="030F0702030302020204" pitchFamily="66" charset="0"/>
              </a:rPr>
              <a:t>Obedient</a:t>
            </a:r>
          </a:p>
          <a:p>
            <a:r>
              <a:rPr lang="en-GB" sz="2800" dirty="0" smtClean="0">
                <a:latin typeface="Comic Sans MS" panose="030F0702030302020204" pitchFamily="66" charset="0"/>
              </a:rPr>
              <a:t>Trusting</a:t>
            </a:r>
          </a:p>
          <a:p>
            <a:r>
              <a:rPr lang="en-GB" sz="2800" dirty="0" smtClean="0">
                <a:latin typeface="Comic Sans MS" panose="030F0702030302020204" pitchFamily="66" charset="0"/>
              </a:rPr>
              <a:t>Passionate</a:t>
            </a:r>
            <a:endParaRPr lang="en-GB" sz="2800" dirty="0">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5229200"/>
            <a:ext cx="5112568" cy="179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43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anose="030F0702030302020204" pitchFamily="66" charset="0"/>
              </a:rPr>
              <a:t>The Board Room</a:t>
            </a:r>
            <a:endParaRPr lang="en-GB" u="sng" dirty="0">
              <a:latin typeface="Comic Sans MS" panose="030F0702030302020204" pitchFamily="66" charset="0"/>
            </a:endParaRPr>
          </a:p>
        </p:txBody>
      </p:sp>
      <p:sp>
        <p:nvSpPr>
          <p:cNvPr id="3" name="Content Placeholder 2"/>
          <p:cNvSpPr>
            <a:spLocks noGrp="1"/>
          </p:cNvSpPr>
          <p:nvPr>
            <p:ph idx="1"/>
          </p:nvPr>
        </p:nvSpPr>
        <p:spPr>
          <a:xfrm>
            <a:off x="0" y="1600200"/>
            <a:ext cx="9144000" cy="5257800"/>
          </a:xfrm>
        </p:spPr>
        <p:txBody>
          <a:bodyPr>
            <a:normAutofit lnSpcReduction="10000"/>
          </a:bodyPr>
          <a:lstStyle/>
          <a:p>
            <a:r>
              <a:rPr lang="en-GB" dirty="0" smtClean="0">
                <a:latin typeface="Comic Sans MS" panose="030F0702030302020204" pitchFamily="66" charset="0"/>
              </a:rPr>
              <a:t>The PM will now choose </a:t>
            </a:r>
            <a:r>
              <a:rPr lang="en-GB" sz="3600" b="1" u="sng" dirty="0" smtClean="0">
                <a:latin typeface="Comic Sans MS" panose="030F0702030302020204" pitchFamily="66" charset="0"/>
              </a:rPr>
              <a:t>one</a:t>
            </a:r>
            <a:r>
              <a:rPr lang="en-GB" dirty="0" smtClean="0">
                <a:latin typeface="Comic Sans MS" panose="030F0702030302020204" pitchFamily="66" charset="0"/>
              </a:rPr>
              <a:t> person from their team to compete to win discipleship (it can be the PM if the team agree).</a:t>
            </a:r>
          </a:p>
          <a:p>
            <a:endParaRPr lang="en-GB" dirty="0" smtClean="0">
              <a:latin typeface="Comic Sans MS" panose="030F0702030302020204" pitchFamily="66" charset="0"/>
            </a:endParaRPr>
          </a:p>
          <a:p>
            <a:r>
              <a:rPr lang="en-GB" dirty="0" smtClean="0">
                <a:latin typeface="Comic Sans MS" panose="030F0702030302020204" pitchFamily="66" charset="0"/>
              </a:rPr>
              <a:t>All competitors will then face Sir Alan and perhaps others and battle it out in the board room.</a:t>
            </a:r>
          </a:p>
          <a:p>
            <a:endParaRPr lang="en-GB" dirty="0" smtClean="0">
              <a:latin typeface="Comic Sans MS" panose="030F0702030302020204" pitchFamily="66" charset="0"/>
            </a:endParaRPr>
          </a:p>
          <a:p>
            <a:r>
              <a:rPr lang="en-GB" dirty="0" smtClean="0">
                <a:latin typeface="Comic Sans MS" panose="030F0702030302020204" pitchFamily="66" charset="0"/>
              </a:rPr>
              <a:t>They will have to explain why they will be the best Disciple. </a:t>
            </a:r>
            <a:endParaRPr lang="en-GB" dirty="0">
              <a:latin typeface="Comic Sans MS" panose="030F0702030302020204" pitchFamily="66" charset="0"/>
            </a:endParaRPr>
          </a:p>
        </p:txBody>
      </p:sp>
    </p:spTree>
    <p:extLst>
      <p:ext uri="{BB962C8B-B14F-4D97-AF65-F5344CB8AC3E}">
        <p14:creationId xmlns:p14="http://schemas.microsoft.com/office/powerpoint/2010/main" val="12113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lstStyle/>
          <a:p>
            <a:r>
              <a:rPr lang="en-GB" sz="3600" u="sng" dirty="0" smtClean="0">
                <a:latin typeface="Comic Sans MS" panose="030F0702030302020204" pitchFamily="66" charset="0"/>
              </a:rPr>
              <a:t>Presentation time!</a:t>
            </a:r>
            <a:endParaRPr lang="en-GB" sz="3600" u="sng" dirty="0">
              <a:latin typeface="Comic Sans MS" panose="030F0702030302020204" pitchFamily="66" charset="0"/>
            </a:endParaRPr>
          </a:p>
        </p:txBody>
      </p:sp>
      <p:pic>
        <p:nvPicPr>
          <p:cNvPr id="4" name="Apprentice Theme Tun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548680"/>
            <a:ext cx="7668344" cy="5751762"/>
          </a:xfrm>
        </p:spPr>
      </p:pic>
    </p:spTree>
    <p:extLst>
      <p:ext uri="{BB962C8B-B14F-4D97-AF65-F5344CB8AC3E}">
        <p14:creationId xmlns:p14="http://schemas.microsoft.com/office/powerpoint/2010/main" val="35248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Hired! </a:t>
            </a:r>
            <a:endParaRPr lang="en-GB" dirty="0"/>
          </a:p>
        </p:txBody>
      </p:sp>
      <p:pic>
        <p:nvPicPr>
          <p:cNvPr id="2050" name="Picture 2" descr="http://newsimg.bbc.co.uk/media/images/45603000/jpg/_4560321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243" y="1406309"/>
            <a:ext cx="5632624"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4941168"/>
            <a:ext cx="7920880" cy="1200329"/>
          </a:xfrm>
          <a:prstGeom prst="rect">
            <a:avLst/>
          </a:prstGeom>
          <a:noFill/>
        </p:spPr>
        <p:txBody>
          <a:bodyPr wrap="square" rtlCol="0">
            <a:spAutoFit/>
          </a:bodyPr>
          <a:lstStyle/>
          <a:p>
            <a:pPr algn="ctr"/>
            <a:r>
              <a:rPr lang="en-GB" sz="3600" dirty="0">
                <a:solidFill>
                  <a:srgbClr val="FF0000"/>
                </a:solidFill>
              </a:rPr>
              <a:t>ONE OF YOU WILL BE HIRED BASED ON YOUR RESPONSES</a:t>
            </a:r>
          </a:p>
        </p:txBody>
      </p:sp>
    </p:spTree>
    <p:extLst>
      <p:ext uri="{BB962C8B-B14F-4D97-AF65-F5344CB8AC3E}">
        <p14:creationId xmlns:p14="http://schemas.microsoft.com/office/powerpoint/2010/main" val="316453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GB" u="sng" dirty="0" smtClean="0">
                <a:latin typeface="Comic Sans MS" panose="030F0702030302020204" pitchFamily="66" charset="0"/>
              </a:rPr>
              <a:t>Audience Participation</a:t>
            </a:r>
            <a:endParaRPr lang="en-GB" u="sng" dirty="0">
              <a:latin typeface="Comic Sans MS" panose="030F0702030302020204" pitchFamily="66" charset="0"/>
            </a:endParaRPr>
          </a:p>
        </p:txBody>
      </p:sp>
      <p:sp>
        <p:nvSpPr>
          <p:cNvPr id="3" name="Content Placeholder 2"/>
          <p:cNvSpPr>
            <a:spLocks noGrp="1"/>
          </p:cNvSpPr>
          <p:nvPr>
            <p:ph idx="1"/>
          </p:nvPr>
        </p:nvSpPr>
        <p:spPr>
          <a:xfrm>
            <a:off x="0" y="836712"/>
            <a:ext cx="9144000" cy="5904656"/>
          </a:xfrm>
        </p:spPr>
        <p:txBody>
          <a:bodyPr>
            <a:normAutofit lnSpcReduction="10000"/>
          </a:bodyPr>
          <a:lstStyle/>
          <a:p>
            <a:r>
              <a:rPr lang="en-GB" dirty="0" smtClean="0">
                <a:latin typeface="Comic Sans MS" panose="030F0702030302020204" pitchFamily="66" charset="0"/>
              </a:rPr>
              <a:t>Once Sir Alan has made his decision, the audience will vote on whether the correct decision was made.</a:t>
            </a:r>
          </a:p>
          <a:p>
            <a:endParaRPr lang="en-GB" dirty="0" smtClean="0">
              <a:latin typeface="Comic Sans MS" panose="030F0702030302020204" pitchFamily="66" charset="0"/>
            </a:endParaRPr>
          </a:p>
          <a:p>
            <a:r>
              <a:rPr lang="en-GB" dirty="0" smtClean="0">
                <a:latin typeface="Comic Sans MS" panose="030F0702030302020204" pitchFamily="66" charset="0"/>
              </a:rPr>
              <a:t>Using the whiteboards the audience will either write YES or NO.</a:t>
            </a:r>
          </a:p>
          <a:p>
            <a:endParaRPr lang="en-GB" dirty="0" smtClean="0">
              <a:latin typeface="Comic Sans MS" panose="030F0702030302020204" pitchFamily="66" charset="0"/>
            </a:endParaRPr>
          </a:p>
          <a:p>
            <a:r>
              <a:rPr lang="en-GB" dirty="0" smtClean="0">
                <a:latin typeface="Comic Sans MS" panose="030F0702030302020204" pitchFamily="66" charset="0"/>
              </a:rPr>
              <a:t>Some members of the audience will be picked to explain their vote.</a:t>
            </a:r>
          </a:p>
          <a:p>
            <a:endParaRPr lang="en-GB" dirty="0">
              <a:solidFill>
                <a:srgbClr val="FF0000"/>
              </a:solidFill>
              <a:latin typeface="Comic Sans MS" panose="030F0702030302020204" pitchFamily="66" charset="0"/>
            </a:endParaRPr>
          </a:p>
          <a:p>
            <a:pPr marL="0" indent="0" algn="ctr">
              <a:buNone/>
            </a:pPr>
            <a:r>
              <a:rPr lang="en-GB" dirty="0" smtClean="0">
                <a:solidFill>
                  <a:srgbClr val="FF0000"/>
                </a:solidFill>
                <a:latin typeface="Comic Sans MS" panose="030F0702030302020204" pitchFamily="66" charset="0"/>
              </a:rPr>
              <a:t>GOOD LUCK!! </a:t>
            </a:r>
          </a:p>
        </p:txBody>
      </p:sp>
    </p:spTree>
    <p:extLst>
      <p:ext uri="{BB962C8B-B14F-4D97-AF65-F5344CB8AC3E}">
        <p14:creationId xmlns:p14="http://schemas.microsoft.com/office/powerpoint/2010/main" val="42022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James 2 </a:t>
            </a:r>
            <a:r>
              <a:rPr lang="en-GB" dirty="0" smtClean="0">
                <a:latin typeface="Comic Sans MS" panose="030F0702030302020204" pitchFamily="66" charset="0"/>
              </a:rPr>
              <a:t>– He is one of the disciples that very little is known about. James’ father shared his name with the father of Matthew and it is possible that they were brothers; however, this cannot be known for certain</a:t>
            </a:r>
          </a:p>
          <a:p>
            <a:endParaRPr lang="en-GB" dirty="0"/>
          </a:p>
        </p:txBody>
      </p:sp>
    </p:spTree>
    <p:extLst>
      <p:ext uri="{BB962C8B-B14F-4D97-AF65-F5344CB8AC3E}">
        <p14:creationId xmlns:p14="http://schemas.microsoft.com/office/powerpoint/2010/main" val="38622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Phillip -</a:t>
            </a:r>
            <a:r>
              <a:rPr lang="en-GB" dirty="0" smtClean="0"/>
              <a:t> </a:t>
            </a:r>
            <a:r>
              <a:rPr lang="en-GB" dirty="0" smtClean="0">
                <a:latin typeface="Comic Sans MS" panose="030F0702030302020204" pitchFamily="66" charset="0"/>
              </a:rPr>
              <a:t>was slow to recognize Jesus; however, once he found Jesus he was quick to share His greatness with his friend Nathanael Bartholomew. Not a lot is known about Phillip. </a:t>
            </a:r>
          </a:p>
          <a:p>
            <a:endParaRPr lang="en-GB" dirty="0"/>
          </a:p>
        </p:txBody>
      </p:sp>
    </p:spTree>
    <p:extLst>
      <p:ext uri="{BB962C8B-B14F-4D97-AF65-F5344CB8AC3E}">
        <p14:creationId xmlns:p14="http://schemas.microsoft.com/office/powerpoint/2010/main" val="23968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Simon</a:t>
            </a:r>
            <a:r>
              <a:rPr lang="en-GB" dirty="0" smtClean="0">
                <a:latin typeface="Comic Sans MS" panose="030F0702030302020204" pitchFamily="66" charset="0"/>
              </a:rPr>
              <a:t> - The interesting thing about Simon is that he is never mentioned throughout The Bible, except to list his name as one of the twelve disciples.</a:t>
            </a:r>
            <a:endParaRPr lang="en-GB" dirty="0">
              <a:latin typeface="Comic Sans MS" panose="030F0702030302020204" pitchFamily="66" charset="0"/>
            </a:endParaRPr>
          </a:p>
        </p:txBody>
      </p:sp>
    </p:spTree>
    <p:extLst>
      <p:ext uri="{BB962C8B-B14F-4D97-AF65-F5344CB8AC3E}">
        <p14:creationId xmlns:p14="http://schemas.microsoft.com/office/powerpoint/2010/main" val="138373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indent="-457200">
              <a:buFont typeface="+mj-lt"/>
              <a:buAutoNum type="arabicPeriod"/>
            </a:pPr>
            <a:endParaRPr lang="en-GB" dirty="0" smtClean="0">
              <a:latin typeface="Comic Sans MS" panose="030F0702030302020204" pitchFamily="66" charset="0"/>
            </a:endParaRPr>
          </a:p>
          <a:p>
            <a:pPr marL="457200" indent="-457200">
              <a:buFont typeface="+mj-lt"/>
              <a:buAutoNum type="arabicPeriod"/>
            </a:pPr>
            <a:r>
              <a:rPr lang="en-GB" b="1" dirty="0" smtClean="0">
                <a:latin typeface="Comic Sans MS" panose="030F0702030302020204" pitchFamily="66" charset="0"/>
              </a:rPr>
              <a:t>James</a:t>
            </a:r>
            <a:r>
              <a:rPr lang="en-GB" dirty="0" smtClean="0">
                <a:latin typeface="Comic Sans MS" panose="030F0702030302020204" pitchFamily="66" charset="0"/>
              </a:rPr>
              <a:t> 1– James was a fisherman with John (his brother) and Peter. Jesus nicknamed both James and John “Sons of Thunder,” because of their bad tempers.</a:t>
            </a:r>
          </a:p>
          <a:p>
            <a:endParaRPr lang="en-GB" dirty="0"/>
          </a:p>
        </p:txBody>
      </p:sp>
    </p:spTree>
    <p:extLst>
      <p:ext uri="{BB962C8B-B14F-4D97-AF65-F5344CB8AC3E}">
        <p14:creationId xmlns:p14="http://schemas.microsoft.com/office/powerpoint/2010/main" val="6479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Thaddeus </a:t>
            </a:r>
            <a:r>
              <a:rPr lang="en-GB" dirty="0" smtClean="0">
                <a:latin typeface="Comic Sans MS" panose="030F0702030302020204" pitchFamily="66" charset="0"/>
              </a:rPr>
              <a:t>- There is some confusion as to whether Thaddeus was the brother or son of James but it is known that they were related. Thaddeus was not a leader of the twelve disciples and he is not mentioned often throughout The Bible.</a:t>
            </a:r>
          </a:p>
          <a:p>
            <a:endParaRPr lang="en-GB" dirty="0"/>
          </a:p>
        </p:txBody>
      </p:sp>
    </p:spTree>
    <p:extLst>
      <p:ext uri="{BB962C8B-B14F-4D97-AF65-F5344CB8AC3E}">
        <p14:creationId xmlns:p14="http://schemas.microsoft.com/office/powerpoint/2010/main" val="285209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Paul – </a:t>
            </a:r>
            <a:r>
              <a:rPr lang="en-GB" dirty="0" smtClean="0">
                <a:latin typeface="Comic Sans MS" panose="030F0702030302020204" pitchFamily="66" charset="0"/>
              </a:rPr>
              <a:t>(the other candidate for 12</a:t>
            </a:r>
            <a:r>
              <a:rPr lang="en-GB" baseline="30000" dirty="0" smtClean="0">
                <a:latin typeface="Comic Sans MS" panose="030F0702030302020204" pitchFamily="66" charset="0"/>
              </a:rPr>
              <a:t>th</a:t>
            </a:r>
            <a:r>
              <a:rPr lang="en-GB" dirty="0" smtClean="0">
                <a:latin typeface="Comic Sans MS" panose="030F0702030302020204" pitchFamily="66" charset="0"/>
              </a:rPr>
              <a:t> Apostle) Paul was known as a persecutor of Christians and a Roman citizen until his conversion to Christianity.</a:t>
            </a:r>
            <a:endParaRPr lang="en-GB" dirty="0">
              <a:latin typeface="Comic Sans MS" panose="030F0702030302020204" pitchFamily="66" charset="0"/>
            </a:endParaRPr>
          </a:p>
        </p:txBody>
      </p:sp>
    </p:spTree>
    <p:extLst>
      <p:ext uri="{BB962C8B-B14F-4D97-AF65-F5344CB8AC3E}">
        <p14:creationId xmlns:p14="http://schemas.microsoft.com/office/powerpoint/2010/main" val="238566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smtClean="0">
                <a:latin typeface="Comic Sans MS" panose="030F0702030302020204" pitchFamily="66" charset="0"/>
              </a:rPr>
              <a:t>Thomas</a:t>
            </a:r>
            <a:r>
              <a:rPr lang="en-GB" dirty="0" smtClean="0">
                <a:latin typeface="Comic Sans MS" panose="030F0702030302020204" pitchFamily="66" charset="0"/>
              </a:rPr>
              <a:t> –The phrase “doubting Thomas” come from Thomas’ reluctance to believe that Jesus had risen from the dead. Although he was gloomy, Thomas was a full believer in Christ and followed Him loyally throughout His life. </a:t>
            </a:r>
          </a:p>
          <a:p>
            <a:endParaRPr lang="en-GB" dirty="0"/>
          </a:p>
        </p:txBody>
      </p:sp>
    </p:spTree>
    <p:extLst>
      <p:ext uri="{BB962C8B-B14F-4D97-AF65-F5344CB8AC3E}">
        <p14:creationId xmlns:p14="http://schemas.microsoft.com/office/powerpoint/2010/main" val="14530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1026</Words>
  <Application>Microsoft Office PowerPoint</Application>
  <PresentationFormat>On-screen Show (4:3)</PresentationFormat>
  <Paragraphs>112</Paragraphs>
  <Slides>27</Slides>
  <Notes>0</Notes>
  <HiddenSlides>0</HiddenSlides>
  <MMClips>3</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12 Disciples - Bingo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Outcomes</vt:lpstr>
      <vt:lpstr>Task</vt:lpstr>
      <vt:lpstr>Your Group Challenge</vt:lpstr>
      <vt:lpstr>PowerPoint Presentation</vt:lpstr>
      <vt:lpstr>Presentation time!</vt:lpstr>
      <vt:lpstr>Pre Board Room create a speech explaining why you would make a brilliant disciple. Give it a title.</vt:lpstr>
      <vt:lpstr>The Board Room</vt:lpstr>
      <vt:lpstr>Presentation time!</vt:lpstr>
      <vt:lpstr>You’re Hired! </vt:lpstr>
      <vt:lpstr>Audience Participation</vt:lpstr>
    </vt:vector>
  </TitlesOfParts>
  <Company>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12 Disciples - Bingo</dc:title>
  <dc:creator>Amy Grattadge</dc:creator>
  <cp:lastModifiedBy>Amy Grattadge</cp:lastModifiedBy>
  <cp:revision>21</cp:revision>
  <dcterms:created xsi:type="dcterms:W3CDTF">2015-02-02T08:44:59Z</dcterms:created>
  <dcterms:modified xsi:type="dcterms:W3CDTF">2015-02-09T15:15:14Z</dcterms:modified>
</cp:coreProperties>
</file>