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0" r:id="rId2"/>
    <p:sldId id="268" r:id="rId3"/>
    <p:sldId id="258" r:id="rId4"/>
    <p:sldId id="269" r:id="rId5"/>
    <p:sldId id="261" r:id="rId6"/>
    <p:sldId id="272" r:id="rId7"/>
    <p:sldId id="259" r:id="rId8"/>
    <p:sldId id="257" r:id="rId9"/>
    <p:sldId id="267" r:id="rId10"/>
    <p:sldId id="271" r:id="rId11"/>
    <p:sldId id="265" r:id="rId12"/>
  </p:sldIdLst>
  <p:sldSz cx="9144000" cy="6858000" type="screen4x3"/>
  <p:notesSz cx="9356725"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8" autoAdjust="0"/>
  </p:normalViewPr>
  <p:slideViewPr>
    <p:cSldViewPr>
      <p:cViewPr varScale="1">
        <p:scale>
          <a:sx n="70" d="100"/>
          <a:sy n="70" d="100"/>
        </p:scale>
        <p:origin x="-5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4581" cy="352663"/>
          </a:xfrm>
          <a:prstGeom prst="rect">
            <a:avLst/>
          </a:prstGeom>
        </p:spPr>
        <p:txBody>
          <a:bodyPr vert="horz" lIns="93763" tIns="46881" rIns="93763" bIns="46881" rtlCol="0"/>
          <a:lstStyle>
            <a:lvl1pPr algn="l">
              <a:defRPr sz="1200"/>
            </a:lvl1pPr>
          </a:lstStyle>
          <a:p>
            <a:endParaRPr lang="en-GB"/>
          </a:p>
        </p:txBody>
      </p:sp>
      <p:sp>
        <p:nvSpPr>
          <p:cNvPr id="3" name="Date Placeholder 2"/>
          <p:cNvSpPr>
            <a:spLocks noGrp="1"/>
          </p:cNvSpPr>
          <p:nvPr>
            <p:ph type="dt" sz="quarter" idx="1"/>
          </p:nvPr>
        </p:nvSpPr>
        <p:spPr>
          <a:xfrm>
            <a:off x="5299979" y="0"/>
            <a:ext cx="4054581" cy="352663"/>
          </a:xfrm>
          <a:prstGeom prst="rect">
            <a:avLst/>
          </a:prstGeom>
        </p:spPr>
        <p:txBody>
          <a:bodyPr vert="horz" lIns="93763" tIns="46881" rIns="93763" bIns="46881" rtlCol="0"/>
          <a:lstStyle>
            <a:lvl1pPr algn="r">
              <a:defRPr sz="1200"/>
            </a:lvl1pPr>
          </a:lstStyle>
          <a:p>
            <a:fld id="{F7667EAA-456F-48BA-ADD9-ABD4B23E33AD}" type="datetimeFigureOut">
              <a:rPr lang="en-GB" smtClean="0"/>
              <a:t>05/05/2015</a:t>
            </a:fld>
            <a:endParaRPr lang="en-GB"/>
          </a:p>
        </p:txBody>
      </p:sp>
      <p:sp>
        <p:nvSpPr>
          <p:cNvPr id="4" name="Footer Placeholder 3"/>
          <p:cNvSpPr>
            <a:spLocks noGrp="1"/>
          </p:cNvSpPr>
          <p:nvPr>
            <p:ph type="ftr" sz="quarter" idx="2"/>
          </p:nvPr>
        </p:nvSpPr>
        <p:spPr>
          <a:xfrm>
            <a:off x="0" y="6699376"/>
            <a:ext cx="4054581" cy="352663"/>
          </a:xfrm>
          <a:prstGeom prst="rect">
            <a:avLst/>
          </a:prstGeom>
        </p:spPr>
        <p:txBody>
          <a:bodyPr vert="horz" lIns="93763" tIns="46881" rIns="93763" bIns="46881" rtlCol="0" anchor="b"/>
          <a:lstStyle>
            <a:lvl1pPr algn="l">
              <a:defRPr sz="1200"/>
            </a:lvl1pPr>
          </a:lstStyle>
          <a:p>
            <a:endParaRPr lang="en-GB"/>
          </a:p>
        </p:txBody>
      </p:sp>
      <p:sp>
        <p:nvSpPr>
          <p:cNvPr id="5" name="Slide Number Placeholder 4"/>
          <p:cNvSpPr>
            <a:spLocks noGrp="1"/>
          </p:cNvSpPr>
          <p:nvPr>
            <p:ph type="sldNum" sz="quarter" idx="3"/>
          </p:nvPr>
        </p:nvSpPr>
        <p:spPr>
          <a:xfrm>
            <a:off x="5299979" y="6699376"/>
            <a:ext cx="4054581" cy="352663"/>
          </a:xfrm>
          <a:prstGeom prst="rect">
            <a:avLst/>
          </a:prstGeom>
        </p:spPr>
        <p:txBody>
          <a:bodyPr vert="horz" lIns="93763" tIns="46881" rIns="93763" bIns="46881" rtlCol="0" anchor="b"/>
          <a:lstStyle>
            <a:lvl1pPr algn="r">
              <a:defRPr sz="1200"/>
            </a:lvl1pPr>
          </a:lstStyle>
          <a:p>
            <a:fld id="{E78E26A0-B1B5-4276-9785-AA91312C9F23}" type="slidenum">
              <a:rPr lang="en-GB" smtClean="0"/>
              <a:t>‹#›</a:t>
            </a:fld>
            <a:endParaRPr lang="en-GB"/>
          </a:p>
        </p:txBody>
      </p:sp>
    </p:spTree>
    <p:extLst>
      <p:ext uri="{BB962C8B-B14F-4D97-AF65-F5344CB8AC3E}">
        <p14:creationId xmlns:p14="http://schemas.microsoft.com/office/powerpoint/2010/main" val="2106374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4581" cy="352663"/>
          </a:xfrm>
          <a:prstGeom prst="rect">
            <a:avLst/>
          </a:prstGeom>
        </p:spPr>
        <p:txBody>
          <a:bodyPr vert="horz" lIns="93763" tIns="46881" rIns="93763" bIns="46881" rtlCol="0"/>
          <a:lstStyle>
            <a:lvl1pPr algn="l">
              <a:defRPr sz="1200"/>
            </a:lvl1pPr>
          </a:lstStyle>
          <a:p>
            <a:endParaRPr lang="en-GB"/>
          </a:p>
        </p:txBody>
      </p:sp>
      <p:sp>
        <p:nvSpPr>
          <p:cNvPr id="3" name="Date Placeholder 2"/>
          <p:cNvSpPr>
            <a:spLocks noGrp="1"/>
          </p:cNvSpPr>
          <p:nvPr>
            <p:ph type="dt" idx="1"/>
          </p:nvPr>
        </p:nvSpPr>
        <p:spPr>
          <a:xfrm>
            <a:off x="5299979" y="0"/>
            <a:ext cx="4054581" cy="352663"/>
          </a:xfrm>
          <a:prstGeom prst="rect">
            <a:avLst/>
          </a:prstGeom>
        </p:spPr>
        <p:txBody>
          <a:bodyPr vert="horz" lIns="93763" tIns="46881" rIns="93763" bIns="46881" rtlCol="0"/>
          <a:lstStyle>
            <a:lvl1pPr algn="r">
              <a:defRPr sz="1200"/>
            </a:lvl1pPr>
          </a:lstStyle>
          <a:p>
            <a:fld id="{92615B23-7260-4192-962E-F00BE0531944}" type="datetimeFigureOut">
              <a:rPr lang="en-GB" smtClean="0"/>
              <a:t>05/05/2015</a:t>
            </a:fld>
            <a:endParaRPr lang="en-GB"/>
          </a:p>
        </p:txBody>
      </p:sp>
      <p:sp>
        <p:nvSpPr>
          <p:cNvPr id="4" name="Slide Image Placeholder 3"/>
          <p:cNvSpPr>
            <a:spLocks noGrp="1" noRot="1" noChangeAspect="1"/>
          </p:cNvSpPr>
          <p:nvPr>
            <p:ph type="sldImg" idx="2"/>
          </p:nvPr>
        </p:nvSpPr>
        <p:spPr>
          <a:xfrm>
            <a:off x="2916238" y="528638"/>
            <a:ext cx="3524250" cy="2644775"/>
          </a:xfrm>
          <a:prstGeom prst="rect">
            <a:avLst/>
          </a:prstGeom>
          <a:noFill/>
          <a:ln w="12700">
            <a:solidFill>
              <a:prstClr val="black"/>
            </a:solidFill>
          </a:ln>
        </p:spPr>
        <p:txBody>
          <a:bodyPr vert="horz" lIns="93763" tIns="46881" rIns="93763" bIns="46881" rtlCol="0" anchor="ctr"/>
          <a:lstStyle/>
          <a:p>
            <a:endParaRPr lang="en-GB"/>
          </a:p>
        </p:txBody>
      </p:sp>
      <p:sp>
        <p:nvSpPr>
          <p:cNvPr id="5" name="Notes Placeholder 4"/>
          <p:cNvSpPr>
            <a:spLocks noGrp="1"/>
          </p:cNvSpPr>
          <p:nvPr>
            <p:ph type="body" sz="quarter" idx="3"/>
          </p:nvPr>
        </p:nvSpPr>
        <p:spPr>
          <a:xfrm>
            <a:off x="935673" y="3350300"/>
            <a:ext cx="7485380" cy="3173968"/>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99376"/>
            <a:ext cx="4054581" cy="352663"/>
          </a:xfrm>
          <a:prstGeom prst="rect">
            <a:avLst/>
          </a:prstGeom>
        </p:spPr>
        <p:txBody>
          <a:bodyPr vert="horz" lIns="93763" tIns="46881" rIns="93763" bIns="46881" rtlCol="0" anchor="b"/>
          <a:lstStyle>
            <a:lvl1pPr algn="l">
              <a:defRPr sz="1200"/>
            </a:lvl1pPr>
          </a:lstStyle>
          <a:p>
            <a:endParaRPr lang="en-GB"/>
          </a:p>
        </p:txBody>
      </p:sp>
      <p:sp>
        <p:nvSpPr>
          <p:cNvPr id="7" name="Slide Number Placeholder 6"/>
          <p:cNvSpPr>
            <a:spLocks noGrp="1"/>
          </p:cNvSpPr>
          <p:nvPr>
            <p:ph type="sldNum" sz="quarter" idx="5"/>
          </p:nvPr>
        </p:nvSpPr>
        <p:spPr>
          <a:xfrm>
            <a:off x="5299979" y="6699376"/>
            <a:ext cx="4054581" cy="352663"/>
          </a:xfrm>
          <a:prstGeom prst="rect">
            <a:avLst/>
          </a:prstGeom>
        </p:spPr>
        <p:txBody>
          <a:bodyPr vert="horz" lIns="93763" tIns="46881" rIns="93763" bIns="46881" rtlCol="0" anchor="b"/>
          <a:lstStyle>
            <a:lvl1pPr algn="r">
              <a:defRPr sz="1200"/>
            </a:lvl1pPr>
          </a:lstStyle>
          <a:p>
            <a:fld id="{76FB620C-79B5-4880-9AA8-875FDC11E6C4}" type="slidenum">
              <a:rPr lang="en-GB" smtClean="0"/>
              <a:t>‹#›</a:t>
            </a:fld>
            <a:endParaRPr lang="en-GB"/>
          </a:p>
        </p:txBody>
      </p:sp>
    </p:spTree>
    <p:extLst>
      <p:ext uri="{BB962C8B-B14F-4D97-AF65-F5344CB8AC3E}">
        <p14:creationId xmlns:p14="http://schemas.microsoft.com/office/powerpoint/2010/main" val="94245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0CB081-5ACE-42AA-9E90-5E788D8EF55E}"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297357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0CB081-5ACE-42AA-9E90-5E788D8EF55E}"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273002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0CB081-5ACE-42AA-9E90-5E788D8EF55E}"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23604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0CB081-5ACE-42AA-9E90-5E788D8EF55E}"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117833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CB081-5ACE-42AA-9E90-5E788D8EF55E}"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191803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0CB081-5ACE-42AA-9E90-5E788D8EF55E}" type="datetimeFigureOut">
              <a:rPr lang="en-GB" smtClean="0"/>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195643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0CB081-5ACE-42AA-9E90-5E788D8EF55E}" type="datetimeFigureOut">
              <a:rPr lang="en-GB" smtClean="0"/>
              <a:t>05/05/2015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284222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0CB081-5ACE-42AA-9E90-5E788D8EF55E}" type="datetimeFigureOut">
              <a:rPr lang="en-GB" smtClean="0"/>
              <a:t>05/05/2015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80149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CB081-5ACE-42AA-9E90-5E788D8EF55E}" type="datetimeFigureOut">
              <a:rPr lang="en-GB" smtClean="0"/>
              <a:t>05/05/2015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38330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CB081-5ACE-42AA-9E90-5E788D8EF55E}" type="datetimeFigureOut">
              <a:rPr lang="en-GB" smtClean="0"/>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120876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CB081-5ACE-42AA-9E90-5E788D8EF55E}" type="datetimeFigureOut">
              <a:rPr lang="en-GB" smtClean="0"/>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CD5A6-D812-4DDE-AC93-B4713743EA2A}" type="slidenum">
              <a:rPr lang="en-GB" smtClean="0"/>
              <a:t>‹#›</a:t>
            </a:fld>
            <a:endParaRPr lang="en-GB"/>
          </a:p>
        </p:txBody>
      </p:sp>
    </p:spTree>
    <p:extLst>
      <p:ext uri="{BB962C8B-B14F-4D97-AF65-F5344CB8AC3E}">
        <p14:creationId xmlns:p14="http://schemas.microsoft.com/office/powerpoint/2010/main" val="290416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CB081-5ACE-42AA-9E90-5E788D8EF55E}" type="datetimeFigureOut">
              <a:rPr lang="en-GB" smtClean="0"/>
              <a:t>05/05/2015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D5A6-D812-4DDE-AC93-B4713743EA2A}" type="slidenum">
              <a:rPr lang="en-GB" smtClean="0"/>
              <a:t>‹#›</a:t>
            </a:fld>
            <a:endParaRPr lang="en-GB"/>
          </a:p>
        </p:txBody>
      </p:sp>
    </p:spTree>
    <p:extLst>
      <p:ext uri="{BB962C8B-B14F-4D97-AF65-F5344CB8AC3E}">
        <p14:creationId xmlns:p14="http://schemas.microsoft.com/office/powerpoint/2010/main" val="302950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uk/url?sa=i&amp;rct=j&amp;q=&amp;esrc=s&amp;frm=1&amp;source=images&amp;cd=&amp;cad=rja&amp;uact=8&amp;ved=0CAcQjRw&amp;url=http://foodwhirl.com/techniques/how-to-cook-perfectly-boiled-eggs&amp;ei=INg0VbKHDsWM7Aa2g4HwBA&amp;bvm=bv.91071109,d.ZGU&amp;psig=AFQjCNFwIBgs88lvJnBcA2OL8_NypInHcA&amp;ust=1429612944179451"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url?sa=i&amp;rct=j&amp;q=&amp;esrc=s&amp;frm=1&amp;source=images&amp;cd=&amp;cad=rja&amp;uact=8&amp;ved=0CAcQjRw&amp;url=http://foodwhirl.com/techniques/how-to-cook-perfectly-boiled-eggs&amp;ei=INg0VbKHDsWM7Aa2g4HwBA&amp;bvm=bv.91071109,d.ZGU&amp;psig=AFQjCNFwIBgs88lvJnBcA2OL8_NypInHcA&amp;ust=1429612944179451"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uact=8&amp;ved=0CAcQjRw&amp;url=http://www.jesuspictures.co/jesus_on_cross.html&amp;ei=IBE1Ve3dN4PyaoCMgNAO&amp;bvm=bv.91071109,d.d2s&amp;psig=AFQjCNGxB7MyW3xvdxDXJq2aY4_1k54sWw&amp;ust=142962754482833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08128"/>
            <a:ext cx="5315879" cy="1200329"/>
          </a:xfrm>
          <a:prstGeom prst="rect">
            <a:avLst/>
          </a:prstGeom>
          <a:ln w="28575">
            <a:solidFill>
              <a:srgbClr val="7030A0"/>
            </a:solidFill>
          </a:ln>
        </p:spPr>
        <p:txBody>
          <a:bodyPr wrap="none">
            <a:spAutoFit/>
          </a:bodyPr>
          <a:lstStyle/>
          <a:p>
            <a:r>
              <a:rPr lang="en-GB" dirty="0">
                <a:solidFill>
                  <a:srgbClr val="7030A0"/>
                </a:solidFill>
                <a:latin typeface="Comic Sans MS" panose="030F0702030302020204" pitchFamily="66" charset="0"/>
              </a:rPr>
              <a:t>What do you think sin is</a:t>
            </a:r>
            <a:r>
              <a:rPr lang="en-GB" dirty="0" smtClean="0">
                <a:solidFill>
                  <a:srgbClr val="7030A0"/>
                </a:solidFill>
                <a:latin typeface="Comic Sans MS" panose="030F0702030302020204" pitchFamily="66" charset="0"/>
              </a:rPr>
              <a:t>?</a:t>
            </a:r>
          </a:p>
          <a:p>
            <a:r>
              <a:rPr lang="en-GB" dirty="0" smtClean="0">
                <a:solidFill>
                  <a:srgbClr val="7030A0"/>
                </a:solidFill>
                <a:latin typeface="Comic Sans MS" panose="030F0702030302020204" pitchFamily="66" charset="0"/>
              </a:rPr>
              <a:t>…………………………………………………………………………………….</a:t>
            </a:r>
          </a:p>
          <a:p>
            <a:r>
              <a:rPr lang="en-GB" dirty="0" smtClean="0">
                <a:solidFill>
                  <a:srgbClr val="7030A0"/>
                </a:solidFill>
                <a:latin typeface="Comic Sans MS" panose="030F0702030302020204" pitchFamily="66" charset="0"/>
              </a:rPr>
              <a:t>………………………………………………………………………………………</a:t>
            </a:r>
          </a:p>
          <a:p>
            <a:r>
              <a:rPr lang="en-GB" dirty="0" smtClean="0">
                <a:solidFill>
                  <a:srgbClr val="7030A0"/>
                </a:solidFill>
                <a:latin typeface="Comic Sans MS" panose="030F0702030302020204" pitchFamily="66" charset="0"/>
              </a:rPr>
              <a:t>……………………………………………………………………………………..</a:t>
            </a:r>
            <a:endParaRPr lang="en-GB" dirty="0">
              <a:solidFill>
                <a:srgbClr val="7030A0"/>
              </a:solidFill>
              <a:latin typeface="Comic Sans MS" panose="030F0702030302020204" pitchFamily="66" charset="0"/>
            </a:endParaRPr>
          </a:p>
        </p:txBody>
      </p:sp>
      <p:sp>
        <p:nvSpPr>
          <p:cNvPr id="5" name="Rectangle 4"/>
          <p:cNvSpPr/>
          <p:nvPr/>
        </p:nvSpPr>
        <p:spPr>
          <a:xfrm>
            <a:off x="5089828" y="1440469"/>
            <a:ext cx="3816424" cy="2862322"/>
          </a:xfrm>
          <a:prstGeom prst="rect">
            <a:avLst/>
          </a:prstGeom>
          <a:ln w="28575">
            <a:solidFill>
              <a:srgbClr val="0070C0"/>
            </a:solidFill>
          </a:ln>
        </p:spPr>
        <p:txBody>
          <a:bodyPr wrap="square">
            <a:spAutoFit/>
          </a:bodyPr>
          <a:lstStyle/>
          <a:p>
            <a:r>
              <a:rPr lang="en-GB" dirty="0">
                <a:solidFill>
                  <a:srgbClr val="0070C0"/>
                </a:solidFill>
                <a:latin typeface="Comic Sans MS" panose="030F0702030302020204" pitchFamily="66" charset="0"/>
              </a:rPr>
              <a:t>What kind of sins do we often commit</a:t>
            </a:r>
            <a:r>
              <a:rPr lang="en-GB" dirty="0" smtClean="0">
                <a:solidFill>
                  <a:srgbClr val="0070C0"/>
                </a:solidFill>
                <a:latin typeface="Comic Sans MS" panose="030F0702030302020204" pitchFamily="66" charset="0"/>
              </a:rPr>
              <a:t>? Give examples. ……………………………………………………………</a:t>
            </a:r>
          </a:p>
          <a:p>
            <a:r>
              <a:rPr lang="en-GB" dirty="0" smtClean="0">
                <a:solidFill>
                  <a:srgbClr val="0070C0"/>
                </a:solidFill>
                <a:latin typeface="Comic Sans MS" panose="030F0702030302020204" pitchFamily="66" charset="0"/>
              </a:rPr>
              <a:t>…………………………………………………………….</a:t>
            </a:r>
          </a:p>
          <a:p>
            <a:r>
              <a:rPr lang="en-GB" dirty="0" smtClean="0">
                <a:solidFill>
                  <a:srgbClr val="0070C0"/>
                </a:solidFill>
                <a:latin typeface="Comic Sans MS" panose="030F0702030302020204" pitchFamily="66" charset="0"/>
              </a:rPr>
              <a:t>…………………………………………………………….</a:t>
            </a:r>
          </a:p>
          <a:p>
            <a:r>
              <a:rPr lang="en-GB" dirty="0" smtClean="0">
                <a:solidFill>
                  <a:srgbClr val="0070C0"/>
                </a:solidFill>
                <a:latin typeface="Comic Sans MS" panose="030F0702030302020204" pitchFamily="66" charset="0"/>
              </a:rPr>
              <a:t>………………………………………………………………………………………………………………………………………………………………………………………………………………………………………………………………………………………………………………...</a:t>
            </a:r>
            <a:endParaRPr lang="en-GB" dirty="0">
              <a:solidFill>
                <a:srgbClr val="0070C0"/>
              </a:solidFill>
              <a:latin typeface="Comic Sans MS" panose="030F0702030302020204" pitchFamily="66" charset="0"/>
            </a:endParaRPr>
          </a:p>
        </p:txBody>
      </p:sp>
      <p:sp>
        <p:nvSpPr>
          <p:cNvPr id="6" name="Rectangle 5"/>
          <p:cNvSpPr/>
          <p:nvPr/>
        </p:nvSpPr>
        <p:spPr>
          <a:xfrm>
            <a:off x="265292" y="4437112"/>
            <a:ext cx="8640960" cy="1846659"/>
          </a:xfrm>
          <a:prstGeom prst="rect">
            <a:avLst/>
          </a:prstGeom>
          <a:ln w="38100">
            <a:solidFill>
              <a:srgbClr val="FFFF00"/>
            </a:solidFill>
          </a:ln>
        </p:spPr>
        <p:txBody>
          <a:bodyPr wrap="square">
            <a:spAutoFit/>
          </a:bodyPr>
          <a:lstStyle/>
          <a:p>
            <a:r>
              <a:rPr lang="en-GB" sz="1900" dirty="0">
                <a:ln w="6350">
                  <a:solidFill>
                    <a:schemeClr val="tx1"/>
                  </a:solidFill>
                </a:ln>
                <a:solidFill>
                  <a:srgbClr val="FFFF00"/>
                </a:solidFill>
                <a:latin typeface="Comic Sans MS" panose="030F0702030302020204" pitchFamily="66" charset="0"/>
              </a:rPr>
              <a:t>Justify whether you think some sins are worse than others. Give examples</a:t>
            </a:r>
            <a:r>
              <a:rPr lang="en-GB" sz="1900" dirty="0" smtClean="0">
                <a:ln w="6350">
                  <a:solidFill>
                    <a:schemeClr val="tx1"/>
                  </a:solidFill>
                </a:ln>
                <a:solidFill>
                  <a:srgbClr val="FFFF00"/>
                </a:solidFill>
                <a:latin typeface="Comic Sans MS" panose="030F0702030302020204" pitchFamily="66" charset="0"/>
              </a:rPr>
              <a:t>.</a:t>
            </a:r>
          </a:p>
          <a:p>
            <a:r>
              <a:rPr lang="en-GB" sz="1900" dirty="0" smtClean="0">
                <a:ln w="6350">
                  <a:solidFill>
                    <a:schemeClr val="tx1"/>
                  </a:solidFill>
                </a:ln>
                <a:solidFill>
                  <a:srgbClr val="FFFF00"/>
                </a:solidFill>
                <a:latin typeface="Comic Sans MS" panose="030F0702030302020204" pitchFamily="66" charset="0"/>
              </a:rPr>
              <a:t>……………………………………………………………………………………………………………………………………….</a:t>
            </a:r>
          </a:p>
          <a:p>
            <a:r>
              <a:rPr lang="en-GB" sz="1900" dirty="0" smtClean="0">
                <a:ln w="6350">
                  <a:solidFill>
                    <a:schemeClr val="tx1"/>
                  </a:solidFill>
                </a:ln>
                <a:solidFill>
                  <a:srgbClr val="FFFF00"/>
                </a:solidFill>
                <a:latin typeface="Comic Sans MS" panose="030F0702030302020204" pitchFamily="66" charset="0"/>
              </a:rPr>
              <a:t>……………………………………………………………………………………………………………………………………………………………………………………………………………………………………………………………………………………………………………………………………………………………………………………………………………………………………………………………………………………………………………………………………………………………… </a:t>
            </a:r>
            <a:endParaRPr lang="en-GB" sz="1900" dirty="0">
              <a:ln w="6350">
                <a:solidFill>
                  <a:schemeClr val="tx1"/>
                </a:solidFill>
              </a:ln>
              <a:solidFill>
                <a:srgbClr val="FFFF00"/>
              </a:solidFill>
              <a:latin typeface="Comic Sans MS" panose="030F0702030302020204" pitchFamily="66" charset="0"/>
            </a:endParaRPr>
          </a:p>
        </p:txBody>
      </p:sp>
      <p:sp>
        <p:nvSpPr>
          <p:cNvPr id="7" name="Rectangle 6"/>
          <p:cNvSpPr/>
          <p:nvPr/>
        </p:nvSpPr>
        <p:spPr>
          <a:xfrm>
            <a:off x="107504" y="1772816"/>
            <a:ext cx="4572000" cy="1938992"/>
          </a:xfrm>
          <a:prstGeom prst="rect">
            <a:avLst/>
          </a:prstGeom>
          <a:ln w="57150">
            <a:solidFill>
              <a:schemeClr val="accent6">
                <a:lumMod val="75000"/>
              </a:schemeClr>
            </a:solidFill>
            <a:prstDash val="sysDot"/>
          </a:ln>
        </p:spPr>
        <p:txBody>
          <a:bodyPr>
            <a:spAutoFit/>
          </a:bodyPr>
          <a:lstStyle/>
          <a:p>
            <a:pPr algn="ctr"/>
            <a:r>
              <a:rPr lang="en-GB" sz="2400" b="1" i="1" dirty="0"/>
              <a:t>“We </a:t>
            </a:r>
            <a:r>
              <a:rPr lang="en-GB" sz="2400" b="1" i="1" dirty="0" smtClean="0"/>
              <a:t>make excuses for </a:t>
            </a:r>
            <a:r>
              <a:rPr lang="en-GB" sz="2400" b="1" i="1" dirty="0"/>
              <a:t>our sins </a:t>
            </a:r>
            <a:r>
              <a:rPr lang="en-GB" sz="2400" b="1" i="1" dirty="0" smtClean="0"/>
              <a:t>and </a:t>
            </a:r>
            <a:r>
              <a:rPr lang="en-GB" sz="2400" b="1" i="1" dirty="0"/>
              <a:t>like to sweep things under the rug. That is why God wants us to tell </a:t>
            </a:r>
            <a:r>
              <a:rPr lang="en-GB" sz="2400" b="1" i="1" dirty="0" smtClean="0"/>
              <a:t>Him our sins so that we admit that we are not perfect.” </a:t>
            </a:r>
            <a:r>
              <a:rPr lang="en-GB" sz="2400" dirty="0" smtClean="0"/>
              <a:t>-YouCat </a:t>
            </a:r>
            <a:r>
              <a:rPr lang="en-GB" sz="2400" dirty="0"/>
              <a:t>228</a:t>
            </a:r>
          </a:p>
        </p:txBody>
      </p:sp>
      <p:sp>
        <p:nvSpPr>
          <p:cNvPr id="2" name="Rectangle 1"/>
          <p:cNvSpPr/>
          <p:nvPr/>
        </p:nvSpPr>
        <p:spPr>
          <a:xfrm>
            <a:off x="2914333" y="6488668"/>
            <a:ext cx="3868367" cy="369332"/>
          </a:xfrm>
          <a:prstGeom prst="rect">
            <a:avLst/>
          </a:prstGeom>
          <a:solidFill>
            <a:srgbClr val="FFFF00"/>
          </a:solidFill>
        </p:spPr>
        <p:txBody>
          <a:bodyPr wrap="none">
            <a:spAutoFit/>
          </a:bodyPr>
          <a:lstStyle/>
          <a:p>
            <a:r>
              <a:rPr lang="en-GB" dirty="0" smtClean="0">
                <a:latin typeface="Comic Sans MS" panose="030F0702030302020204" pitchFamily="66" charset="0"/>
              </a:rPr>
              <a:t>LO1: To </a:t>
            </a:r>
            <a:r>
              <a:rPr lang="en-GB" dirty="0">
                <a:latin typeface="Comic Sans MS" panose="030F0702030302020204" pitchFamily="66" charset="0"/>
              </a:rPr>
              <a:t>understand the term Sin. </a:t>
            </a:r>
          </a:p>
        </p:txBody>
      </p:sp>
    </p:spTree>
    <p:extLst>
      <p:ext uri="{BB962C8B-B14F-4D97-AF65-F5344CB8AC3E}">
        <p14:creationId xmlns:p14="http://schemas.microsoft.com/office/powerpoint/2010/main" val="121132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7201106"/>
              </p:ext>
            </p:extLst>
          </p:nvPr>
        </p:nvGraphicFramePr>
        <p:xfrm>
          <a:off x="0" y="0"/>
          <a:ext cx="9144000" cy="6692889"/>
        </p:xfrm>
        <a:graphic>
          <a:graphicData uri="http://schemas.openxmlformats.org/drawingml/2006/table">
            <a:tbl>
              <a:tblPr firstRow="1" bandRow="1">
                <a:tableStyleId>{5940675A-B579-460E-94D1-54222C63F5DA}</a:tableStyleId>
              </a:tblPr>
              <a:tblGrid>
                <a:gridCol w="2286000"/>
                <a:gridCol w="2286000"/>
                <a:gridCol w="2286000"/>
                <a:gridCol w="2286000"/>
              </a:tblGrid>
              <a:tr h="908720">
                <a:tc>
                  <a:txBody>
                    <a:bodyPr/>
                    <a:lstStyle/>
                    <a:p>
                      <a:endParaRPr lang="en-GB" sz="1200" dirty="0">
                        <a:latin typeface="Comic Sans MS" panose="030F0702030302020204" pitchFamily="66" charset="0"/>
                      </a:endParaRPr>
                    </a:p>
                  </a:txBody>
                  <a:tcPr/>
                </a:tc>
                <a:tc>
                  <a:txBody>
                    <a:bodyPr/>
                    <a:lstStyle/>
                    <a:p>
                      <a:pPr algn="ctr"/>
                      <a:r>
                        <a:rPr lang="en-GB" sz="1800" dirty="0" smtClean="0">
                          <a:solidFill>
                            <a:srgbClr val="7030A0"/>
                          </a:solidFill>
                          <a:latin typeface="Comic Sans MS" panose="030F0702030302020204" pitchFamily="66" charset="0"/>
                        </a:rPr>
                        <a:t>How is this related to sin? </a:t>
                      </a:r>
                      <a:endParaRPr lang="en-GB" sz="1800" dirty="0">
                        <a:solidFill>
                          <a:srgbClr val="7030A0"/>
                        </a:solidFill>
                        <a:latin typeface="Comic Sans MS" panose="030F0702030302020204" pitchFamily="66" charset="0"/>
                      </a:endParaRPr>
                    </a:p>
                  </a:txBody>
                  <a:tcPr/>
                </a:tc>
                <a:tc>
                  <a:txBody>
                    <a:bodyPr/>
                    <a:lstStyle/>
                    <a:p>
                      <a:pPr algn="ctr"/>
                      <a:r>
                        <a:rPr lang="en-GB" sz="1800" dirty="0" smtClean="0">
                          <a:solidFill>
                            <a:srgbClr val="0070C0"/>
                          </a:solidFill>
                          <a:latin typeface="Comic Sans MS" panose="030F0702030302020204" pitchFamily="66" charset="0"/>
                        </a:rPr>
                        <a:t>Explain how Jesus saved us from sin. </a:t>
                      </a:r>
                      <a:endParaRPr lang="en-GB" sz="1800" dirty="0">
                        <a:solidFill>
                          <a:srgbClr val="0070C0"/>
                        </a:solidFill>
                        <a:latin typeface="Comic Sans MS" panose="030F0702030302020204" pitchFamily="66" charset="0"/>
                      </a:endParaRPr>
                    </a:p>
                  </a:txBody>
                  <a:tcPr/>
                </a:tc>
                <a:tc>
                  <a:txBody>
                    <a:bodyPr/>
                    <a:lstStyle/>
                    <a:p>
                      <a:pPr algn="ctr"/>
                      <a:r>
                        <a:rPr lang="en-GB" sz="1800" dirty="0" smtClean="0">
                          <a:ln w="9525">
                            <a:solidFill>
                              <a:schemeClr val="tx1"/>
                            </a:solidFill>
                          </a:ln>
                          <a:solidFill>
                            <a:srgbClr val="FFFF00"/>
                          </a:solidFill>
                          <a:latin typeface="Comic Sans MS" panose="030F0702030302020204" pitchFamily="66" charset="0"/>
                        </a:rPr>
                        <a:t>Analyse how this affects our daily lives.</a:t>
                      </a:r>
                      <a:endParaRPr lang="en-GB" sz="1800" dirty="0">
                        <a:ln w="9525">
                          <a:solidFill>
                            <a:schemeClr val="tx1"/>
                          </a:solidFill>
                        </a:ln>
                        <a:solidFill>
                          <a:srgbClr val="FFFF00"/>
                        </a:solidFill>
                        <a:latin typeface="Comic Sans MS" panose="030F0702030302020204" pitchFamily="66" charset="0"/>
                      </a:endParaRPr>
                    </a:p>
                  </a:txBody>
                  <a:tcPr/>
                </a:tc>
              </a:tr>
              <a:tr h="1438483">
                <a:tc>
                  <a:txBody>
                    <a:bodyPr/>
                    <a:lstStyle/>
                    <a:p>
                      <a:pPr algn="ctr"/>
                      <a:endParaRPr lang="en-GB" sz="1500" b="1" dirty="0" smtClean="0">
                        <a:latin typeface="Comic Sans MS" panose="030F0702030302020204" pitchFamily="66" charset="0"/>
                      </a:endParaRPr>
                    </a:p>
                    <a:p>
                      <a:pPr algn="ctr"/>
                      <a:r>
                        <a:rPr lang="en-GB" sz="1500" b="1" dirty="0" smtClean="0">
                          <a:latin typeface="Comic Sans MS" panose="030F0702030302020204" pitchFamily="66" charset="0"/>
                        </a:rPr>
                        <a:t>“All children come to me, for the kingdom of heaven belongs</a:t>
                      </a:r>
                      <a:r>
                        <a:rPr lang="en-GB" sz="1500" b="1" baseline="30000" dirty="0" smtClean="0">
                          <a:latin typeface="Comic Sans MS" panose="030F0702030302020204" pitchFamily="66" charset="0"/>
                        </a:rPr>
                        <a:t> </a:t>
                      </a:r>
                      <a:r>
                        <a:rPr lang="en-GB" sz="1500" b="1" dirty="0" smtClean="0">
                          <a:latin typeface="Comic Sans MS" panose="030F0702030302020204" pitchFamily="66" charset="0"/>
                        </a:rPr>
                        <a:t>to you.”</a:t>
                      </a:r>
                      <a:r>
                        <a:rPr lang="en-GB" sz="1500" b="1" baseline="0" dirty="0" smtClean="0">
                          <a:latin typeface="Comic Sans MS" panose="030F0702030302020204" pitchFamily="66" charset="0"/>
                        </a:rPr>
                        <a:t> </a:t>
                      </a:r>
                    </a:p>
                    <a:p>
                      <a:pPr algn="ctr"/>
                      <a:endParaRPr lang="en-GB" sz="1500" b="1" i="1" dirty="0">
                        <a:latin typeface="Comic Sans MS" panose="030F0702030302020204" pitchFamily="66" charset="0"/>
                      </a:endParaRPr>
                    </a:p>
                  </a:txBody>
                  <a:tcPr/>
                </a:tc>
                <a:tc>
                  <a:txBody>
                    <a:bodyPr/>
                    <a:lstStyle/>
                    <a:p>
                      <a:pPr algn="l"/>
                      <a:r>
                        <a:rPr lang="en-GB" sz="1400" i="1" dirty="0" smtClean="0">
                          <a:latin typeface="Comic Sans MS" panose="030F0702030302020204" pitchFamily="66" charset="0"/>
                        </a:rPr>
                        <a:t>Young</a:t>
                      </a:r>
                      <a:r>
                        <a:rPr lang="en-GB" sz="1400" i="1" baseline="0" dirty="0" smtClean="0">
                          <a:latin typeface="Comic Sans MS" panose="030F0702030302020204" pitchFamily="66" charset="0"/>
                        </a:rPr>
                        <a:t> children are innocent because they have not begun to sin yet so they deserve to go to heaven.</a:t>
                      </a:r>
                      <a:endParaRPr lang="en-GB" sz="1400" i="1" dirty="0">
                        <a:latin typeface="Comic Sans MS" panose="030F0702030302020204" pitchFamily="66" charset="0"/>
                      </a:endParaRPr>
                    </a:p>
                  </a:txBody>
                  <a:tcPr/>
                </a:tc>
                <a:tc>
                  <a:txBody>
                    <a:bodyPr/>
                    <a:lstStyle/>
                    <a:p>
                      <a:pPr algn="l"/>
                      <a:r>
                        <a:rPr lang="en-GB" sz="1400" i="1" dirty="0" smtClean="0">
                          <a:latin typeface="Comic Sans MS" panose="030F0702030302020204" pitchFamily="66" charset="0"/>
                        </a:rPr>
                        <a:t>Jesus saves us by allowing our sins to be forgiven so</a:t>
                      </a:r>
                      <a:r>
                        <a:rPr lang="en-GB" sz="1400" i="1" baseline="0" dirty="0" smtClean="0">
                          <a:latin typeface="Comic Sans MS" panose="030F0702030302020204" pitchFamily="66" charset="0"/>
                        </a:rPr>
                        <a:t> we can return to innocence like young children.</a:t>
                      </a:r>
                      <a:endParaRPr lang="en-GB" sz="1400" i="1" dirty="0">
                        <a:latin typeface="Comic Sans MS" panose="030F0702030302020204" pitchFamily="66" charset="0"/>
                      </a:endParaRPr>
                    </a:p>
                  </a:txBody>
                  <a:tcPr/>
                </a:tc>
                <a:tc>
                  <a:txBody>
                    <a:bodyPr/>
                    <a:lstStyle/>
                    <a:p>
                      <a:r>
                        <a:rPr lang="en-GB" sz="1400" i="1" dirty="0" smtClean="0">
                          <a:latin typeface="Comic Sans MS" panose="030F0702030302020204" pitchFamily="66" charset="0"/>
                        </a:rPr>
                        <a:t>As we get older we are more likely to give in to temptation. We should try to be innocent like children.</a:t>
                      </a:r>
                      <a:endParaRPr lang="en-GB" sz="1400" i="1" dirty="0">
                        <a:latin typeface="Comic Sans MS" panose="030F0702030302020204" pitchFamily="66" charset="0"/>
                      </a:endParaRPr>
                    </a:p>
                  </a:txBody>
                  <a:tcPr/>
                </a:tc>
              </a:tr>
              <a:tr h="1438483">
                <a:tc>
                  <a:txBody>
                    <a:bodyPr/>
                    <a:lstStyle/>
                    <a:p>
                      <a:pPr algn="ctr"/>
                      <a:r>
                        <a:rPr lang="en-GB" sz="1500" b="1" dirty="0" smtClean="0">
                          <a:latin typeface="Comic Sans MS" panose="030F0702030302020204" pitchFamily="66" charset="0"/>
                        </a:rPr>
                        <a:t>‘We are all sinners but Jesus sets us free.’</a:t>
                      </a:r>
                      <a:endParaRPr lang="en-GB" sz="1500" b="1" dirty="0">
                        <a:latin typeface="Comic Sans MS" panose="030F0702030302020204" pitchFamily="66" charset="0"/>
                      </a:endParaRPr>
                    </a:p>
                  </a:txBody>
                  <a:tcPr/>
                </a:tc>
                <a:tc>
                  <a:txBody>
                    <a:bodyPr/>
                    <a:lstStyle/>
                    <a:p>
                      <a:endParaRPr lang="en-GB" dirty="0"/>
                    </a:p>
                  </a:txBody>
                  <a:tcPr/>
                </a:tc>
                <a:tc>
                  <a:txBody>
                    <a:bodyPr/>
                    <a:lstStyle/>
                    <a:p>
                      <a:endParaRPr lang="en-GB"/>
                    </a:p>
                  </a:txBody>
                  <a:tcPr/>
                </a:tc>
                <a:tc>
                  <a:txBody>
                    <a:bodyPr/>
                    <a:lstStyle/>
                    <a:p>
                      <a:endParaRPr lang="en-GB"/>
                    </a:p>
                  </a:txBody>
                  <a:tcPr/>
                </a:tc>
              </a:tr>
              <a:tr h="1438483">
                <a:tc>
                  <a:txBody>
                    <a:bodyPr/>
                    <a:lstStyle/>
                    <a:p>
                      <a:pPr algn="ctr"/>
                      <a:r>
                        <a:rPr lang="en-GB" sz="1500" b="1" dirty="0" smtClean="0">
                          <a:latin typeface="Comic Sans MS" panose="030F0702030302020204" pitchFamily="66" charset="0"/>
                        </a:rPr>
                        <a:t>‘Jesus saves us because he talks to God for us.’</a:t>
                      </a:r>
                      <a:endParaRPr lang="en-GB" sz="1500" b="1" dirty="0">
                        <a:latin typeface="Comic Sans MS" panose="030F0702030302020204" pitchFamily="66" charset="0"/>
                      </a:endParaRPr>
                    </a:p>
                  </a:txBody>
                  <a:tcPr/>
                </a:tc>
                <a:tc>
                  <a:txBody>
                    <a:bodyPr/>
                    <a:lstStyle/>
                    <a:p>
                      <a:endParaRPr lang="en-GB" dirty="0"/>
                    </a:p>
                  </a:txBody>
                  <a:tcPr/>
                </a:tc>
                <a:tc>
                  <a:txBody>
                    <a:bodyPr/>
                    <a:lstStyle/>
                    <a:p>
                      <a:endParaRPr lang="en-GB"/>
                    </a:p>
                  </a:txBody>
                  <a:tcPr/>
                </a:tc>
                <a:tc>
                  <a:txBody>
                    <a:bodyPr/>
                    <a:lstStyle/>
                    <a:p>
                      <a:endParaRPr lang="en-GB" dirty="0"/>
                    </a:p>
                  </a:txBody>
                  <a:tcPr/>
                </a:tc>
              </a:tr>
              <a:tr h="1438483">
                <a:tc>
                  <a:txBody>
                    <a:bodyPr/>
                    <a:lstStyle/>
                    <a:p>
                      <a:pPr algn="ctr"/>
                      <a:r>
                        <a:rPr lang="en-GB" sz="1500" b="1" dirty="0" smtClean="0">
                          <a:latin typeface="Comic Sans MS" panose="030F0702030302020204" pitchFamily="66" charset="0"/>
                        </a:rPr>
                        <a:t>‘It is in your heart that you believe God loves you but it is with your mouth that you must</a:t>
                      </a:r>
                      <a:r>
                        <a:rPr lang="en-GB" sz="1500" b="1" baseline="0" dirty="0" smtClean="0">
                          <a:latin typeface="Comic Sans MS" panose="030F0702030302020204" pitchFamily="66" charset="0"/>
                        </a:rPr>
                        <a:t> say sorry</a:t>
                      </a:r>
                      <a:r>
                        <a:rPr lang="en-GB" sz="1500" b="1" dirty="0" smtClean="0">
                          <a:latin typeface="Comic Sans MS" panose="030F0702030302020204" pitchFamily="66" charset="0"/>
                        </a:rPr>
                        <a:t>.’</a:t>
                      </a:r>
                      <a:endParaRPr lang="en-GB" sz="1500" b="1" dirty="0">
                        <a:latin typeface="Comic Sans MS" panose="030F0702030302020204" pitchFamily="66" charset="0"/>
                      </a:endParaRPr>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3" name="Rectangle 2"/>
          <p:cNvSpPr/>
          <p:nvPr/>
        </p:nvSpPr>
        <p:spPr>
          <a:xfrm>
            <a:off x="1" y="5980"/>
            <a:ext cx="2267744" cy="892552"/>
          </a:xfrm>
          <a:prstGeom prst="rect">
            <a:avLst/>
          </a:prstGeom>
          <a:solidFill>
            <a:srgbClr val="FFFF00"/>
          </a:solidFill>
        </p:spPr>
        <p:txBody>
          <a:bodyPr wrap="square">
            <a:spAutoFit/>
          </a:bodyPr>
          <a:lstStyle/>
          <a:p>
            <a:pPr algn="ctr"/>
            <a:r>
              <a:rPr lang="en-GB" sz="1300" dirty="0" smtClean="0">
                <a:latin typeface="Comic Sans MS" panose="030F0702030302020204" pitchFamily="66" charset="0"/>
              </a:rPr>
              <a:t>LO3: To </a:t>
            </a:r>
            <a:r>
              <a:rPr lang="en-GB" sz="1300" dirty="0">
                <a:latin typeface="Comic Sans MS" panose="030F0702030302020204" pitchFamily="66" charset="0"/>
              </a:rPr>
              <a:t>explain how Christians believe that Jesus died to save humanity from sin. </a:t>
            </a:r>
          </a:p>
        </p:txBody>
      </p:sp>
    </p:spTree>
    <p:extLst>
      <p:ext uri="{BB962C8B-B14F-4D97-AF65-F5344CB8AC3E}">
        <p14:creationId xmlns:p14="http://schemas.microsoft.com/office/powerpoint/2010/main" val="3217953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GB" sz="3200" u="sng" dirty="0" smtClean="0">
                <a:latin typeface="Comic Sans MS" panose="030F0702030302020204" pitchFamily="66" charset="0"/>
              </a:rPr>
              <a:t>The Apostles wrote letters to tell people all about Jesus: Write a letter to tell people about Original Sin</a:t>
            </a:r>
            <a:endParaRPr lang="en-GB" sz="3200" u="sng" dirty="0">
              <a:latin typeface="Comic Sans MS" panose="030F0702030302020204" pitchFamily="66" charset="0"/>
            </a:endParaRPr>
          </a:p>
        </p:txBody>
      </p:sp>
      <p:sp>
        <p:nvSpPr>
          <p:cNvPr id="3" name="Content Placeholder 2"/>
          <p:cNvSpPr>
            <a:spLocks noGrp="1"/>
          </p:cNvSpPr>
          <p:nvPr>
            <p:ph idx="1"/>
          </p:nvPr>
        </p:nvSpPr>
        <p:spPr>
          <a:xfrm>
            <a:off x="-21311" y="1534339"/>
            <a:ext cx="6934741" cy="3168352"/>
          </a:xfrm>
          <a:solidFill>
            <a:srgbClr val="92D050"/>
          </a:solidFill>
        </p:spPr>
        <p:txBody>
          <a:bodyPr>
            <a:normAutofit/>
          </a:bodyPr>
          <a:lstStyle/>
          <a:p>
            <a:pPr marL="0" indent="0">
              <a:buNone/>
            </a:pPr>
            <a:r>
              <a:rPr lang="en-GB" sz="2800" u="sng" dirty="0" smtClean="0">
                <a:latin typeface="Comic Sans MS" panose="030F0702030302020204" pitchFamily="66" charset="0"/>
              </a:rPr>
              <a:t>Success Criteria</a:t>
            </a:r>
            <a:r>
              <a:rPr lang="en-GB" sz="2800" dirty="0" smtClean="0">
                <a:latin typeface="Comic Sans MS" panose="030F0702030302020204" pitchFamily="66" charset="0"/>
              </a:rPr>
              <a:t> (things to include):</a:t>
            </a:r>
          </a:p>
          <a:p>
            <a:r>
              <a:rPr lang="en-GB" sz="2800" dirty="0" smtClean="0">
                <a:latin typeface="Comic Sans MS" panose="030F0702030302020204" pitchFamily="66" charset="0"/>
              </a:rPr>
              <a:t>What is sin?</a:t>
            </a:r>
          </a:p>
          <a:p>
            <a:r>
              <a:rPr lang="en-GB" sz="2800" dirty="0" smtClean="0">
                <a:latin typeface="Comic Sans MS" panose="030F0702030302020204" pitchFamily="66" charset="0"/>
              </a:rPr>
              <a:t>Adam and Eve (fact or symbolic?).</a:t>
            </a:r>
          </a:p>
          <a:p>
            <a:r>
              <a:rPr lang="en-GB" sz="2800" dirty="0" smtClean="0">
                <a:latin typeface="Comic Sans MS" panose="030F0702030302020204" pitchFamily="66" charset="0"/>
              </a:rPr>
              <a:t>The meaning of original sin.</a:t>
            </a:r>
          </a:p>
          <a:p>
            <a:r>
              <a:rPr lang="en-GB" sz="2800" dirty="0" smtClean="0">
                <a:latin typeface="Comic Sans MS" panose="030F0702030302020204" pitchFamily="66" charset="0"/>
              </a:rPr>
              <a:t>How original sin affects us.</a:t>
            </a:r>
          </a:p>
          <a:p>
            <a:r>
              <a:rPr lang="en-GB" sz="2800" dirty="0" smtClean="0">
                <a:latin typeface="Comic Sans MS" panose="030F0702030302020204" pitchFamily="66" charset="0"/>
              </a:rPr>
              <a:t>How Jesus saves us from sin.</a:t>
            </a:r>
          </a:p>
          <a:p>
            <a:endParaRPr lang="en-GB" sz="2800" dirty="0" smtClean="0">
              <a:latin typeface="Comic Sans MS" panose="030F0702030302020204" pitchFamily="66" charset="0"/>
            </a:endParaRPr>
          </a:p>
          <a:p>
            <a:endParaRPr lang="en-GB" sz="2800" dirty="0" smtClean="0">
              <a:latin typeface="Comic Sans MS" panose="030F0702030302020204" pitchFamily="66" charset="0"/>
            </a:endParaRPr>
          </a:p>
        </p:txBody>
      </p:sp>
      <p:sp>
        <p:nvSpPr>
          <p:cNvPr id="4" name="TextBox 3"/>
          <p:cNvSpPr txBox="1"/>
          <p:nvPr/>
        </p:nvSpPr>
        <p:spPr>
          <a:xfrm>
            <a:off x="6300192" y="1529658"/>
            <a:ext cx="2843808" cy="3108543"/>
          </a:xfrm>
          <a:prstGeom prst="rect">
            <a:avLst/>
          </a:prstGeom>
          <a:solidFill>
            <a:schemeClr val="accent2">
              <a:lumMod val="60000"/>
              <a:lumOff val="40000"/>
            </a:schemeClr>
          </a:solidFill>
        </p:spPr>
        <p:txBody>
          <a:bodyPr wrap="square" rtlCol="0">
            <a:spAutoFit/>
          </a:bodyPr>
          <a:lstStyle/>
          <a:p>
            <a:r>
              <a:rPr lang="en-GB" sz="2800" u="sng" dirty="0" smtClean="0">
                <a:latin typeface="Comic Sans MS" panose="030F0702030302020204" pitchFamily="66" charset="0"/>
              </a:rPr>
              <a:t>Key Words</a:t>
            </a:r>
            <a:endParaRPr lang="en-GB" sz="2800" dirty="0" smtClean="0">
              <a:latin typeface="Comic Sans MS" panose="030F0702030302020204" pitchFamily="66" charset="0"/>
            </a:endParaRPr>
          </a:p>
          <a:p>
            <a:r>
              <a:rPr lang="en-GB" sz="2100" dirty="0" smtClean="0">
                <a:latin typeface="Comic Sans MS" panose="030F0702030302020204" pitchFamily="66" charset="0"/>
              </a:rPr>
              <a:t>Contrition</a:t>
            </a:r>
          </a:p>
          <a:p>
            <a:r>
              <a:rPr lang="en-GB" sz="2100" dirty="0" smtClean="0">
                <a:latin typeface="Comic Sans MS" panose="030F0702030302020204" pitchFamily="66" charset="0"/>
              </a:rPr>
              <a:t>Sin</a:t>
            </a:r>
          </a:p>
          <a:p>
            <a:r>
              <a:rPr lang="en-GB" sz="2100" dirty="0" smtClean="0">
                <a:latin typeface="Comic Sans MS" panose="030F0702030302020204" pitchFamily="66" charset="0"/>
              </a:rPr>
              <a:t>Original Sin </a:t>
            </a:r>
          </a:p>
          <a:p>
            <a:r>
              <a:rPr lang="en-GB" sz="2100" dirty="0" smtClean="0">
                <a:latin typeface="Comic Sans MS" panose="030F0702030302020204" pitchFamily="66" charset="0"/>
              </a:rPr>
              <a:t>Symbol</a:t>
            </a:r>
          </a:p>
          <a:p>
            <a:r>
              <a:rPr lang="en-GB" sz="2100" dirty="0" smtClean="0">
                <a:latin typeface="Comic Sans MS" panose="030F0702030302020204" pitchFamily="66" charset="0"/>
              </a:rPr>
              <a:t>Sacrament</a:t>
            </a:r>
          </a:p>
          <a:p>
            <a:r>
              <a:rPr lang="en-GB" sz="2100" dirty="0" smtClean="0">
                <a:latin typeface="Comic Sans MS" panose="030F0702030302020204" pitchFamily="66" charset="0"/>
              </a:rPr>
              <a:t>Sacrament of Healing</a:t>
            </a:r>
          </a:p>
          <a:p>
            <a:r>
              <a:rPr lang="en-GB" sz="2100" dirty="0" smtClean="0">
                <a:latin typeface="Comic Sans MS" panose="030F0702030302020204" pitchFamily="66" charset="0"/>
              </a:rPr>
              <a:t>Forgiveness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1" y="4725144"/>
            <a:ext cx="5385399"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28198" y="4638201"/>
            <a:ext cx="3815802" cy="2308324"/>
          </a:xfrm>
          <a:prstGeom prst="rect">
            <a:avLst/>
          </a:prstGeom>
          <a:solidFill>
            <a:srgbClr val="FFFF00"/>
          </a:solidFill>
        </p:spPr>
        <p:txBody>
          <a:bodyPr wrap="square" rtlCol="0">
            <a:spAutoFit/>
          </a:bodyPr>
          <a:lstStyle/>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	What can we do to be forgiven from sin according to the Catholic Church?</a:t>
            </a:r>
          </a:p>
          <a:p>
            <a:pPr algn="ctr"/>
            <a:endParaRPr lang="en-GB" sz="2400" dirty="0">
              <a:latin typeface="Comic Sans MS" panose="030F0702030302020204" pitchFamily="66" charset="0"/>
            </a:endParaRPr>
          </a:p>
        </p:txBody>
      </p:sp>
      <p:sp>
        <p:nvSpPr>
          <p:cNvPr id="7" name="5-Point Star 6"/>
          <p:cNvSpPr/>
          <p:nvPr/>
        </p:nvSpPr>
        <p:spPr>
          <a:xfrm>
            <a:off x="5346402" y="4738802"/>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057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smtClean="0">
                <a:latin typeface="Comic Sans MS" panose="030F0702030302020204" pitchFamily="66" charset="0"/>
              </a:rPr>
              <a:t>Learning Objectives</a:t>
            </a:r>
            <a:endParaRPr lang="en-GB" u="sng" dirty="0">
              <a:latin typeface="Comic Sans MS" panose="030F0702030302020204" pitchFamily="66" charset="0"/>
            </a:endParaRPr>
          </a:p>
        </p:txBody>
      </p:sp>
      <p:sp>
        <p:nvSpPr>
          <p:cNvPr id="3" name="Content Placeholder 2"/>
          <p:cNvSpPr>
            <a:spLocks noGrp="1"/>
          </p:cNvSpPr>
          <p:nvPr>
            <p:ph idx="1"/>
          </p:nvPr>
        </p:nvSpPr>
        <p:spPr>
          <a:xfrm>
            <a:off x="395536" y="1340768"/>
            <a:ext cx="8229600" cy="2952328"/>
          </a:xfrm>
          <a:solidFill>
            <a:srgbClr val="FFFF00"/>
          </a:solidFill>
        </p:spPr>
        <p:txBody>
          <a:bodyPr>
            <a:normAutofit/>
          </a:bodyPr>
          <a:lstStyle/>
          <a:p>
            <a:r>
              <a:rPr lang="en-GB" dirty="0" smtClean="0">
                <a:latin typeface="Comic Sans MS" panose="030F0702030302020204" pitchFamily="66" charset="0"/>
              </a:rPr>
              <a:t>To understand the term Sin. </a:t>
            </a:r>
          </a:p>
          <a:p>
            <a:r>
              <a:rPr lang="en-GB" dirty="0">
                <a:latin typeface="Comic Sans MS" panose="030F0702030302020204" pitchFamily="66" charset="0"/>
              </a:rPr>
              <a:t>To </a:t>
            </a:r>
            <a:r>
              <a:rPr lang="en-GB" dirty="0" smtClean="0">
                <a:latin typeface="Comic Sans MS" panose="030F0702030302020204" pitchFamily="66" charset="0"/>
              </a:rPr>
              <a:t>describe the </a:t>
            </a:r>
            <a:r>
              <a:rPr lang="en-GB" dirty="0">
                <a:latin typeface="Comic Sans MS" panose="030F0702030302020204" pitchFamily="66" charset="0"/>
              </a:rPr>
              <a:t>term Original </a:t>
            </a:r>
            <a:r>
              <a:rPr lang="en-GB" dirty="0" smtClean="0">
                <a:latin typeface="Comic Sans MS" panose="030F0702030302020204" pitchFamily="66" charset="0"/>
              </a:rPr>
              <a:t>Sin.</a:t>
            </a:r>
          </a:p>
          <a:p>
            <a:r>
              <a:rPr lang="en-GB" dirty="0" smtClean="0">
                <a:latin typeface="Comic Sans MS" panose="030F0702030302020204" pitchFamily="66" charset="0"/>
              </a:rPr>
              <a:t>To </a:t>
            </a:r>
            <a:r>
              <a:rPr lang="en-GB" dirty="0">
                <a:latin typeface="Comic Sans MS" panose="030F0702030302020204" pitchFamily="66" charset="0"/>
              </a:rPr>
              <a:t>explain </a:t>
            </a:r>
            <a:r>
              <a:rPr lang="en-GB" dirty="0" smtClean="0">
                <a:latin typeface="Comic Sans MS" panose="030F0702030302020204" pitchFamily="66" charset="0"/>
              </a:rPr>
              <a:t>how </a:t>
            </a:r>
            <a:r>
              <a:rPr lang="en-GB" dirty="0">
                <a:latin typeface="Comic Sans MS" panose="030F0702030302020204" pitchFamily="66" charset="0"/>
              </a:rPr>
              <a:t>Christians believe </a:t>
            </a:r>
            <a:r>
              <a:rPr lang="en-GB" dirty="0" smtClean="0">
                <a:latin typeface="Comic Sans MS" panose="030F0702030302020204" pitchFamily="66" charset="0"/>
              </a:rPr>
              <a:t>that Jesus </a:t>
            </a:r>
            <a:r>
              <a:rPr lang="en-GB" dirty="0">
                <a:latin typeface="Comic Sans MS" panose="030F0702030302020204" pitchFamily="66" charset="0"/>
              </a:rPr>
              <a:t>died to save humanity from </a:t>
            </a:r>
            <a:r>
              <a:rPr lang="en-GB" dirty="0" smtClean="0">
                <a:latin typeface="Comic Sans MS" panose="030F0702030302020204" pitchFamily="66" charset="0"/>
              </a:rPr>
              <a:t>sin. </a:t>
            </a:r>
            <a:endParaRPr lang="en-GB" dirty="0">
              <a:latin typeface="Comic Sans MS" panose="030F0702030302020204" pitchFamily="66" charset="0"/>
            </a:endParaRPr>
          </a:p>
        </p:txBody>
      </p:sp>
      <p:sp>
        <p:nvSpPr>
          <p:cNvPr id="4" name="TextBox 3"/>
          <p:cNvSpPr txBox="1"/>
          <p:nvPr/>
        </p:nvSpPr>
        <p:spPr>
          <a:xfrm>
            <a:off x="0" y="4826675"/>
            <a:ext cx="9144000" cy="2062103"/>
          </a:xfrm>
          <a:prstGeom prst="rect">
            <a:avLst/>
          </a:prstGeom>
          <a:solidFill>
            <a:schemeClr val="accent2">
              <a:lumMod val="60000"/>
              <a:lumOff val="40000"/>
            </a:schemeClr>
          </a:solidFill>
        </p:spPr>
        <p:txBody>
          <a:bodyPr wrap="square" rtlCol="0">
            <a:spAutoFit/>
          </a:bodyPr>
          <a:lstStyle/>
          <a:p>
            <a:r>
              <a:rPr lang="en-GB" sz="2400" b="1" u="sng" dirty="0" smtClean="0">
                <a:latin typeface="Comic Sans MS" panose="030F0702030302020204" pitchFamily="66" charset="0"/>
              </a:rPr>
              <a:t>Key Words: </a:t>
            </a:r>
          </a:p>
          <a:p>
            <a:endParaRPr lang="en-GB" sz="2400" b="1" u="sng" dirty="0" smtClean="0">
              <a:latin typeface="Comic Sans MS" panose="030F0702030302020204" pitchFamily="66" charset="0"/>
            </a:endParaRPr>
          </a:p>
          <a:p>
            <a:r>
              <a:rPr lang="en-GB" sz="2000" b="1" dirty="0" smtClean="0">
                <a:latin typeface="Comic Sans MS" panose="030F0702030302020204" pitchFamily="66" charset="0"/>
              </a:rPr>
              <a:t>Sin</a:t>
            </a:r>
            <a:r>
              <a:rPr lang="en-GB" sz="2000" dirty="0" smtClean="0">
                <a:latin typeface="Comic Sans MS" panose="030F0702030302020204" pitchFamily="66" charset="0"/>
              </a:rPr>
              <a:t> – an offence against God, failing to love.</a:t>
            </a:r>
          </a:p>
          <a:p>
            <a:r>
              <a:rPr lang="en-GB" sz="2000" b="1" dirty="0" smtClean="0">
                <a:latin typeface="Comic Sans MS" panose="030F0702030302020204" pitchFamily="66" charset="0"/>
              </a:rPr>
              <a:t>Original Sin </a:t>
            </a:r>
            <a:r>
              <a:rPr lang="en-GB" sz="2000" dirty="0" smtClean="0">
                <a:latin typeface="Comic Sans MS" panose="030F0702030302020204" pitchFamily="66" charset="0"/>
              </a:rPr>
              <a:t>– a sinful tendency that humans inherit from Adam and Eve’s disobedience.</a:t>
            </a:r>
          </a:p>
          <a:p>
            <a:r>
              <a:rPr lang="en-GB" sz="2000" b="1" dirty="0" smtClean="0">
                <a:latin typeface="Comic Sans MS" panose="030F0702030302020204" pitchFamily="66" charset="0"/>
              </a:rPr>
              <a:t>Forgiveness</a:t>
            </a:r>
            <a:r>
              <a:rPr lang="en-GB" sz="2000" dirty="0" smtClean="0">
                <a:latin typeface="Comic Sans MS" panose="030F0702030302020204" pitchFamily="66" charset="0"/>
              </a:rPr>
              <a:t> – healing a friendship broken by wrong-doing. </a:t>
            </a:r>
          </a:p>
        </p:txBody>
      </p:sp>
    </p:spTree>
    <p:extLst>
      <p:ext uri="{BB962C8B-B14F-4D97-AF65-F5344CB8AC3E}">
        <p14:creationId xmlns:p14="http://schemas.microsoft.com/office/powerpoint/2010/main" val="3858671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4703"/>
          </a:xfrm>
        </p:spPr>
        <p:txBody>
          <a:bodyPr>
            <a:normAutofit/>
          </a:bodyPr>
          <a:lstStyle/>
          <a:p>
            <a:r>
              <a:rPr lang="en-GB" sz="3600" u="sng" dirty="0" smtClean="0">
                <a:latin typeface="Comic Sans MS" panose="030F0702030302020204" pitchFamily="66" charset="0"/>
              </a:rPr>
              <a:t>Paired Discussion</a:t>
            </a:r>
            <a:endParaRPr lang="en-GB" sz="3600" u="sng" dirty="0">
              <a:latin typeface="Comic Sans MS" panose="030F0702030302020204" pitchFamily="66"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934" t="10053" r="27066" b="10897"/>
          <a:stretch/>
        </p:blipFill>
        <p:spPr bwMode="auto">
          <a:xfrm>
            <a:off x="5133467" y="1177269"/>
            <a:ext cx="4051495" cy="55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32416" y="3077240"/>
            <a:ext cx="1636987" cy="461665"/>
          </a:xfrm>
          <a:prstGeom prst="rect">
            <a:avLst/>
          </a:prstGeom>
        </p:spPr>
        <p:txBody>
          <a:bodyPr wrap="none">
            <a:spAutoFit/>
          </a:bodyPr>
          <a:lstStyle/>
          <a:p>
            <a:r>
              <a:rPr lang="en-GB" sz="2400" dirty="0" smtClean="0">
                <a:solidFill>
                  <a:schemeClr val="tx1"/>
                </a:solidFill>
                <a:latin typeface="Comic Sans MS" panose="030F0702030302020204" pitchFamily="66" charset="0"/>
              </a:rPr>
              <a:t>be unkind </a:t>
            </a:r>
            <a:endParaRPr lang="en-GB" sz="2400" dirty="0"/>
          </a:p>
        </p:txBody>
      </p:sp>
      <p:sp>
        <p:nvSpPr>
          <p:cNvPr id="5" name="Rectangle 4"/>
          <p:cNvSpPr/>
          <p:nvPr/>
        </p:nvSpPr>
        <p:spPr>
          <a:xfrm rot="19537560">
            <a:off x="4825595" y="2768405"/>
            <a:ext cx="3473331" cy="830997"/>
          </a:xfrm>
          <a:prstGeom prst="rect">
            <a:avLst/>
          </a:prstGeom>
        </p:spPr>
        <p:txBody>
          <a:bodyPr wrap="square">
            <a:spAutoFit/>
          </a:bodyPr>
          <a:lstStyle/>
          <a:p>
            <a:pPr algn="ctr"/>
            <a:r>
              <a:rPr lang="en-GB" sz="2400" dirty="0" smtClean="0">
                <a:solidFill>
                  <a:schemeClr val="tx1"/>
                </a:solidFill>
                <a:latin typeface="Comic Sans MS" panose="030F0702030302020204" pitchFamily="66" charset="0"/>
              </a:rPr>
              <a:t>talk about people behind their back</a:t>
            </a:r>
            <a:endParaRPr lang="en-GB" sz="2400" dirty="0"/>
          </a:p>
        </p:txBody>
      </p:sp>
      <p:sp>
        <p:nvSpPr>
          <p:cNvPr id="6" name="Rectangle 5"/>
          <p:cNvSpPr/>
          <p:nvPr/>
        </p:nvSpPr>
        <p:spPr>
          <a:xfrm>
            <a:off x="7939935" y="2345294"/>
            <a:ext cx="580608" cy="523220"/>
          </a:xfrm>
          <a:prstGeom prst="rect">
            <a:avLst/>
          </a:prstGeom>
        </p:spPr>
        <p:txBody>
          <a:bodyPr wrap="none">
            <a:spAutoFit/>
          </a:bodyPr>
          <a:lstStyle/>
          <a:p>
            <a:r>
              <a:rPr lang="en-GB" sz="2800" dirty="0" smtClean="0">
                <a:solidFill>
                  <a:schemeClr val="tx1"/>
                </a:solidFill>
                <a:latin typeface="Comic Sans MS" panose="030F0702030302020204" pitchFamily="66" charset="0"/>
              </a:rPr>
              <a:t>lie</a:t>
            </a:r>
            <a:endParaRPr lang="en-GB" dirty="0"/>
          </a:p>
        </p:txBody>
      </p:sp>
      <p:sp>
        <p:nvSpPr>
          <p:cNvPr id="7" name="TextBox 6"/>
          <p:cNvSpPr txBox="1"/>
          <p:nvPr/>
        </p:nvSpPr>
        <p:spPr>
          <a:xfrm>
            <a:off x="7159215" y="3436579"/>
            <a:ext cx="2136963" cy="1200329"/>
          </a:xfrm>
          <a:prstGeom prst="rect">
            <a:avLst/>
          </a:prstGeom>
          <a:noFill/>
        </p:spPr>
        <p:txBody>
          <a:bodyPr wrap="square" rtlCol="0">
            <a:spAutoFit/>
          </a:bodyPr>
          <a:lstStyle/>
          <a:p>
            <a:pPr algn="ctr"/>
            <a:r>
              <a:rPr lang="en-GB" sz="2400" dirty="0" smtClean="0">
                <a:latin typeface="Comic Sans MS" panose="030F0702030302020204" pitchFamily="66" charset="0"/>
              </a:rPr>
              <a:t>Emotionally abusing someone</a:t>
            </a:r>
            <a:endParaRPr lang="en-GB" sz="2400" dirty="0">
              <a:latin typeface="Comic Sans MS" panose="030F0702030302020204" pitchFamily="66" charset="0"/>
            </a:endParaRPr>
          </a:p>
        </p:txBody>
      </p:sp>
      <p:sp>
        <p:nvSpPr>
          <p:cNvPr id="9" name="TextBox 8"/>
          <p:cNvSpPr txBox="1"/>
          <p:nvPr/>
        </p:nvSpPr>
        <p:spPr>
          <a:xfrm>
            <a:off x="5471908" y="2537321"/>
            <a:ext cx="1228221" cy="461665"/>
          </a:xfrm>
          <a:prstGeom prst="rect">
            <a:avLst/>
          </a:prstGeom>
          <a:noFill/>
        </p:spPr>
        <p:txBody>
          <a:bodyPr wrap="none" rtlCol="0">
            <a:spAutoFit/>
          </a:bodyPr>
          <a:lstStyle/>
          <a:p>
            <a:r>
              <a:rPr lang="en-GB" sz="2400" dirty="0" smtClean="0">
                <a:latin typeface="Comic Sans MS" panose="030F0702030302020204" pitchFamily="66" charset="0"/>
              </a:rPr>
              <a:t>murder</a:t>
            </a:r>
            <a:endParaRPr lang="en-GB" sz="2400" dirty="0">
              <a:latin typeface="Comic Sans MS" panose="030F0702030302020204" pitchFamily="66" charset="0"/>
            </a:endParaRPr>
          </a:p>
        </p:txBody>
      </p:sp>
      <p:sp>
        <p:nvSpPr>
          <p:cNvPr id="10" name="TextBox 9"/>
          <p:cNvSpPr txBox="1"/>
          <p:nvPr/>
        </p:nvSpPr>
        <p:spPr>
          <a:xfrm rot="2216345">
            <a:off x="4868061" y="5047027"/>
            <a:ext cx="2807568" cy="850486"/>
          </a:xfrm>
          <a:prstGeom prst="rect">
            <a:avLst/>
          </a:prstGeom>
          <a:noFill/>
        </p:spPr>
        <p:txBody>
          <a:bodyPr wrap="square" rtlCol="0">
            <a:spAutoFit/>
          </a:bodyPr>
          <a:lstStyle/>
          <a:p>
            <a:pPr algn="ctr"/>
            <a:r>
              <a:rPr lang="en-GB" sz="2400" dirty="0" smtClean="0">
                <a:latin typeface="Comic Sans MS" panose="030F0702030302020204" pitchFamily="66" charset="0"/>
              </a:rPr>
              <a:t>Physically abusing someone</a:t>
            </a:r>
            <a:endParaRPr lang="en-GB" sz="2400" dirty="0">
              <a:latin typeface="Comic Sans MS" panose="030F0702030302020204" pitchFamily="66" charset="0"/>
            </a:endParaRPr>
          </a:p>
        </p:txBody>
      </p:sp>
      <p:sp>
        <p:nvSpPr>
          <p:cNvPr id="11" name="TextBox 10"/>
          <p:cNvSpPr txBox="1"/>
          <p:nvPr/>
        </p:nvSpPr>
        <p:spPr>
          <a:xfrm rot="1086634">
            <a:off x="7580061" y="2913226"/>
            <a:ext cx="1300356" cy="461665"/>
          </a:xfrm>
          <a:prstGeom prst="rect">
            <a:avLst/>
          </a:prstGeom>
          <a:noFill/>
        </p:spPr>
        <p:txBody>
          <a:bodyPr wrap="none" rtlCol="0">
            <a:spAutoFit/>
          </a:bodyPr>
          <a:lstStyle/>
          <a:p>
            <a:r>
              <a:rPr lang="en-GB" sz="2400" dirty="0" smtClean="0">
                <a:latin typeface="Comic Sans MS" panose="030F0702030302020204" pitchFamily="66" charset="0"/>
              </a:rPr>
              <a:t>stealing</a:t>
            </a:r>
            <a:endParaRPr lang="en-GB" sz="2400" dirty="0">
              <a:latin typeface="Comic Sans MS" panose="030F0702030302020204" pitchFamily="66" charset="0"/>
            </a:endParaRPr>
          </a:p>
        </p:txBody>
      </p:sp>
      <p:sp>
        <p:nvSpPr>
          <p:cNvPr id="13" name="TextBox 12"/>
          <p:cNvSpPr txBox="1"/>
          <p:nvPr/>
        </p:nvSpPr>
        <p:spPr>
          <a:xfrm rot="991137">
            <a:off x="5773812" y="3683185"/>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Laughing at somebody</a:t>
            </a:r>
            <a:endParaRPr lang="en-GB" sz="2400" dirty="0">
              <a:latin typeface="Comic Sans MS" panose="030F0702030302020204" pitchFamily="66" charset="0"/>
            </a:endParaRPr>
          </a:p>
        </p:txBody>
      </p:sp>
      <p:sp>
        <p:nvSpPr>
          <p:cNvPr id="14" name="TextBox 13"/>
          <p:cNvSpPr txBox="1"/>
          <p:nvPr/>
        </p:nvSpPr>
        <p:spPr>
          <a:xfrm>
            <a:off x="6766319" y="4551729"/>
            <a:ext cx="2136963" cy="1200329"/>
          </a:xfrm>
          <a:prstGeom prst="rect">
            <a:avLst/>
          </a:prstGeom>
          <a:noFill/>
        </p:spPr>
        <p:txBody>
          <a:bodyPr wrap="square" rtlCol="0">
            <a:spAutoFit/>
          </a:bodyPr>
          <a:lstStyle/>
          <a:p>
            <a:pPr algn="ctr"/>
            <a:r>
              <a:rPr lang="en-GB" sz="2400" dirty="0" smtClean="0">
                <a:latin typeface="Comic Sans MS" panose="030F0702030302020204" pitchFamily="66" charset="0"/>
              </a:rPr>
              <a:t>Taking the Lord’s name in vain</a:t>
            </a:r>
            <a:endParaRPr lang="en-GB" sz="2400" dirty="0">
              <a:latin typeface="Comic Sans MS" panose="030F0702030302020204" pitchFamily="66" charset="0"/>
            </a:endParaRPr>
          </a:p>
        </p:txBody>
      </p:sp>
      <p:sp>
        <p:nvSpPr>
          <p:cNvPr id="15" name="TextBox 14"/>
          <p:cNvSpPr txBox="1"/>
          <p:nvPr/>
        </p:nvSpPr>
        <p:spPr>
          <a:xfrm rot="19703890">
            <a:off x="5531190" y="1542335"/>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Leaving someone out</a:t>
            </a:r>
            <a:endParaRPr lang="en-GB" sz="2400" dirty="0">
              <a:latin typeface="Comic Sans MS" panose="030F0702030302020204" pitchFamily="66" charset="0"/>
            </a:endParaRPr>
          </a:p>
        </p:txBody>
      </p:sp>
      <p:sp>
        <p:nvSpPr>
          <p:cNvPr id="12" name="TextBox 11"/>
          <p:cNvSpPr txBox="1"/>
          <p:nvPr/>
        </p:nvSpPr>
        <p:spPr>
          <a:xfrm>
            <a:off x="5570602" y="4320896"/>
            <a:ext cx="1662635" cy="461665"/>
          </a:xfrm>
          <a:prstGeom prst="rect">
            <a:avLst/>
          </a:prstGeom>
          <a:noFill/>
        </p:spPr>
        <p:txBody>
          <a:bodyPr wrap="none" rtlCol="0">
            <a:spAutoFit/>
          </a:bodyPr>
          <a:lstStyle/>
          <a:p>
            <a:r>
              <a:rPr lang="en-GB" sz="2400" dirty="0" smtClean="0">
                <a:latin typeface="Comic Sans MS" panose="030F0702030302020204" pitchFamily="66" charset="0"/>
              </a:rPr>
              <a:t>White lies</a:t>
            </a:r>
            <a:endParaRPr lang="en-GB" sz="2400" dirty="0">
              <a:latin typeface="Comic Sans MS" panose="030F0702030302020204" pitchFamily="66" charset="0"/>
            </a:endParaRPr>
          </a:p>
        </p:txBody>
      </p:sp>
      <p:sp>
        <p:nvSpPr>
          <p:cNvPr id="16" name="TextBox 15"/>
          <p:cNvSpPr txBox="1"/>
          <p:nvPr/>
        </p:nvSpPr>
        <p:spPr>
          <a:xfrm rot="2769109">
            <a:off x="7291610" y="2070785"/>
            <a:ext cx="1707519" cy="461665"/>
          </a:xfrm>
          <a:prstGeom prst="rect">
            <a:avLst/>
          </a:prstGeom>
          <a:noFill/>
        </p:spPr>
        <p:txBody>
          <a:bodyPr wrap="none" rtlCol="0">
            <a:spAutoFit/>
          </a:bodyPr>
          <a:lstStyle/>
          <a:p>
            <a:r>
              <a:rPr lang="en-GB" sz="2400" dirty="0" smtClean="0">
                <a:latin typeface="Comic Sans MS" panose="030F0702030302020204" pitchFamily="66" charset="0"/>
              </a:rPr>
              <a:t>Being rude</a:t>
            </a:r>
            <a:endParaRPr lang="en-GB" sz="2400" dirty="0">
              <a:latin typeface="Comic Sans MS" panose="030F0702030302020204" pitchFamily="66" charset="0"/>
            </a:endParaRPr>
          </a:p>
        </p:txBody>
      </p:sp>
      <p:sp>
        <p:nvSpPr>
          <p:cNvPr id="17" name="TextBox 16"/>
          <p:cNvSpPr txBox="1"/>
          <p:nvPr/>
        </p:nvSpPr>
        <p:spPr>
          <a:xfrm>
            <a:off x="6308841" y="4829459"/>
            <a:ext cx="1874238" cy="1569660"/>
          </a:xfrm>
          <a:prstGeom prst="rect">
            <a:avLst/>
          </a:prstGeom>
          <a:noFill/>
        </p:spPr>
        <p:txBody>
          <a:bodyPr wrap="square" rtlCol="0">
            <a:spAutoFit/>
          </a:bodyPr>
          <a:lstStyle/>
          <a:p>
            <a:pPr algn="ctr"/>
            <a:r>
              <a:rPr lang="en-GB" sz="2400" dirty="0" smtClean="0">
                <a:latin typeface="Comic Sans MS" panose="030F0702030302020204" pitchFamily="66" charset="0"/>
              </a:rPr>
              <a:t>Not standing up for someone</a:t>
            </a:r>
            <a:endParaRPr lang="en-GB" sz="2400" dirty="0">
              <a:latin typeface="Comic Sans MS" panose="030F0702030302020204" pitchFamily="66" charset="0"/>
            </a:endParaRPr>
          </a:p>
        </p:txBody>
      </p:sp>
      <p:sp>
        <p:nvSpPr>
          <p:cNvPr id="8" name="Subtitle 7"/>
          <p:cNvSpPr>
            <a:spLocks noGrp="1"/>
          </p:cNvSpPr>
          <p:nvPr>
            <p:ph type="subTitle" idx="1"/>
          </p:nvPr>
        </p:nvSpPr>
        <p:spPr>
          <a:xfrm>
            <a:off x="0" y="2016257"/>
            <a:ext cx="5132348" cy="2335291"/>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GB" sz="2800" dirty="0" smtClean="0">
                <a:solidFill>
                  <a:schemeClr val="tx1"/>
                </a:solidFill>
                <a:latin typeface="Comic Sans MS" panose="030F0702030302020204" pitchFamily="66" charset="0"/>
              </a:rPr>
              <a:t>This egg reminds me of our hearts before we know Jesus. Before we know Jesus our hearts are hard and messy and far from perfect.</a:t>
            </a:r>
            <a:endParaRPr lang="en-GB" sz="2800" dirty="0">
              <a:solidFill>
                <a:schemeClr val="tx1"/>
              </a:solidFill>
              <a:latin typeface="Comic Sans MS" panose="030F0702030302020204" pitchFamily="66" charset="0"/>
            </a:endParaRPr>
          </a:p>
        </p:txBody>
      </p:sp>
      <p:sp>
        <p:nvSpPr>
          <p:cNvPr id="18" name="TextBox 17"/>
          <p:cNvSpPr txBox="1"/>
          <p:nvPr/>
        </p:nvSpPr>
        <p:spPr>
          <a:xfrm>
            <a:off x="1698" y="716588"/>
            <a:ext cx="4395346" cy="1200329"/>
          </a:xfrm>
          <a:prstGeom prst="rect">
            <a:avLst/>
          </a:prstGeom>
          <a:noFill/>
        </p:spPr>
        <p:txBody>
          <a:bodyPr wrap="square" rtlCol="0">
            <a:spAutoFit/>
          </a:bodyPr>
          <a:lstStyle/>
          <a:p>
            <a:r>
              <a:rPr lang="en-GB" sz="2400" dirty="0" smtClean="0">
                <a:latin typeface="Comic Sans MS" panose="030F0702030302020204" pitchFamily="66" charset="0"/>
              </a:rPr>
              <a:t>This is a hard boiled egg: </a:t>
            </a:r>
          </a:p>
          <a:p>
            <a:r>
              <a:rPr lang="en-GB" sz="2400" dirty="0" smtClean="0">
                <a:latin typeface="Comic Sans MS" panose="030F0702030302020204" pitchFamily="66" charset="0"/>
              </a:rPr>
              <a:t>What does an egg look like? </a:t>
            </a:r>
          </a:p>
          <a:p>
            <a:r>
              <a:rPr lang="en-GB" sz="2400" dirty="0" smtClean="0">
                <a:latin typeface="Comic Sans MS" panose="030F0702030302020204" pitchFamily="66" charset="0"/>
              </a:rPr>
              <a:t>What does it feel like? </a:t>
            </a:r>
            <a:endParaRPr lang="en-GB" sz="2400" dirty="0">
              <a:latin typeface="Comic Sans MS" panose="030F0702030302020204" pitchFamily="66" charset="0"/>
            </a:endParaRPr>
          </a:p>
        </p:txBody>
      </p:sp>
      <p:sp>
        <p:nvSpPr>
          <p:cNvPr id="19" name="TextBox 18"/>
          <p:cNvSpPr txBox="1"/>
          <p:nvPr/>
        </p:nvSpPr>
        <p:spPr>
          <a:xfrm>
            <a:off x="-9669" y="5270787"/>
            <a:ext cx="5364088" cy="1200329"/>
          </a:xfrm>
          <a:prstGeom prst="rect">
            <a:avLst/>
          </a:prstGeom>
          <a:noFill/>
        </p:spPr>
        <p:txBody>
          <a:bodyPr wrap="square" rtlCol="0">
            <a:spAutoFit/>
          </a:bodyPr>
          <a:lstStyle/>
          <a:p>
            <a:pPr algn="ctr"/>
            <a:r>
              <a:rPr lang="en-GB" sz="2400" dirty="0" smtClean="0">
                <a:latin typeface="Comic Sans MS" panose="030F0702030302020204" pitchFamily="66" charset="0"/>
              </a:rPr>
              <a:t>We’ve ALL done some of the things that are written on the egg! </a:t>
            </a:r>
          </a:p>
          <a:p>
            <a:pPr algn="ctr"/>
            <a:r>
              <a:rPr lang="en-GB" sz="2400" dirty="0" smtClean="0">
                <a:latin typeface="Comic Sans MS" panose="030F0702030302020204" pitchFamily="66" charset="0"/>
              </a:rPr>
              <a:t>None of us are without sin. </a:t>
            </a:r>
            <a:endParaRPr lang="en-GB" sz="2400" dirty="0">
              <a:latin typeface="Comic Sans MS" panose="030F0702030302020204" pitchFamily="66" charset="0"/>
            </a:endParaRPr>
          </a:p>
        </p:txBody>
      </p:sp>
      <p:sp>
        <p:nvSpPr>
          <p:cNvPr id="21" name="Rectangle 20"/>
          <p:cNvSpPr/>
          <p:nvPr/>
        </p:nvSpPr>
        <p:spPr>
          <a:xfrm>
            <a:off x="2706452" y="6471116"/>
            <a:ext cx="3868367" cy="369332"/>
          </a:xfrm>
          <a:prstGeom prst="rect">
            <a:avLst/>
          </a:prstGeom>
          <a:solidFill>
            <a:srgbClr val="FFFF00"/>
          </a:solidFill>
        </p:spPr>
        <p:txBody>
          <a:bodyPr wrap="none">
            <a:spAutoFit/>
          </a:bodyPr>
          <a:lstStyle/>
          <a:p>
            <a:r>
              <a:rPr lang="en-GB" dirty="0" smtClean="0">
                <a:latin typeface="Comic Sans MS" panose="030F0702030302020204" pitchFamily="66" charset="0"/>
              </a:rPr>
              <a:t>LO1: To </a:t>
            </a:r>
            <a:r>
              <a:rPr lang="en-GB" dirty="0">
                <a:latin typeface="Comic Sans MS" panose="030F0702030302020204" pitchFamily="66" charset="0"/>
              </a:rPr>
              <a:t>understand the term Sin. </a:t>
            </a:r>
          </a:p>
        </p:txBody>
      </p:sp>
      <p:sp>
        <p:nvSpPr>
          <p:cNvPr id="3" name="Rectangle 2"/>
          <p:cNvSpPr/>
          <p:nvPr/>
        </p:nvSpPr>
        <p:spPr>
          <a:xfrm>
            <a:off x="4115919" y="715604"/>
            <a:ext cx="2483752" cy="1200329"/>
          </a:xfrm>
          <a:prstGeom prst="rect">
            <a:avLst/>
          </a:prstGeom>
        </p:spPr>
        <p:txBody>
          <a:bodyPr wrap="square">
            <a:spAutoFit/>
          </a:bodyPr>
          <a:lstStyle/>
          <a:p>
            <a:r>
              <a:rPr lang="pt-PT" dirty="0"/>
              <a:t>Este é um ovo cozido:</a:t>
            </a:r>
            <a:br>
              <a:rPr lang="pt-PT" dirty="0"/>
            </a:br>
            <a:r>
              <a:rPr lang="pt-PT" dirty="0"/>
              <a:t>O que um ovo se parece?</a:t>
            </a:r>
            <a:br>
              <a:rPr lang="pt-PT" dirty="0"/>
            </a:br>
            <a:r>
              <a:rPr lang="pt-PT" dirty="0"/>
              <a:t>Qual é a sensação?</a:t>
            </a:r>
            <a:endParaRPr lang="en-GB" dirty="0"/>
          </a:p>
        </p:txBody>
      </p:sp>
      <p:sp>
        <p:nvSpPr>
          <p:cNvPr id="20" name="Rectangle 19"/>
          <p:cNvSpPr/>
          <p:nvPr/>
        </p:nvSpPr>
        <p:spPr>
          <a:xfrm>
            <a:off x="1698" y="4332197"/>
            <a:ext cx="5133467" cy="92333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t-PT" dirty="0"/>
              <a:t>Este ovo me faz lembrar dos nossos corações antes de conhecer Jesus. Antes de conhecer Jesus nossos corações são duros e confuso e longe de ser perfeito</a:t>
            </a:r>
            <a:endParaRPr lang="en-GB" dirty="0"/>
          </a:p>
        </p:txBody>
      </p:sp>
    </p:spTree>
    <p:extLst>
      <p:ext uri="{BB962C8B-B14F-4D97-AF65-F5344CB8AC3E}">
        <p14:creationId xmlns:p14="http://schemas.microsoft.com/office/powerpoint/2010/main" val="4177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Effect transition="in" filter="fade">
                                      <p:cBhvr>
                                        <p:cTn id="48" dur="500"/>
                                        <p:tgtEl>
                                          <p:spTgt spid="8">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3" grpId="0"/>
      <p:bldP spid="14" grpId="0"/>
      <p:bldP spid="15" grpId="0"/>
      <p:bldP spid="12" grpId="0"/>
      <p:bldP spid="16" grpId="0"/>
      <p:bldP spid="17" grpId="0"/>
      <p:bldP spid="8" grpId="0" build="p"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88"/>
            <a:ext cx="9144000" cy="461684"/>
          </a:xfrm>
        </p:spPr>
        <p:txBody>
          <a:bodyPr>
            <a:normAutofit fontScale="90000"/>
          </a:bodyPr>
          <a:lstStyle/>
          <a:p>
            <a:r>
              <a:rPr lang="en-GB" sz="2800" u="sng" dirty="0">
                <a:latin typeface="Comic Sans MS" panose="030F0702030302020204" pitchFamily="66" charset="0"/>
              </a:rPr>
              <a:t>The Fall - Genesis - Adam and Eve</a:t>
            </a:r>
            <a:endParaRPr lang="en-GB" sz="2800" dirty="0"/>
          </a:p>
        </p:txBody>
      </p:sp>
      <p:sp>
        <p:nvSpPr>
          <p:cNvPr id="3" name="Content Placeholder 2"/>
          <p:cNvSpPr>
            <a:spLocks noGrp="1"/>
          </p:cNvSpPr>
          <p:nvPr>
            <p:ph idx="1"/>
          </p:nvPr>
        </p:nvSpPr>
        <p:spPr>
          <a:xfrm>
            <a:off x="0" y="620688"/>
            <a:ext cx="9144000" cy="6237312"/>
          </a:xfrm>
        </p:spPr>
        <p:txBody>
          <a:bodyPr>
            <a:normAutofit fontScale="62500" lnSpcReduction="20000"/>
          </a:bodyPr>
          <a:lstStyle/>
          <a:p>
            <a:pPr marL="0" indent="0">
              <a:buNone/>
            </a:pPr>
            <a:r>
              <a:rPr lang="en-GB" dirty="0">
                <a:latin typeface="Comic Sans MS" panose="030F0702030302020204" pitchFamily="66" charset="0"/>
              </a:rPr>
              <a:t>Eve heard a voice. "Has God told you that you can eat the fruit from all the trees?" the voice asked softly. Eve turned around to see a snake talking to her. She said, </a:t>
            </a:r>
            <a:r>
              <a:rPr lang="en-GB" dirty="0" smtClean="0">
                <a:latin typeface="Comic Sans MS" panose="030F0702030302020204" pitchFamily="66" charset="0"/>
              </a:rPr>
              <a:t>"</a:t>
            </a:r>
            <a:r>
              <a:rPr lang="en-GB" dirty="0">
                <a:latin typeface="Comic Sans MS" panose="030F0702030302020204" pitchFamily="66" charset="0"/>
              </a:rPr>
              <a:t>God has told us we can eat all the fruit except for what grows on The Tree of Knowledge,"</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“That’s silly. God </a:t>
            </a:r>
            <a:r>
              <a:rPr lang="en-GB" dirty="0">
                <a:latin typeface="Comic Sans MS" panose="030F0702030302020204" pitchFamily="66" charset="0"/>
              </a:rPr>
              <a:t>knows that if you eat from The Tree of Knowledge you'll become just like God, and </a:t>
            </a:r>
            <a:r>
              <a:rPr lang="en-GB" dirty="0" smtClean="0">
                <a:latin typeface="Comic Sans MS" panose="030F0702030302020204" pitchFamily="66" charset="0"/>
              </a:rPr>
              <a:t>you will have all knowledge."</a:t>
            </a: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The woman looked at the fruit and thought how tasty it looked. She thought how wonderful it would be to be as wise and powerful as God. She believed the serpent's lie and ate the fruit and also gave some to Adam, who was with </a:t>
            </a:r>
            <a:r>
              <a:rPr lang="en-GB" dirty="0" smtClean="0">
                <a:latin typeface="Comic Sans MS" panose="030F0702030302020204" pitchFamily="66" charset="0"/>
              </a:rPr>
              <a:t>her.</a:t>
            </a:r>
          </a:p>
          <a:p>
            <a:pPr marL="0" indent="0">
              <a:buNone/>
            </a:pPr>
            <a:r>
              <a:rPr lang="en-GB" b="1" dirty="0" smtClean="0">
                <a:latin typeface="Comic Sans MS" panose="030F0702030302020204" pitchFamily="66" charset="0"/>
              </a:rPr>
              <a:t>Sin</a:t>
            </a:r>
            <a:r>
              <a:rPr lang="en-GB" dirty="0" smtClean="0">
                <a:latin typeface="Comic Sans MS" panose="030F0702030302020204" pitchFamily="66" charset="0"/>
              </a:rPr>
              <a:t> </a:t>
            </a:r>
            <a:r>
              <a:rPr lang="en-GB" dirty="0">
                <a:latin typeface="Comic Sans MS" panose="030F0702030302020204" pitchFamily="66" charset="0"/>
              </a:rPr>
              <a:t>was created!</a:t>
            </a:r>
          </a:p>
          <a:p>
            <a:pPr marL="0" indent="0">
              <a:buNone/>
            </a:pPr>
            <a:r>
              <a:rPr lang="en-GB" dirty="0" smtClean="0">
                <a:latin typeface="Comic Sans MS" panose="030F0702030302020204" pitchFamily="66" charset="0"/>
              </a:rPr>
              <a:t>Suddenly </a:t>
            </a:r>
            <a:r>
              <a:rPr lang="en-GB" dirty="0">
                <a:latin typeface="Comic Sans MS" panose="030F0702030302020204" pitchFamily="66" charset="0"/>
              </a:rPr>
              <a:t>she realized that she was feeling guilty, she had disobeyed God.</a:t>
            </a:r>
          </a:p>
          <a:p>
            <a:pPr marL="0" indent="0">
              <a:buNone/>
            </a:pPr>
            <a:r>
              <a:rPr lang="en-GB" dirty="0">
                <a:latin typeface="Comic Sans MS" panose="030F0702030302020204" pitchFamily="66" charset="0"/>
              </a:rPr>
              <a:t>As soon as they ate the fruit a change came over Adam and Eve. They became unhappy and fearful of God.</a:t>
            </a:r>
          </a:p>
          <a:p>
            <a:pPr marL="0" indent="0">
              <a:buNone/>
            </a:pPr>
            <a:r>
              <a:rPr lang="en-GB" dirty="0">
                <a:latin typeface="Comic Sans MS" panose="030F0702030302020204" pitchFamily="66" charset="0"/>
              </a:rPr>
              <a:t>When God asked them if they had eaten from The Tree of Knowledge that He had told them not to touch, they blamed each other for their sins.</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God was sad that Adam and Eve had disobeyed them. He told them that they had to leave the Garden of Eden, </a:t>
            </a:r>
            <a:r>
              <a:rPr lang="en-GB" dirty="0" smtClean="0">
                <a:latin typeface="Comic Sans MS" panose="030F0702030302020204" pitchFamily="66" charset="0"/>
              </a:rPr>
              <a:t>and life would become difficult for them from now on. </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2758317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863"/>
            <a:ext cx="6470173" cy="58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16216" y="14988"/>
            <a:ext cx="2627782" cy="6555641"/>
          </a:xfrm>
          <a:prstGeom prst="rect">
            <a:avLst/>
          </a:prstGeom>
          <a:noFill/>
        </p:spPr>
        <p:txBody>
          <a:bodyPr wrap="square" rtlCol="0">
            <a:spAutoFit/>
          </a:bodyPr>
          <a:lstStyle/>
          <a:p>
            <a:pPr algn="ctr"/>
            <a:r>
              <a:rPr lang="en-GB" sz="2000" dirty="0">
                <a:ln w="12700">
                  <a:noFill/>
                </a:ln>
                <a:latin typeface="Comic Sans MS" panose="030F0702030302020204" pitchFamily="66" charset="0"/>
              </a:rPr>
              <a:t>Write the answers in your books, use full sentences:</a:t>
            </a:r>
          </a:p>
          <a:p>
            <a:pPr algn="ctr"/>
            <a:endParaRPr lang="en-GB" sz="2400" dirty="0">
              <a:ln w="12700">
                <a:noFill/>
              </a:ln>
              <a:latin typeface="Comic Sans MS" panose="030F0702030302020204" pitchFamily="66" charset="0"/>
            </a:endParaRPr>
          </a:p>
          <a:p>
            <a:pPr algn="ctr"/>
            <a:r>
              <a:rPr lang="en-GB" sz="2800" dirty="0">
                <a:ln w="12700">
                  <a:noFill/>
                </a:ln>
                <a:solidFill>
                  <a:srgbClr val="7030A0"/>
                </a:solidFill>
                <a:latin typeface="Comic Sans MS" panose="030F0702030302020204" pitchFamily="66" charset="0"/>
              </a:rPr>
              <a:t>What is original sin? </a:t>
            </a:r>
          </a:p>
          <a:p>
            <a:pPr algn="ctr"/>
            <a:r>
              <a:rPr lang="pt-PT" sz="2000" dirty="0"/>
              <a:t>O que é o pecado original?</a:t>
            </a:r>
          </a:p>
          <a:p>
            <a:pPr algn="ctr"/>
            <a:endParaRPr lang="en-GB" sz="2000" dirty="0">
              <a:ln w="12700">
                <a:noFill/>
              </a:ln>
              <a:solidFill>
                <a:srgbClr val="7030A0"/>
              </a:solidFill>
              <a:latin typeface="Comic Sans MS" panose="030F0702030302020204" pitchFamily="66" charset="0"/>
            </a:endParaRPr>
          </a:p>
          <a:p>
            <a:pPr algn="ctr"/>
            <a:r>
              <a:rPr lang="en-GB" sz="2800" dirty="0">
                <a:ln w="12700">
                  <a:noFill/>
                </a:ln>
                <a:solidFill>
                  <a:srgbClr val="0070C0"/>
                </a:solidFill>
                <a:latin typeface="Comic Sans MS" panose="030F0702030302020204" pitchFamily="66" charset="0"/>
              </a:rPr>
              <a:t>Where did it come from? </a:t>
            </a:r>
          </a:p>
          <a:p>
            <a:pPr algn="ctr"/>
            <a:r>
              <a:rPr lang="pt-PT" sz="2000" dirty="0"/>
              <a:t>Onde é que ela vem?</a:t>
            </a:r>
          </a:p>
          <a:p>
            <a:pPr algn="ctr"/>
            <a:endParaRPr lang="en-GB" sz="2000" dirty="0">
              <a:ln w="12700">
                <a:noFill/>
              </a:ln>
              <a:solidFill>
                <a:srgbClr val="0070C0"/>
              </a:solidFill>
              <a:latin typeface="Comic Sans MS" panose="030F0702030302020204" pitchFamily="66" charset="0"/>
            </a:endParaRPr>
          </a:p>
          <a:p>
            <a:pPr algn="ctr"/>
            <a:r>
              <a:rPr lang="en-GB" sz="2800" dirty="0">
                <a:ln w="9525">
                  <a:solidFill>
                    <a:schemeClr val="tx1"/>
                  </a:solidFill>
                </a:ln>
                <a:solidFill>
                  <a:srgbClr val="FFFF00"/>
                </a:solidFill>
                <a:latin typeface="Comic Sans MS" panose="030F0702030302020204" pitchFamily="66" charset="0"/>
              </a:rPr>
              <a:t>What effect does it have on us today?</a:t>
            </a:r>
          </a:p>
          <a:p>
            <a:pPr algn="ctr"/>
            <a:r>
              <a:rPr lang="pt-PT" sz="2000" dirty="0"/>
              <a:t>Que efeito isso tem sobre nós hoje?</a:t>
            </a:r>
            <a:endParaRPr lang="en-GB" sz="2000" dirty="0">
              <a:ln w="9525">
                <a:solidFill>
                  <a:schemeClr val="tx1"/>
                </a:solidFill>
              </a:ln>
              <a:solidFill>
                <a:srgbClr val="FFFF00"/>
              </a:solidFill>
              <a:latin typeface="Comic Sans MS" panose="030F0702030302020204" pitchFamily="66" charset="0"/>
            </a:endParaRPr>
          </a:p>
        </p:txBody>
      </p:sp>
      <p:sp>
        <p:nvSpPr>
          <p:cNvPr id="2" name="Rectangle 1"/>
          <p:cNvSpPr/>
          <p:nvPr/>
        </p:nvSpPr>
        <p:spPr>
          <a:xfrm>
            <a:off x="5985" y="6502316"/>
            <a:ext cx="4472699" cy="369332"/>
          </a:xfrm>
          <a:prstGeom prst="rect">
            <a:avLst/>
          </a:prstGeom>
          <a:solidFill>
            <a:srgbClr val="FFFF00"/>
          </a:solidFill>
        </p:spPr>
        <p:txBody>
          <a:bodyPr wrap="none">
            <a:spAutoFit/>
          </a:bodyPr>
          <a:lstStyle/>
          <a:p>
            <a:r>
              <a:rPr lang="en-GB" dirty="0" smtClean="0">
                <a:latin typeface="Comic Sans MS" panose="030F0702030302020204" pitchFamily="66" charset="0"/>
              </a:rPr>
              <a:t>LO2: To </a:t>
            </a:r>
            <a:r>
              <a:rPr lang="en-GB" dirty="0">
                <a:latin typeface="Comic Sans MS" panose="030F0702030302020204" pitchFamily="66" charset="0"/>
              </a:rPr>
              <a:t>describe the term Original Sin.</a:t>
            </a:r>
          </a:p>
        </p:txBody>
      </p:sp>
    </p:spTree>
    <p:extLst>
      <p:ext uri="{BB962C8B-B14F-4D97-AF65-F5344CB8AC3E}">
        <p14:creationId xmlns:p14="http://schemas.microsoft.com/office/powerpoint/2010/main" val="4715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5"/>
            <a:ext cx="8229600" cy="2736304"/>
          </a:xfrm>
          <a:solidFill>
            <a:schemeClr val="accent4">
              <a:lumMod val="40000"/>
              <a:lumOff val="60000"/>
            </a:schemeClr>
          </a:solidFill>
        </p:spPr>
        <p:txBody>
          <a:bodyPr/>
          <a:lstStyle/>
          <a:p>
            <a:pPr marL="0" indent="0">
              <a:buNone/>
            </a:pPr>
            <a:r>
              <a:rPr lang="en-GB" dirty="0" smtClean="0">
                <a:latin typeface="Comic Sans MS" panose="030F0702030302020204" pitchFamily="66" charset="0"/>
              </a:rPr>
              <a:t>Original Sin </a:t>
            </a:r>
          </a:p>
          <a:p>
            <a:r>
              <a:rPr lang="en-GB" dirty="0">
                <a:latin typeface="Comic Sans MS" panose="030F0702030302020204" pitchFamily="66" charset="0"/>
              </a:rPr>
              <a:t>W</a:t>
            </a:r>
            <a:r>
              <a:rPr lang="en-GB" dirty="0" smtClean="0">
                <a:latin typeface="Comic Sans MS" panose="030F0702030302020204" pitchFamily="66" charset="0"/>
              </a:rPr>
              <a:t>e are born with it within us to do the wrong thing and make bad decisions. </a:t>
            </a:r>
          </a:p>
          <a:p>
            <a:r>
              <a:rPr lang="en-GB" dirty="0" smtClean="0">
                <a:latin typeface="Comic Sans MS" panose="030F0702030302020204" pitchFamily="66" charset="0"/>
              </a:rPr>
              <a:t>Comes from the first sins of humans. </a:t>
            </a:r>
            <a:endParaRPr lang="en-GB" dirty="0">
              <a:latin typeface="Comic Sans MS" panose="030F0702030302020204" pitchFamily="66" charset="0"/>
            </a:endParaRPr>
          </a:p>
        </p:txBody>
      </p:sp>
      <p:sp>
        <p:nvSpPr>
          <p:cNvPr id="5" name="Rectangle 4"/>
          <p:cNvSpPr/>
          <p:nvPr/>
        </p:nvSpPr>
        <p:spPr>
          <a:xfrm>
            <a:off x="467544" y="4005064"/>
            <a:ext cx="8208912" cy="2246769"/>
          </a:xfrm>
          <a:prstGeom prst="rect">
            <a:avLst/>
          </a:prstGeom>
        </p:spPr>
        <p:txBody>
          <a:bodyPr wrap="square">
            <a:spAutoFit/>
          </a:bodyPr>
          <a:lstStyle/>
          <a:p>
            <a:r>
              <a:rPr lang="pt-PT" sz="2800" dirty="0" smtClean="0">
                <a:latin typeface="Comic Sans MS" panose="030F0702030302020204" pitchFamily="66" charset="0"/>
              </a:rPr>
              <a:t>Pecado Original</a:t>
            </a:r>
          </a:p>
          <a:p>
            <a:pPr marL="457200" indent="-457200">
              <a:buFont typeface="Arial" panose="020B0604020202020204" pitchFamily="34" charset="0"/>
              <a:buChar char="•"/>
            </a:pPr>
            <a:r>
              <a:rPr lang="pt-PT" sz="2800" dirty="0" smtClean="0">
                <a:latin typeface="Comic Sans MS" panose="030F0702030302020204" pitchFamily="66" charset="0"/>
              </a:rPr>
              <a:t>Nós </a:t>
            </a:r>
            <a:r>
              <a:rPr lang="pt-PT" sz="2800" dirty="0">
                <a:latin typeface="Comic Sans MS" panose="030F0702030302020204" pitchFamily="66" charset="0"/>
              </a:rPr>
              <a:t>nascemos com ele dentro de nós para fazer a coisa errada e tomar decisões </a:t>
            </a:r>
            <a:r>
              <a:rPr lang="pt-PT" sz="2800" dirty="0" smtClean="0">
                <a:latin typeface="Comic Sans MS" panose="030F0702030302020204" pitchFamily="66" charset="0"/>
              </a:rPr>
              <a:t>ruins.</a:t>
            </a:r>
          </a:p>
          <a:p>
            <a:pPr marL="457200" indent="-457200">
              <a:buFont typeface="Arial" panose="020B0604020202020204" pitchFamily="34" charset="0"/>
              <a:buChar char="•"/>
            </a:pPr>
            <a:r>
              <a:rPr lang="pt-PT" sz="2800" dirty="0" smtClean="0">
                <a:latin typeface="Comic Sans MS" panose="030F0702030302020204" pitchFamily="66" charset="0"/>
              </a:rPr>
              <a:t>Vem </a:t>
            </a:r>
            <a:r>
              <a:rPr lang="pt-PT" sz="2800" dirty="0">
                <a:latin typeface="Comic Sans MS" panose="030F0702030302020204" pitchFamily="66" charset="0"/>
              </a:rPr>
              <a:t>desde os primeiros pecados de seres </a:t>
            </a:r>
            <a:r>
              <a:rPr lang="pt-PT" sz="2800" dirty="0" smtClean="0">
                <a:latin typeface="Comic Sans MS" panose="030F0702030302020204" pitchFamily="66" charset="0"/>
              </a:rPr>
              <a:t>humanos.</a:t>
            </a:r>
            <a:endParaRPr lang="en-GB" sz="2800" dirty="0">
              <a:latin typeface="Comic Sans MS" panose="030F0702030302020204" pitchFamily="66" charset="0"/>
            </a:endParaRPr>
          </a:p>
        </p:txBody>
      </p:sp>
    </p:spTree>
    <p:extLst>
      <p:ext uri="{BB962C8B-B14F-4D97-AF65-F5344CB8AC3E}">
        <p14:creationId xmlns:p14="http://schemas.microsoft.com/office/powerpoint/2010/main" val="80808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2" descr="http://foodwhirl.com/wp-content/uploads/2010/10/peeling.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40" b="50168" l="1270" r="98633">
                        <a14:foregroundMark x1="16602" y1="9050" x2="16016" y2="45698"/>
                        <a14:foregroundMark x1="51367" y1="9721" x2="50977" y2="44469"/>
                      </a14:backgroundRemoval>
                    </a14:imgEffect>
                  </a14:imgLayer>
                </a14:imgProps>
              </a:ext>
              <a:ext uri="{28A0092B-C50C-407E-A947-70E740481C1C}">
                <a14:useLocalDpi xmlns:a14="http://schemas.microsoft.com/office/drawing/2010/main" val="0"/>
              </a:ext>
            </a:extLst>
          </a:blip>
          <a:srcRect l="2524" r="1862" b="47454"/>
          <a:stretch/>
        </p:blipFill>
        <p:spPr bwMode="auto">
          <a:xfrm>
            <a:off x="-113881" y="-540621"/>
            <a:ext cx="914846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oodwhirl.com/wp-content/uploads/2010/10/peeling.jpg">
            <a:hlinkClick r:id="rId2"/>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54972" b="98436" l="15723" r="48438"/>
                    </a14:imgEffect>
                  </a14:imgLayer>
                </a14:imgProps>
              </a:ext>
              <a:ext uri="{28A0092B-C50C-407E-A947-70E740481C1C}">
                <a14:useLocalDpi xmlns:a14="http://schemas.microsoft.com/office/drawing/2010/main" val="0"/>
              </a:ext>
            </a:extLst>
          </a:blip>
          <a:srcRect l="11714" t="50000" r="47479"/>
          <a:stretch/>
        </p:blipFill>
        <p:spPr bwMode="auto">
          <a:xfrm>
            <a:off x="2752302" y="2803043"/>
            <a:ext cx="3875876" cy="4149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845319">
            <a:off x="316106" y="262823"/>
            <a:ext cx="1636987" cy="461665"/>
          </a:xfrm>
          <a:prstGeom prst="rect">
            <a:avLst/>
          </a:prstGeom>
        </p:spPr>
        <p:txBody>
          <a:bodyPr wrap="none">
            <a:spAutoFit/>
          </a:bodyPr>
          <a:lstStyle/>
          <a:p>
            <a:r>
              <a:rPr lang="en-GB" sz="2400" dirty="0" smtClean="0">
                <a:solidFill>
                  <a:schemeClr val="tx1"/>
                </a:solidFill>
                <a:latin typeface="Comic Sans MS" panose="030F0702030302020204" pitchFamily="66" charset="0"/>
              </a:rPr>
              <a:t>be unkind </a:t>
            </a:r>
            <a:endParaRPr lang="en-GB" sz="2400" dirty="0"/>
          </a:p>
        </p:txBody>
      </p:sp>
      <p:sp>
        <p:nvSpPr>
          <p:cNvPr id="9" name="Rectangle 8"/>
          <p:cNvSpPr/>
          <p:nvPr/>
        </p:nvSpPr>
        <p:spPr>
          <a:xfrm>
            <a:off x="1733037" y="967305"/>
            <a:ext cx="580608" cy="523220"/>
          </a:xfrm>
          <a:prstGeom prst="rect">
            <a:avLst/>
          </a:prstGeom>
        </p:spPr>
        <p:txBody>
          <a:bodyPr wrap="none">
            <a:spAutoFit/>
          </a:bodyPr>
          <a:lstStyle/>
          <a:p>
            <a:r>
              <a:rPr lang="en-GB" sz="2800" dirty="0" smtClean="0">
                <a:solidFill>
                  <a:schemeClr val="tx1"/>
                </a:solidFill>
                <a:latin typeface="Comic Sans MS" panose="030F0702030302020204" pitchFamily="66" charset="0"/>
              </a:rPr>
              <a:t>lie</a:t>
            </a:r>
            <a:endParaRPr lang="en-GB" dirty="0"/>
          </a:p>
        </p:txBody>
      </p:sp>
      <p:sp>
        <p:nvSpPr>
          <p:cNvPr id="10" name="TextBox 9"/>
          <p:cNvSpPr txBox="1"/>
          <p:nvPr/>
        </p:nvSpPr>
        <p:spPr>
          <a:xfrm>
            <a:off x="141551" y="767250"/>
            <a:ext cx="1228221" cy="461665"/>
          </a:xfrm>
          <a:prstGeom prst="rect">
            <a:avLst/>
          </a:prstGeom>
          <a:noFill/>
        </p:spPr>
        <p:txBody>
          <a:bodyPr wrap="none" rtlCol="0">
            <a:spAutoFit/>
          </a:bodyPr>
          <a:lstStyle/>
          <a:p>
            <a:r>
              <a:rPr lang="en-GB" sz="2400" dirty="0" smtClean="0">
                <a:latin typeface="Comic Sans MS" panose="030F0702030302020204" pitchFamily="66" charset="0"/>
              </a:rPr>
              <a:t>murder</a:t>
            </a:r>
            <a:endParaRPr lang="en-GB" sz="2400" dirty="0">
              <a:latin typeface="Comic Sans MS" panose="030F0702030302020204" pitchFamily="66" charset="0"/>
            </a:endParaRPr>
          </a:p>
        </p:txBody>
      </p:sp>
      <p:sp>
        <p:nvSpPr>
          <p:cNvPr id="11" name="TextBox 10"/>
          <p:cNvSpPr txBox="1"/>
          <p:nvPr/>
        </p:nvSpPr>
        <p:spPr>
          <a:xfrm rot="991137">
            <a:off x="-312820" y="1400199"/>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Laughing at somebody</a:t>
            </a:r>
            <a:endParaRPr lang="en-GB" sz="2400" dirty="0">
              <a:latin typeface="Comic Sans MS" panose="030F0702030302020204" pitchFamily="66" charset="0"/>
            </a:endParaRPr>
          </a:p>
        </p:txBody>
      </p:sp>
      <p:sp>
        <p:nvSpPr>
          <p:cNvPr id="12" name="TextBox 11"/>
          <p:cNvSpPr txBox="1"/>
          <p:nvPr/>
        </p:nvSpPr>
        <p:spPr>
          <a:xfrm rot="19703890">
            <a:off x="238871" y="588404"/>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Leaving someone out</a:t>
            </a:r>
            <a:endParaRPr lang="en-GB" sz="2400" dirty="0">
              <a:latin typeface="Comic Sans MS" panose="030F0702030302020204" pitchFamily="66" charset="0"/>
            </a:endParaRPr>
          </a:p>
        </p:txBody>
      </p:sp>
      <p:sp>
        <p:nvSpPr>
          <p:cNvPr id="13" name="TextBox 12"/>
          <p:cNvSpPr txBox="1"/>
          <p:nvPr/>
        </p:nvSpPr>
        <p:spPr>
          <a:xfrm>
            <a:off x="538455" y="1354032"/>
            <a:ext cx="1662635" cy="461665"/>
          </a:xfrm>
          <a:prstGeom prst="rect">
            <a:avLst/>
          </a:prstGeom>
          <a:noFill/>
        </p:spPr>
        <p:txBody>
          <a:bodyPr wrap="none" rtlCol="0">
            <a:spAutoFit/>
          </a:bodyPr>
          <a:lstStyle/>
          <a:p>
            <a:r>
              <a:rPr lang="en-GB" sz="2400" dirty="0" smtClean="0">
                <a:latin typeface="Comic Sans MS" panose="030F0702030302020204" pitchFamily="66" charset="0"/>
              </a:rPr>
              <a:t>White lies</a:t>
            </a:r>
            <a:endParaRPr lang="en-GB" sz="2400" dirty="0">
              <a:latin typeface="Comic Sans MS" panose="030F0702030302020204" pitchFamily="66" charset="0"/>
            </a:endParaRPr>
          </a:p>
        </p:txBody>
      </p:sp>
      <p:sp>
        <p:nvSpPr>
          <p:cNvPr id="14" name="TextBox 13"/>
          <p:cNvSpPr txBox="1"/>
          <p:nvPr/>
        </p:nvSpPr>
        <p:spPr>
          <a:xfrm>
            <a:off x="755661" y="1386727"/>
            <a:ext cx="1874238" cy="1569660"/>
          </a:xfrm>
          <a:prstGeom prst="rect">
            <a:avLst/>
          </a:prstGeom>
          <a:noFill/>
        </p:spPr>
        <p:txBody>
          <a:bodyPr wrap="square" rtlCol="0">
            <a:spAutoFit/>
          </a:bodyPr>
          <a:lstStyle/>
          <a:p>
            <a:pPr algn="ctr"/>
            <a:r>
              <a:rPr lang="en-GB" sz="2400" dirty="0" smtClean="0">
                <a:latin typeface="Comic Sans MS" panose="030F0702030302020204" pitchFamily="66" charset="0"/>
              </a:rPr>
              <a:t>Not standing up for someone</a:t>
            </a:r>
            <a:endParaRPr lang="en-GB" sz="2400" dirty="0">
              <a:latin typeface="Comic Sans MS" panose="030F0702030302020204" pitchFamily="66" charset="0"/>
            </a:endParaRPr>
          </a:p>
        </p:txBody>
      </p:sp>
      <p:sp>
        <p:nvSpPr>
          <p:cNvPr id="15" name="TextBox 14"/>
          <p:cNvSpPr txBox="1"/>
          <p:nvPr/>
        </p:nvSpPr>
        <p:spPr>
          <a:xfrm>
            <a:off x="172222" y="2171557"/>
            <a:ext cx="1228221" cy="461665"/>
          </a:xfrm>
          <a:prstGeom prst="rect">
            <a:avLst/>
          </a:prstGeom>
          <a:noFill/>
        </p:spPr>
        <p:txBody>
          <a:bodyPr wrap="none" rtlCol="0">
            <a:spAutoFit/>
          </a:bodyPr>
          <a:lstStyle/>
          <a:p>
            <a:r>
              <a:rPr lang="en-GB" sz="2400" dirty="0" smtClean="0">
                <a:latin typeface="Comic Sans MS" panose="030F0702030302020204" pitchFamily="66" charset="0"/>
              </a:rPr>
              <a:t>murder</a:t>
            </a:r>
            <a:endParaRPr lang="en-GB" sz="2400" dirty="0">
              <a:latin typeface="Comic Sans MS" panose="030F0702030302020204" pitchFamily="66" charset="0"/>
            </a:endParaRPr>
          </a:p>
        </p:txBody>
      </p:sp>
      <p:sp>
        <p:nvSpPr>
          <p:cNvPr id="16" name="TextBox 15"/>
          <p:cNvSpPr txBox="1"/>
          <p:nvPr/>
        </p:nvSpPr>
        <p:spPr>
          <a:xfrm>
            <a:off x="117365" y="2135025"/>
            <a:ext cx="2136963" cy="1200329"/>
          </a:xfrm>
          <a:prstGeom prst="rect">
            <a:avLst/>
          </a:prstGeom>
          <a:noFill/>
        </p:spPr>
        <p:txBody>
          <a:bodyPr wrap="square" rtlCol="0">
            <a:spAutoFit/>
          </a:bodyPr>
          <a:lstStyle/>
          <a:p>
            <a:pPr algn="ctr"/>
            <a:r>
              <a:rPr lang="en-GB" sz="2400" dirty="0" smtClean="0">
                <a:latin typeface="Comic Sans MS" panose="030F0702030302020204" pitchFamily="66" charset="0"/>
              </a:rPr>
              <a:t>Emotionally abusing someone</a:t>
            </a:r>
            <a:endParaRPr lang="en-GB" sz="2400" dirty="0">
              <a:latin typeface="Comic Sans MS" panose="030F0702030302020204" pitchFamily="66" charset="0"/>
            </a:endParaRPr>
          </a:p>
        </p:txBody>
      </p:sp>
      <p:sp>
        <p:nvSpPr>
          <p:cNvPr id="18" name="Rectangle 17"/>
          <p:cNvSpPr/>
          <p:nvPr/>
        </p:nvSpPr>
        <p:spPr>
          <a:xfrm>
            <a:off x="5007541" y="897496"/>
            <a:ext cx="580608" cy="523220"/>
          </a:xfrm>
          <a:prstGeom prst="rect">
            <a:avLst/>
          </a:prstGeom>
        </p:spPr>
        <p:txBody>
          <a:bodyPr wrap="none">
            <a:spAutoFit/>
          </a:bodyPr>
          <a:lstStyle/>
          <a:p>
            <a:r>
              <a:rPr lang="en-GB" sz="2800" dirty="0" smtClean="0">
                <a:solidFill>
                  <a:schemeClr val="tx1"/>
                </a:solidFill>
                <a:latin typeface="Comic Sans MS" panose="030F0702030302020204" pitchFamily="66" charset="0"/>
              </a:rPr>
              <a:t>lie</a:t>
            </a:r>
            <a:endParaRPr lang="en-GB" dirty="0"/>
          </a:p>
        </p:txBody>
      </p:sp>
      <p:sp>
        <p:nvSpPr>
          <p:cNvPr id="19" name="TextBox 18"/>
          <p:cNvSpPr txBox="1"/>
          <p:nvPr/>
        </p:nvSpPr>
        <p:spPr>
          <a:xfrm>
            <a:off x="3416055" y="697441"/>
            <a:ext cx="1228221" cy="461665"/>
          </a:xfrm>
          <a:prstGeom prst="rect">
            <a:avLst/>
          </a:prstGeom>
          <a:noFill/>
        </p:spPr>
        <p:txBody>
          <a:bodyPr wrap="none" rtlCol="0">
            <a:spAutoFit/>
          </a:bodyPr>
          <a:lstStyle/>
          <a:p>
            <a:r>
              <a:rPr lang="en-GB" sz="2400" dirty="0" smtClean="0">
                <a:latin typeface="Comic Sans MS" panose="030F0702030302020204" pitchFamily="66" charset="0"/>
              </a:rPr>
              <a:t>murder</a:t>
            </a:r>
            <a:endParaRPr lang="en-GB" sz="2400" dirty="0">
              <a:latin typeface="Comic Sans MS" panose="030F0702030302020204" pitchFamily="66" charset="0"/>
            </a:endParaRPr>
          </a:p>
        </p:txBody>
      </p:sp>
      <p:sp>
        <p:nvSpPr>
          <p:cNvPr id="20" name="TextBox 19"/>
          <p:cNvSpPr txBox="1"/>
          <p:nvPr/>
        </p:nvSpPr>
        <p:spPr>
          <a:xfrm rot="19703890">
            <a:off x="3513375" y="518595"/>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Leaving someone</a:t>
            </a:r>
            <a:endParaRPr lang="en-GB" sz="2400" dirty="0">
              <a:latin typeface="Comic Sans MS" panose="030F0702030302020204" pitchFamily="66" charset="0"/>
            </a:endParaRPr>
          </a:p>
        </p:txBody>
      </p:sp>
      <p:sp>
        <p:nvSpPr>
          <p:cNvPr id="21" name="TextBox 20"/>
          <p:cNvSpPr txBox="1"/>
          <p:nvPr/>
        </p:nvSpPr>
        <p:spPr>
          <a:xfrm>
            <a:off x="3812959" y="1284223"/>
            <a:ext cx="1662635" cy="461665"/>
          </a:xfrm>
          <a:prstGeom prst="rect">
            <a:avLst/>
          </a:prstGeom>
          <a:noFill/>
        </p:spPr>
        <p:txBody>
          <a:bodyPr wrap="none" rtlCol="0">
            <a:spAutoFit/>
          </a:bodyPr>
          <a:lstStyle/>
          <a:p>
            <a:r>
              <a:rPr lang="en-GB" sz="2400" dirty="0" smtClean="0">
                <a:latin typeface="Comic Sans MS" panose="030F0702030302020204" pitchFamily="66" charset="0"/>
              </a:rPr>
              <a:t>White lies</a:t>
            </a:r>
            <a:endParaRPr lang="en-GB" sz="2400" dirty="0">
              <a:latin typeface="Comic Sans MS" panose="030F0702030302020204" pitchFamily="66" charset="0"/>
            </a:endParaRPr>
          </a:p>
        </p:txBody>
      </p:sp>
      <p:sp>
        <p:nvSpPr>
          <p:cNvPr id="22" name="TextBox 21"/>
          <p:cNvSpPr txBox="1"/>
          <p:nvPr/>
        </p:nvSpPr>
        <p:spPr>
          <a:xfrm>
            <a:off x="3446726" y="2101748"/>
            <a:ext cx="1228221" cy="461665"/>
          </a:xfrm>
          <a:prstGeom prst="rect">
            <a:avLst/>
          </a:prstGeom>
          <a:noFill/>
        </p:spPr>
        <p:txBody>
          <a:bodyPr wrap="none" rtlCol="0">
            <a:spAutoFit/>
          </a:bodyPr>
          <a:lstStyle/>
          <a:p>
            <a:r>
              <a:rPr lang="en-GB" sz="2400" dirty="0" smtClean="0">
                <a:latin typeface="Comic Sans MS" panose="030F0702030302020204" pitchFamily="66" charset="0"/>
              </a:rPr>
              <a:t>murder</a:t>
            </a:r>
            <a:endParaRPr lang="en-GB" sz="2400" dirty="0">
              <a:latin typeface="Comic Sans MS" panose="030F0702030302020204" pitchFamily="66" charset="0"/>
            </a:endParaRPr>
          </a:p>
        </p:txBody>
      </p:sp>
      <p:sp>
        <p:nvSpPr>
          <p:cNvPr id="35" name="TextBox 34"/>
          <p:cNvSpPr txBox="1"/>
          <p:nvPr/>
        </p:nvSpPr>
        <p:spPr>
          <a:xfrm>
            <a:off x="5904403" y="3793223"/>
            <a:ext cx="3239597" cy="2554545"/>
          </a:xfrm>
          <a:prstGeom prst="rect">
            <a:avLst/>
          </a:prstGeom>
          <a:solidFill>
            <a:schemeClr val="accent2">
              <a:lumMod val="20000"/>
              <a:lumOff val="80000"/>
            </a:schemeClr>
          </a:solidFill>
          <a:effectLst>
            <a:softEdge rad="63500"/>
          </a:effectLst>
        </p:spPr>
        <p:txBody>
          <a:bodyPr wrap="square" rtlCol="0">
            <a:spAutoFit/>
          </a:bodyPr>
          <a:lstStyle/>
          <a:p>
            <a:pPr algn="ctr"/>
            <a:r>
              <a:rPr lang="en-GB" sz="2000" dirty="0" smtClean="0">
                <a:latin typeface="Comic Sans MS" panose="030F0702030302020204" pitchFamily="66" charset="0"/>
              </a:rPr>
              <a:t>How would this peeled, hard-boiled egg feel?</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How does it look?</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What makes it different to the non-peeled egg?</a:t>
            </a:r>
          </a:p>
          <a:p>
            <a:pPr algn="ctr"/>
            <a:endParaRPr lang="en-GB" sz="2000" dirty="0">
              <a:latin typeface="Comic Sans MS" panose="030F0702030302020204" pitchFamily="66" charset="0"/>
            </a:endParaRPr>
          </a:p>
        </p:txBody>
      </p:sp>
      <p:sp>
        <p:nvSpPr>
          <p:cNvPr id="23" name="TextBox 22"/>
          <p:cNvSpPr txBox="1"/>
          <p:nvPr/>
        </p:nvSpPr>
        <p:spPr>
          <a:xfrm>
            <a:off x="3391869" y="2065216"/>
            <a:ext cx="2136963" cy="1200329"/>
          </a:xfrm>
          <a:prstGeom prst="rect">
            <a:avLst/>
          </a:prstGeom>
          <a:noFill/>
        </p:spPr>
        <p:txBody>
          <a:bodyPr wrap="square" rtlCol="0">
            <a:spAutoFit/>
          </a:bodyPr>
          <a:lstStyle/>
          <a:p>
            <a:pPr algn="ctr"/>
            <a:r>
              <a:rPr lang="en-GB" sz="2400" dirty="0" smtClean="0">
                <a:latin typeface="Comic Sans MS" panose="030F0702030302020204" pitchFamily="66" charset="0"/>
              </a:rPr>
              <a:t>Emotionally abusing someone</a:t>
            </a:r>
            <a:endParaRPr lang="en-GB" sz="2400" dirty="0">
              <a:latin typeface="Comic Sans MS" panose="030F0702030302020204" pitchFamily="66" charset="0"/>
            </a:endParaRPr>
          </a:p>
        </p:txBody>
      </p:sp>
      <p:sp>
        <p:nvSpPr>
          <p:cNvPr id="28" name="TextBox 27"/>
          <p:cNvSpPr txBox="1"/>
          <p:nvPr/>
        </p:nvSpPr>
        <p:spPr>
          <a:xfrm>
            <a:off x="6937306" y="1269549"/>
            <a:ext cx="1662635" cy="461665"/>
          </a:xfrm>
          <a:prstGeom prst="rect">
            <a:avLst/>
          </a:prstGeom>
          <a:noFill/>
        </p:spPr>
        <p:txBody>
          <a:bodyPr wrap="none" rtlCol="0">
            <a:spAutoFit/>
          </a:bodyPr>
          <a:lstStyle/>
          <a:p>
            <a:r>
              <a:rPr lang="en-GB" sz="2400" dirty="0" smtClean="0">
                <a:latin typeface="Comic Sans MS" panose="030F0702030302020204" pitchFamily="66" charset="0"/>
              </a:rPr>
              <a:t>White lies</a:t>
            </a:r>
            <a:endParaRPr lang="en-GB" sz="2400" dirty="0">
              <a:latin typeface="Comic Sans MS" panose="030F0702030302020204" pitchFamily="66" charset="0"/>
            </a:endParaRPr>
          </a:p>
        </p:txBody>
      </p:sp>
      <p:sp>
        <p:nvSpPr>
          <p:cNvPr id="29" name="TextBox 28"/>
          <p:cNvSpPr txBox="1"/>
          <p:nvPr/>
        </p:nvSpPr>
        <p:spPr>
          <a:xfrm>
            <a:off x="6571073" y="2087074"/>
            <a:ext cx="1228221" cy="461665"/>
          </a:xfrm>
          <a:prstGeom prst="rect">
            <a:avLst/>
          </a:prstGeom>
          <a:noFill/>
        </p:spPr>
        <p:txBody>
          <a:bodyPr wrap="none" rtlCol="0">
            <a:spAutoFit/>
          </a:bodyPr>
          <a:lstStyle/>
          <a:p>
            <a:r>
              <a:rPr lang="en-GB" sz="2400" dirty="0" smtClean="0">
                <a:latin typeface="Comic Sans MS" panose="030F0702030302020204" pitchFamily="66" charset="0"/>
              </a:rPr>
              <a:t>murder</a:t>
            </a:r>
            <a:endParaRPr lang="en-GB" sz="2400" dirty="0">
              <a:latin typeface="Comic Sans MS" panose="030F0702030302020204" pitchFamily="66" charset="0"/>
            </a:endParaRPr>
          </a:p>
        </p:txBody>
      </p:sp>
      <p:sp>
        <p:nvSpPr>
          <p:cNvPr id="30" name="TextBox 29"/>
          <p:cNvSpPr txBox="1"/>
          <p:nvPr/>
        </p:nvSpPr>
        <p:spPr>
          <a:xfrm>
            <a:off x="6516216" y="2050542"/>
            <a:ext cx="2136963" cy="1200329"/>
          </a:xfrm>
          <a:prstGeom prst="rect">
            <a:avLst/>
          </a:prstGeom>
          <a:noFill/>
        </p:spPr>
        <p:txBody>
          <a:bodyPr wrap="square" rtlCol="0">
            <a:spAutoFit/>
          </a:bodyPr>
          <a:lstStyle/>
          <a:p>
            <a:pPr algn="ctr"/>
            <a:r>
              <a:rPr lang="en-GB" sz="2400" dirty="0" smtClean="0">
                <a:latin typeface="Comic Sans MS" panose="030F0702030302020204" pitchFamily="66" charset="0"/>
              </a:rPr>
              <a:t>Emotionally abusing someone</a:t>
            </a:r>
            <a:endParaRPr lang="en-GB" sz="2400" dirty="0">
              <a:latin typeface="Comic Sans MS" panose="030F0702030302020204" pitchFamily="66" charset="0"/>
            </a:endParaRPr>
          </a:p>
        </p:txBody>
      </p:sp>
      <p:sp>
        <p:nvSpPr>
          <p:cNvPr id="31" name="TextBox 30"/>
          <p:cNvSpPr txBox="1"/>
          <p:nvPr/>
        </p:nvSpPr>
        <p:spPr>
          <a:xfrm rot="991137">
            <a:off x="3264592" y="1417704"/>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Laughing at somebody</a:t>
            </a:r>
            <a:endParaRPr lang="en-GB" sz="2400" dirty="0">
              <a:latin typeface="Comic Sans MS" panose="030F0702030302020204" pitchFamily="66" charset="0"/>
            </a:endParaRPr>
          </a:p>
        </p:txBody>
      </p:sp>
      <p:sp>
        <p:nvSpPr>
          <p:cNvPr id="32" name="TextBox 31"/>
          <p:cNvSpPr txBox="1"/>
          <p:nvPr/>
        </p:nvSpPr>
        <p:spPr>
          <a:xfrm>
            <a:off x="4030165" y="1197068"/>
            <a:ext cx="1874238" cy="1569660"/>
          </a:xfrm>
          <a:prstGeom prst="rect">
            <a:avLst/>
          </a:prstGeom>
          <a:noFill/>
        </p:spPr>
        <p:txBody>
          <a:bodyPr wrap="square" rtlCol="0">
            <a:spAutoFit/>
          </a:bodyPr>
          <a:lstStyle/>
          <a:p>
            <a:pPr algn="ctr"/>
            <a:r>
              <a:rPr lang="en-GB" sz="2400" dirty="0" smtClean="0">
                <a:latin typeface="Comic Sans MS" panose="030F0702030302020204" pitchFamily="66" charset="0"/>
              </a:rPr>
              <a:t>Not standing up for someone</a:t>
            </a:r>
            <a:endParaRPr lang="en-GB" sz="2400" dirty="0">
              <a:latin typeface="Comic Sans MS" panose="030F0702030302020204" pitchFamily="66" charset="0"/>
            </a:endParaRPr>
          </a:p>
        </p:txBody>
      </p:sp>
      <p:sp>
        <p:nvSpPr>
          <p:cNvPr id="33" name="TextBox 32"/>
          <p:cNvSpPr txBox="1"/>
          <p:nvPr/>
        </p:nvSpPr>
        <p:spPr>
          <a:xfrm>
            <a:off x="7236088" y="1230248"/>
            <a:ext cx="1874238" cy="1569660"/>
          </a:xfrm>
          <a:prstGeom prst="rect">
            <a:avLst/>
          </a:prstGeom>
          <a:noFill/>
        </p:spPr>
        <p:txBody>
          <a:bodyPr wrap="square" rtlCol="0">
            <a:spAutoFit/>
          </a:bodyPr>
          <a:lstStyle/>
          <a:p>
            <a:pPr algn="ctr"/>
            <a:r>
              <a:rPr lang="en-GB" sz="2400" dirty="0" smtClean="0">
                <a:latin typeface="Comic Sans MS" panose="030F0702030302020204" pitchFamily="66" charset="0"/>
              </a:rPr>
              <a:t>Not standing up for someone</a:t>
            </a:r>
            <a:endParaRPr lang="en-GB" sz="2400" dirty="0">
              <a:latin typeface="Comic Sans MS" panose="030F0702030302020204" pitchFamily="66" charset="0"/>
            </a:endParaRPr>
          </a:p>
        </p:txBody>
      </p:sp>
      <p:sp>
        <p:nvSpPr>
          <p:cNvPr id="34" name="TextBox 33"/>
          <p:cNvSpPr txBox="1"/>
          <p:nvPr/>
        </p:nvSpPr>
        <p:spPr>
          <a:xfrm rot="991137">
            <a:off x="6116701" y="1290556"/>
            <a:ext cx="2136963" cy="830997"/>
          </a:xfrm>
          <a:prstGeom prst="rect">
            <a:avLst/>
          </a:prstGeom>
          <a:noFill/>
        </p:spPr>
        <p:txBody>
          <a:bodyPr wrap="square" rtlCol="0">
            <a:spAutoFit/>
          </a:bodyPr>
          <a:lstStyle/>
          <a:p>
            <a:pPr algn="ctr"/>
            <a:r>
              <a:rPr lang="en-GB" sz="2400" dirty="0" smtClean="0">
                <a:latin typeface="Comic Sans MS" panose="030F0702030302020204" pitchFamily="66" charset="0"/>
              </a:rPr>
              <a:t>Laughing at somebody</a:t>
            </a:r>
            <a:endParaRPr lang="en-GB" sz="2400" dirty="0">
              <a:latin typeface="Comic Sans MS" panose="030F0702030302020204" pitchFamily="66" charset="0"/>
            </a:endParaRPr>
          </a:p>
        </p:txBody>
      </p:sp>
      <p:sp>
        <p:nvSpPr>
          <p:cNvPr id="7" name="TextBox 6"/>
          <p:cNvSpPr txBox="1"/>
          <p:nvPr/>
        </p:nvSpPr>
        <p:spPr>
          <a:xfrm>
            <a:off x="149829" y="3931462"/>
            <a:ext cx="2765987" cy="1384995"/>
          </a:xfrm>
          <a:prstGeom prst="rect">
            <a:avLst/>
          </a:prstGeom>
          <a:solidFill>
            <a:schemeClr val="accent2">
              <a:lumMod val="20000"/>
              <a:lumOff val="80000"/>
            </a:schemeClr>
          </a:solidFill>
        </p:spPr>
        <p:txBody>
          <a:bodyPr wrap="square" rtlCol="0">
            <a:spAutoFit/>
          </a:bodyPr>
          <a:lstStyle/>
          <a:p>
            <a:pPr algn="ctr"/>
            <a:r>
              <a:rPr lang="en-GB" sz="2800" dirty="0" smtClean="0">
                <a:latin typeface="Comic Sans MS" panose="030F0702030302020204" pitchFamily="66" charset="0"/>
              </a:rPr>
              <a:t>What happens if we start to peel the egg?</a:t>
            </a:r>
            <a:endParaRPr lang="en-GB" sz="2800" dirty="0">
              <a:latin typeface="Comic Sans MS" panose="030F0702030302020204" pitchFamily="66" charset="0"/>
            </a:endParaRPr>
          </a:p>
        </p:txBody>
      </p:sp>
      <p:sp>
        <p:nvSpPr>
          <p:cNvPr id="36" name="Rectangle 35"/>
          <p:cNvSpPr/>
          <p:nvPr/>
        </p:nvSpPr>
        <p:spPr>
          <a:xfrm>
            <a:off x="-33406" y="6488668"/>
            <a:ext cx="9218367" cy="369332"/>
          </a:xfrm>
          <a:prstGeom prst="rect">
            <a:avLst/>
          </a:prstGeom>
          <a:solidFill>
            <a:srgbClr val="FFFF00"/>
          </a:solidFill>
        </p:spPr>
        <p:txBody>
          <a:bodyPr wrap="square">
            <a:spAutoFit/>
          </a:bodyPr>
          <a:lstStyle/>
          <a:p>
            <a:r>
              <a:rPr lang="en-GB" dirty="0" smtClean="0">
                <a:latin typeface="Comic Sans MS" panose="030F0702030302020204" pitchFamily="66" charset="0"/>
              </a:rPr>
              <a:t>LO3: To </a:t>
            </a:r>
            <a:r>
              <a:rPr lang="en-GB" dirty="0">
                <a:latin typeface="Comic Sans MS" panose="030F0702030302020204" pitchFamily="66" charset="0"/>
              </a:rPr>
              <a:t>explain how Christians believe that Jesus died to save humanity from sin. </a:t>
            </a:r>
          </a:p>
        </p:txBody>
      </p:sp>
    </p:spTree>
    <p:extLst>
      <p:ext uri="{BB962C8B-B14F-4D97-AF65-F5344CB8AC3E}">
        <p14:creationId xmlns:p14="http://schemas.microsoft.com/office/powerpoint/2010/main" val="165815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7"/>
            <a:ext cx="9144000" cy="4525963"/>
          </a:xfrm>
        </p:spPr>
        <p:txBody>
          <a:bodyPr/>
          <a:lstStyle/>
          <a:p>
            <a:pPr marL="0" indent="0" algn="ctr">
              <a:buNone/>
            </a:pPr>
            <a:r>
              <a:rPr lang="en-GB" dirty="0">
                <a:latin typeface="Comic Sans MS" panose="030F0702030302020204" pitchFamily="66" charset="0"/>
              </a:rPr>
              <a:t>Jesus died on the cross for our sins. But He didn’t stay dead. After 3 days, He rose again and is now living in heaven. </a:t>
            </a:r>
            <a:endParaRPr lang="en-GB" dirty="0" smtClean="0">
              <a:latin typeface="Comic Sans MS" panose="030F0702030302020204" pitchFamily="66" charset="0"/>
            </a:endParaRPr>
          </a:p>
          <a:p>
            <a:pPr marL="0" indent="0" algn="ctr">
              <a:buNone/>
            </a:pPr>
            <a:r>
              <a:rPr lang="en-GB" dirty="0" smtClean="0">
                <a:latin typeface="Comic Sans MS" panose="030F0702030302020204" pitchFamily="66" charset="0"/>
              </a:rPr>
              <a:t>Christians believe that if you </a:t>
            </a:r>
            <a:r>
              <a:rPr lang="en-GB" dirty="0">
                <a:latin typeface="Comic Sans MS" panose="030F0702030302020204" pitchFamily="66" charset="0"/>
              </a:rPr>
              <a:t>are sorry for your sin, then </a:t>
            </a:r>
            <a:r>
              <a:rPr lang="en-GB" dirty="0" smtClean="0">
                <a:latin typeface="Comic Sans MS" panose="030F0702030302020204" pitchFamily="66" charset="0"/>
              </a:rPr>
              <a:t>Jesus </a:t>
            </a:r>
            <a:r>
              <a:rPr lang="en-GB" dirty="0">
                <a:latin typeface="Comic Sans MS" panose="030F0702030302020204" pitchFamily="66" charset="0"/>
              </a:rPr>
              <a:t>can take away your sin just </a:t>
            </a:r>
            <a:r>
              <a:rPr lang="en-GB" dirty="0" smtClean="0">
                <a:latin typeface="Comic Sans MS" panose="030F0702030302020204" pitchFamily="66" charset="0"/>
              </a:rPr>
              <a:t>like taking </a:t>
            </a:r>
            <a:r>
              <a:rPr lang="en-GB" dirty="0">
                <a:latin typeface="Comic Sans MS" panose="030F0702030302020204" pitchFamily="66" charset="0"/>
              </a:rPr>
              <a:t>off the dark, hard peel of </a:t>
            </a:r>
            <a:r>
              <a:rPr lang="en-GB" dirty="0" smtClean="0">
                <a:latin typeface="Comic Sans MS" panose="030F0702030302020204" pitchFamily="66" charset="0"/>
              </a:rPr>
              <a:t>an </a:t>
            </a:r>
            <a:r>
              <a:rPr lang="en-GB" dirty="0">
                <a:latin typeface="Comic Sans MS" panose="030F0702030302020204" pitchFamily="66" charset="0"/>
              </a:rPr>
              <a:t>egg</a:t>
            </a:r>
            <a:r>
              <a:rPr lang="en-GB" dirty="0"/>
              <a:t>.</a:t>
            </a:r>
          </a:p>
        </p:txBody>
      </p:sp>
      <p:pic>
        <p:nvPicPr>
          <p:cNvPr id="5" name="Picture 2" descr="http://foodwhirl.com/wp-content/uploads/2010/10/peeling.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4972" b="98436" l="15723" r="48438"/>
                    </a14:imgEffect>
                  </a14:imgLayer>
                </a14:imgProps>
              </a:ext>
              <a:ext uri="{28A0092B-C50C-407E-A947-70E740481C1C}">
                <a14:useLocalDpi xmlns:a14="http://schemas.microsoft.com/office/drawing/2010/main" val="0"/>
              </a:ext>
            </a:extLst>
          </a:blip>
          <a:srcRect l="11714" t="50000" r="47479"/>
          <a:stretch/>
        </p:blipFill>
        <p:spPr bwMode="auto">
          <a:xfrm>
            <a:off x="4566926" y="2492896"/>
            <a:ext cx="3875876" cy="4149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1" y="3212976"/>
            <a:ext cx="4181494" cy="3108543"/>
          </a:xfrm>
          <a:prstGeom prst="rect">
            <a:avLst/>
          </a:prstGeom>
          <a:solidFill>
            <a:schemeClr val="accent2">
              <a:lumMod val="20000"/>
              <a:lumOff val="80000"/>
            </a:schemeClr>
          </a:solidFill>
        </p:spPr>
        <p:txBody>
          <a:bodyPr wrap="square" rtlCol="0">
            <a:spAutoFit/>
          </a:bodyPr>
          <a:lstStyle/>
          <a:p>
            <a:pPr algn="ctr"/>
            <a:r>
              <a:rPr lang="en-GB" sz="2800" dirty="0">
                <a:latin typeface="Comic Sans MS" panose="030F0702030302020204" pitchFamily="66" charset="0"/>
              </a:rPr>
              <a:t>That is what happens to our heart when we ask Jesus to forgive us for our </a:t>
            </a:r>
            <a:r>
              <a:rPr lang="en-GB" sz="2800" dirty="0" smtClean="0">
                <a:latin typeface="Comic Sans MS" panose="030F0702030302020204" pitchFamily="66" charset="0"/>
              </a:rPr>
              <a:t>sins. Our </a:t>
            </a:r>
            <a:r>
              <a:rPr lang="en-GB" sz="2800" dirty="0">
                <a:latin typeface="Comic Sans MS" panose="030F0702030302020204" pitchFamily="66" charset="0"/>
              </a:rPr>
              <a:t>heart changes from messy and dark and hard to being clean and soft.</a:t>
            </a:r>
          </a:p>
        </p:txBody>
      </p:sp>
      <p:sp>
        <p:nvSpPr>
          <p:cNvPr id="2" name="TextBox 1"/>
          <p:cNvSpPr txBox="1"/>
          <p:nvPr/>
        </p:nvSpPr>
        <p:spPr>
          <a:xfrm>
            <a:off x="-911" y="424956"/>
            <a:ext cx="9144000" cy="2585323"/>
          </a:xfrm>
          <a:prstGeom prst="rect">
            <a:avLst/>
          </a:prstGeom>
          <a:solidFill>
            <a:schemeClr val="accent2">
              <a:lumMod val="40000"/>
              <a:lumOff val="60000"/>
            </a:schemeClr>
          </a:solidFill>
        </p:spPr>
        <p:txBody>
          <a:bodyPr wrap="square" rtlCol="0">
            <a:spAutoFit/>
          </a:bodyPr>
          <a:lstStyle/>
          <a:p>
            <a:pPr algn="ctr"/>
            <a:r>
              <a:rPr lang="en-GB" sz="2700" u="sng" dirty="0" smtClean="0">
                <a:latin typeface="Comic Sans MS" panose="030F0702030302020204" pitchFamily="66" charset="0"/>
              </a:rPr>
              <a:t>Think-pair-share</a:t>
            </a:r>
          </a:p>
          <a:p>
            <a:pPr algn="ctr"/>
            <a:endParaRPr lang="en-GB" sz="2700" u="sng" dirty="0" smtClean="0">
              <a:latin typeface="Comic Sans MS" panose="030F0702030302020204" pitchFamily="66" charset="0"/>
            </a:endParaRPr>
          </a:p>
          <a:p>
            <a:pPr algn="ctr"/>
            <a:r>
              <a:rPr lang="en-GB" sz="2700" dirty="0" smtClean="0">
                <a:solidFill>
                  <a:srgbClr val="7030A0"/>
                </a:solidFill>
                <a:latin typeface="Comic Sans MS" panose="030F0702030302020204" pitchFamily="66" charset="0"/>
              </a:rPr>
              <a:t>How does this egg help to explain about forgiveness?</a:t>
            </a:r>
          </a:p>
          <a:p>
            <a:pPr algn="ctr"/>
            <a:r>
              <a:rPr lang="en-GB" sz="2700" dirty="0" smtClean="0">
                <a:solidFill>
                  <a:srgbClr val="0070C0"/>
                </a:solidFill>
                <a:latin typeface="Comic Sans MS" panose="030F0702030302020204" pitchFamily="66" charset="0"/>
              </a:rPr>
              <a:t>What does the Catholic Church teach about forgiveness?</a:t>
            </a:r>
          </a:p>
          <a:p>
            <a:pPr algn="ctr"/>
            <a:r>
              <a:rPr lang="en-GB" sz="2700" dirty="0" smtClean="0">
                <a:ln w="9525">
                  <a:solidFill>
                    <a:schemeClr val="tx1"/>
                  </a:solidFill>
                </a:ln>
                <a:solidFill>
                  <a:srgbClr val="FFFF00"/>
                </a:solidFill>
                <a:latin typeface="Comic Sans MS" panose="030F0702030302020204" pitchFamily="66" charset="0"/>
              </a:rPr>
              <a:t>What has this got to do with Jesus? </a:t>
            </a:r>
            <a:endParaRPr lang="en-GB" sz="2700" dirty="0">
              <a:ln w="9525">
                <a:solidFill>
                  <a:schemeClr val="tx1"/>
                </a:solidFill>
              </a:ln>
              <a:solidFill>
                <a:srgbClr val="FFFF00"/>
              </a:solidFill>
              <a:latin typeface="Comic Sans MS" panose="030F0702030302020204" pitchFamily="66" charset="0"/>
            </a:endParaRPr>
          </a:p>
        </p:txBody>
      </p:sp>
      <p:sp>
        <p:nvSpPr>
          <p:cNvPr id="6" name="Rectangle 5"/>
          <p:cNvSpPr/>
          <p:nvPr/>
        </p:nvSpPr>
        <p:spPr>
          <a:xfrm>
            <a:off x="-33406" y="6488668"/>
            <a:ext cx="9218367" cy="369332"/>
          </a:xfrm>
          <a:prstGeom prst="rect">
            <a:avLst/>
          </a:prstGeom>
          <a:solidFill>
            <a:srgbClr val="FFFF00"/>
          </a:solidFill>
        </p:spPr>
        <p:txBody>
          <a:bodyPr wrap="square">
            <a:spAutoFit/>
          </a:bodyPr>
          <a:lstStyle/>
          <a:p>
            <a:r>
              <a:rPr lang="en-GB" dirty="0" smtClean="0">
                <a:latin typeface="Comic Sans MS" panose="030F0702030302020204" pitchFamily="66" charset="0"/>
              </a:rPr>
              <a:t>LO3: To </a:t>
            </a:r>
            <a:r>
              <a:rPr lang="en-GB" dirty="0">
                <a:latin typeface="Comic Sans MS" panose="030F0702030302020204" pitchFamily="66" charset="0"/>
              </a:rPr>
              <a:t>explain how Christians believe that Jesus died to save humanity from sin. </a:t>
            </a:r>
          </a:p>
        </p:txBody>
      </p:sp>
    </p:spTree>
    <p:extLst>
      <p:ext uri="{BB962C8B-B14F-4D97-AF65-F5344CB8AC3E}">
        <p14:creationId xmlns:p14="http://schemas.microsoft.com/office/powerpoint/2010/main" val="20317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
                                            <p:txEl>
                                              <p:pRg st="0" end="0"/>
                                            </p:txEl>
                                          </p:spTgt>
                                        </p:tgtEl>
                                      </p:cBhvr>
                                    </p:animEffect>
                                    <p:set>
                                      <p:cBhvr>
                                        <p:cTn id="35" dur="1" fill="hold">
                                          <p:stCondLst>
                                            <p:cond delay="499"/>
                                          </p:stCondLst>
                                        </p:cTn>
                                        <p:tgtEl>
                                          <p:spTgt spid="2">
                                            <p:txEl>
                                              <p:pRg st="0" end="0"/>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xEl>
                                              <p:pRg st="2" end="2"/>
                                            </p:txEl>
                                          </p:spTgt>
                                        </p:tgtEl>
                                      </p:cBhvr>
                                    </p:animEffect>
                                    <p:set>
                                      <p:cBhvr>
                                        <p:cTn id="38" dur="1" fill="hold">
                                          <p:stCondLst>
                                            <p:cond delay="499"/>
                                          </p:stCondLst>
                                        </p:cTn>
                                        <p:tgtEl>
                                          <p:spTgt spid="2">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
                                            <p:txEl>
                                              <p:pRg st="3" end="3"/>
                                            </p:txEl>
                                          </p:spTgt>
                                        </p:tgtEl>
                                      </p:cBhvr>
                                    </p:animEffect>
                                    <p:set>
                                      <p:cBhvr>
                                        <p:cTn id="41" dur="1" fill="hold">
                                          <p:stCondLst>
                                            <p:cond delay="499"/>
                                          </p:stCondLst>
                                        </p:cTn>
                                        <p:tgtEl>
                                          <p:spTgt spid="2">
                                            <p:txEl>
                                              <p:pRg st="3" end="3"/>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
                                            <p:txEl>
                                              <p:pRg st="4" end="4"/>
                                            </p:txEl>
                                          </p:spTgt>
                                        </p:tgtEl>
                                      </p:cBhvr>
                                    </p:animEffect>
                                    <p:set>
                                      <p:cBhvr>
                                        <p:cTn id="44" dur="1" fill="hold">
                                          <p:stCondLst>
                                            <p:cond delay="499"/>
                                          </p:stCondLst>
                                        </p:cTn>
                                        <p:tgtEl>
                                          <p:spTgt spid="2">
                                            <p:txEl>
                                              <p:pRg st="4" end="4"/>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
                                            <p:bg/>
                                          </p:spTgt>
                                        </p:tgtEl>
                                      </p:cBhvr>
                                    </p:animEffect>
                                    <p:set>
                                      <p:cBhvr>
                                        <p:cTn id="47" dur="1" fill="hold">
                                          <p:stCondLst>
                                            <p:cond delay="499"/>
                                          </p:stCondLst>
                                        </p:cTn>
                                        <p:tgtEl>
                                          <p:spTgt spid="2">
                                            <p:bg/>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fade">
                                      <p:cBhvr>
                                        <p:cTn id="57" dur="500"/>
                                        <p:tgtEl>
                                          <p:spTgt spid="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build="allAtOnce"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0" y="332656"/>
            <a:ext cx="3600400" cy="5976664"/>
          </a:xfrm>
        </p:spPr>
        <p:txBody>
          <a:bodyPr>
            <a:normAutofit/>
          </a:bodyPr>
          <a:lstStyle/>
          <a:p>
            <a:pPr marL="0" indent="0" algn="ctr">
              <a:buNone/>
            </a:pPr>
            <a:r>
              <a:rPr lang="en-GB" u="sng" dirty="0" smtClean="0">
                <a:solidFill>
                  <a:schemeClr val="bg1"/>
                </a:solidFill>
                <a:latin typeface="Comic Sans MS" panose="030F0702030302020204" pitchFamily="66" charset="0"/>
              </a:rPr>
              <a:t>30 seconds</a:t>
            </a:r>
          </a:p>
          <a:p>
            <a:pPr marL="0" indent="0" algn="ctr">
              <a:buNone/>
            </a:pPr>
            <a:endParaRPr lang="en-GB" u="sng" dirty="0">
              <a:solidFill>
                <a:schemeClr val="bg1"/>
              </a:solidFill>
              <a:latin typeface="Comic Sans MS" panose="030F0702030302020204" pitchFamily="66" charset="0"/>
            </a:endParaRPr>
          </a:p>
          <a:p>
            <a:pPr marL="0" indent="0" algn="ctr">
              <a:buNone/>
            </a:pPr>
            <a:r>
              <a:rPr lang="en-GB" u="sng" dirty="0" smtClean="0">
                <a:solidFill>
                  <a:schemeClr val="bg1"/>
                </a:solidFill>
                <a:latin typeface="Comic Sans MS" panose="030F0702030302020204" pitchFamily="66" charset="0"/>
              </a:rPr>
              <a:t>Discuss: </a:t>
            </a:r>
          </a:p>
          <a:p>
            <a:pPr marL="0" indent="0" algn="ctr">
              <a:buNone/>
            </a:pPr>
            <a:r>
              <a:rPr lang="en-GB" dirty="0" smtClean="0">
                <a:solidFill>
                  <a:schemeClr val="bg1"/>
                </a:solidFill>
                <a:latin typeface="Comic Sans MS" panose="030F0702030302020204" pitchFamily="66" charset="0"/>
              </a:rPr>
              <a:t>How does this picture relate to the story of original sin? </a:t>
            </a:r>
            <a:endParaRPr lang="en-GB" dirty="0">
              <a:solidFill>
                <a:schemeClr val="bg1"/>
              </a:solidFill>
              <a:latin typeface="Comic Sans MS" panose="030F0702030302020204" pitchFamily="66" charset="0"/>
            </a:endParaRPr>
          </a:p>
        </p:txBody>
      </p:sp>
      <p:pic>
        <p:nvPicPr>
          <p:cNvPr id="2050" name="Picture 2" descr="http://www.jesuspictures.co/crossgod1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01804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406" y="6488668"/>
            <a:ext cx="9218367" cy="369332"/>
          </a:xfrm>
          <a:prstGeom prst="rect">
            <a:avLst/>
          </a:prstGeom>
          <a:solidFill>
            <a:srgbClr val="FFFF00"/>
          </a:solidFill>
        </p:spPr>
        <p:txBody>
          <a:bodyPr wrap="square">
            <a:spAutoFit/>
          </a:bodyPr>
          <a:lstStyle/>
          <a:p>
            <a:r>
              <a:rPr lang="en-GB" dirty="0" smtClean="0">
                <a:latin typeface="Comic Sans MS" panose="030F0702030302020204" pitchFamily="66" charset="0"/>
              </a:rPr>
              <a:t>LO3: To </a:t>
            </a:r>
            <a:r>
              <a:rPr lang="en-GB" dirty="0">
                <a:latin typeface="Comic Sans MS" panose="030F0702030302020204" pitchFamily="66" charset="0"/>
              </a:rPr>
              <a:t>explain how Christians believe that Jesus died to save humanity from sin. </a:t>
            </a:r>
          </a:p>
        </p:txBody>
      </p:sp>
    </p:spTree>
    <p:extLst>
      <p:ext uri="{BB962C8B-B14F-4D97-AF65-F5344CB8AC3E}">
        <p14:creationId xmlns:p14="http://schemas.microsoft.com/office/powerpoint/2010/main" val="15858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999</Words>
  <Application>Microsoft Office PowerPoint</Application>
  <PresentationFormat>On-screen Show (4:3)</PresentationFormat>
  <Paragraphs>140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Learning Objectives</vt:lpstr>
      <vt:lpstr>Paired Discussion</vt:lpstr>
      <vt:lpstr>The Fall - Genesis - Adam and Eve</vt:lpstr>
      <vt:lpstr>PowerPoint Presentation</vt:lpstr>
      <vt:lpstr>PowerPoint Presentation</vt:lpstr>
      <vt:lpstr>PowerPoint Presentation</vt:lpstr>
      <vt:lpstr>PowerPoint Presentation</vt:lpstr>
      <vt:lpstr>PowerPoint Presentation</vt:lpstr>
      <vt:lpstr>PowerPoint Presentation</vt:lpstr>
      <vt:lpstr>The Apostles wrote letters to tell people all about Jesus: Write a letter to tell people about Original Sin</vt:lpstr>
    </vt:vector>
  </TitlesOfParts>
  <Company>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Think-pair-share</dc:title>
  <dc:creator>Amy Grattadge</dc:creator>
  <cp:lastModifiedBy>Amy Grattadge</cp:lastModifiedBy>
  <cp:revision>49</cp:revision>
  <cp:lastPrinted>2015-04-27T12:11:58Z</cp:lastPrinted>
  <dcterms:created xsi:type="dcterms:W3CDTF">2015-04-20T09:09:02Z</dcterms:created>
  <dcterms:modified xsi:type="dcterms:W3CDTF">2015-05-05T08:10:07Z</dcterms:modified>
</cp:coreProperties>
</file>