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60" r:id="rId3"/>
    <p:sldId id="261" r:id="rId4"/>
    <p:sldId id="274" r:id="rId5"/>
    <p:sldId id="263" r:id="rId6"/>
    <p:sldId id="264" r:id="rId7"/>
    <p:sldId id="265" r:id="rId8"/>
    <p:sldId id="270" r:id="rId9"/>
    <p:sldId id="275" r:id="rId10"/>
    <p:sldId id="276" r:id="rId11"/>
    <p:sldId id="267" r:id="rId12"/>
    <p:sldId id="272" r:id="rId13"/>
    <p:sldId id="269" r:id="rId14"/>
  </p:sldIdLst>
  <p:sldSz cx="9144000" cy="6858000" type="screen4x3"/>
  <p:notesSz cx="7053263" cy="93567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04" autoAdjust="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5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2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5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74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5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3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3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7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60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60C73-1A12-3642-A1E3-66EE9301E501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3E618-BFCE-BE44-B8AA-F7A700BC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4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learningzone/clips/forgiveness/11086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3969"/>
            <a:ext cx="8229600" cy="1143000"/>
          </a:xfrm>
        </p:spPr>
        <p:txBody>
          <a:bodyPr/>
          <a:lstStyle/>
          <a:p>
            <a:r>
              <a:rPr lang="en-GB" dirty="0" smtClean="0"/>
              <a:t>Would you FORGIVE this….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644900" cy="8636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Hardest to forgive 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99100" y="1612902"/>
            <a:ext cx="3644900" cy="86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smtClean="0"/>
              <a:t>Easy to forgive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64973" y="2463801"/>
            <a:ext cx="7339914" cy="3782219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Friends forget to sit with you at lunch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Friends choose not to sit with you at lunch 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Your brother borrowed your X - box game without asking and accidently broke it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One of your best friends was ran over by a car. The driver is so sorry and wishes he could turn back time. 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11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u="sng" smtClean="0"/>
              <a:t>Why do Christians need forgiveness? </a:t>
            </a:r>
            <a:endParaRPr lang="en-GB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44699" y="6336406"/>
            <a:ext cx="834550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Why is forgiveness so important for Christians? </a:t>
            </a:r>
          </a:p>
        </p:txBody>
      </p:sp>
    </p:spTree>
    <p:extLst>
      <p:ext uri="{BB962C8B-B14F-4D97-AF65-F5344CB8AC3E}">
        <p14:creationId xmlns:p14="http://schemas.microsoft.com/office/powerpoint/2010/main" val="26659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immy Mizen Friends Pay Tribute To Murdered Tee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198" cy="6858000"/>
          </a:xfrm>
        </p:spPr>
      </p:pic>
    </p:spTree>
    <p:extLst>
      <p:ext uri="{BB962C8B-B14F-4D97-AF65-F5344CB8AC3E}">
        <p14:creationId xmlns:p14="http://schemas.microsoft.com/office/powerpoint/2010/main" val="266874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ntle Giant Jimmy Mizens Killer Sentenced To Lif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0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Forgiveness is….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Post it plenary….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Plenary 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9" y="1417638"/>
            <a:ext cx="4656667" cy="53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Learning</a:t>
            </a:r>
            <a:r>
              <a:rPr lang="en-US" dirty="0" smtClean="0"/>
              <a:t> </a:t>
            </a:r>
            <a:r>
              <a:rPr lang="en-US" u="sng" dirty="0" smtClean="0"/>
              <a:t>Outcomes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96213" y="1417638"/>
            <a:ext cx="8216721" cy="4932362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omic Sans MS" pitchFamily="66" charset="0"/>
              </a:rPr>
              <a:t>Explain the importance of forgiveness for Christians, especially during Catholic Mass.    </a:t>
            </a:r>
          </a:p>
          <a:p>
            <a:pPr marL="0" indent="0">
              <a:buNone/>
            </a:pPr>
            <a:endParaRPr lang="en-GB" sz="4000" b="1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GB" sz="4000" b="1" dirty="0" smtClean="0">
                <a:latin typeface="Comic Sans MS" pitchFamily="66" charset="0"/>
              </a:rPr>
              <a:t>Evaluate the nature of forgiveness in Jimmy </a:t>
            </a:r>
            <a:r>
              <a:rPr lang="en-GB" sz="4000" b="1" dirty="0" err="1" smtClean="0">
                <a:latin typeface="Comic Sans MS" pitchFamily="66" charset="0"/>
              </a:rPr>
              <a:t>Mizen’s</a:t>
            </a:r>
            <a:r>
              <a:rPr lang="en-GB" sz="4000" b="1" dirty="0" smtClean="0">
                <a:latin typeface="Comic Sans MS" pitchFamily="66" charset="0"/>
              </a:rPr>
              <a:t> case study. </a:t>
            </a:r>
            <a:endParaRPr lang="en-GB" sz="4000" b="1" u="sn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0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05"/>
            <a:ext cx="8229600" cy="1143000"/>
          </a:xfrm>
        </p:spPr>
        <p:txBody>
          <a:bodyPr/>
          <a:lstStyle/>
          <a:p>
            <a:r>
              <a:rPr lang="en-US" dirty="0" smtClean="0"/>
              <a:t>Forgiveness- Jesus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4967"/>
          </a:xfrm>
          <a:solidFill>
            <a:schemeClr val="accent5">
              <a:lumMod val="60000"/>
              <a:lumOff val="40000"/>
            </a:schemeClr>
          </a:solidFill>
          <a:ln w="5715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Comic Sans MS"/>
                <a:cs typeface="Comic Sans MS"/>
              </a:rPr>
              <a:t>Christians believe that all people are guilty of doing wrong. </a:t>
            </a:r>
          </a:p>
          <a:p>
            <a:pPr marL="0" indent="0">
              <a:buNone/>
            </a:pPr>
            <a:r>
              <a:rPr lang="en-US" sz="3600" dirty="0" smtClean="0">
                <a:latin typeface="Comic Sans MS"/>
                <a:cs typeface="Comic Sans MS"/>
              </a:rPr>
              <a:t>That has separated them from God. </a:t>
            </a:r>
          </a:p>
          <a:p>
            <a:pPr marL="0" indent="0">
              <a:buNone/>
            </a:pPr>
            <a:r>
              <a:rPr lang="en-US" sz="3600" dirty="0" smtClean="0">
                <a:latin typeface="Comic Sans MS"/>
                <a:cs typeface="Comic Sans MS"/>
              </a:rPr>
              <a:t>They needed someone to make God and humans friends again; this was Jesus who died on the cross for this reason. </a:t>
            </a:r>
            <a:endParaRPr lang="en-US" sz="36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2696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/>
              <a:t>Sacrament of Reconciliation</a:t>
            </a:r>
          </a:p>
          <a:p>
            <a:pPr algn="ctr"/>
            <a:endParaRPr lang="en-GB" sz="2400" dirty="0"/>
          </a:p>
          <a:p>
            <a:pPr algn="ctr"/>
            <a:r>
              <a:rPr lang="en-GB" sz="2000" dirty="0" smtClean="0"/>
              <a:t>In the Sacrament of Reconciliation, God welcomes back the sinner like the father welcomes back the lost son</a:t>
            </a:r>
          </a:p>
          <a:p>
            <a:pPr algn="ctr"/>
            <a:r>
              <a:rPr lang="en-GB" sz="2000" dirty="0" smtClean="0"/>
              <a:t>The sacrament of Reconciliation involves contrition, confession, penance and absolution</a:t>
            </a:r>
            <a:endParaRPr lang="en-GB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003354"/>
              </p:ext>
            </p:extLst>
          </p:nvPr>
        </p:nvGraphicFramePr>
        <p:xfrm>
          <a:off x="0" y="2088355"/>
          <a:ext cx="9144000" cy="460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9632"/>
                <a:gridCol w="1440160"/>
                <a:gridCol w="3528392"/>
                <a:gridCol w="291581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7030A0"/>
                          </a:solidFill>
                        </a:rPr>
                        <a:t>Key Word</a:t>
                      </a:r>
                      <a:endParaRPr lang="en-GB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7030A0"/>
                          </a:solidFill>
                        </a:rPr>
                        <a:t>Meaning</a:t>
                      </a:r>
                      <a:endParaRPr lang="en-GB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2060"/>
                          </a:solidFill>
                        </a:rPr>
                        <a:t>Why is this important?</a:t>
                      </a:r>
                      <a:endParaRPr lang="en-GB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FF00"/>
                          </a:solidFill>
                        </a:rPr>
                        <a:t>How should it affect the way we behave?</a:t>
                      </a:r>
                      <a:endParaRPr lang="en-GB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Contrition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Being truly sorry in your heart for your sins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Confession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Speaking out / admitting what you have done wrong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Penance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Trying to repair / make up for your</a:t>
                      </a:r>
                      <a:r>
                        <a:rPr lang="en-GB" sz="1600" baseline="0" dirty="0" smtClean="0"/>
                        <a:t> sins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Absolution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Being free from sin / forgiven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641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Christian teachings!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09162" y="3193812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Sheet of knowledge!!! 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3717032"/>
            <a:ext cx="8496944" cy="31085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omic Sans MS" pitchFamily="66" charset="0"/>
              </a:rPr>
              <a:t>RULES: - </a:t>
            </a:r>
          </a:p>
          <a:p>
            <a:pPr marL="342900" indent="-342900">
              <a:buAutoNum type="arabicPeriod"/>
            </a:pPr>
            <a:r>
              <a:rPr lang="en-GB" sz="2800" b="1" dirty="0" smtClean="0">
                <a:latin typeface="Comic Sans MS" pitchFamily="66" charset="0"/>
              </a:rPr>
              <a:t>You can only walk </a:t>
            </a:r>
          </a:p>
          <a:p>
            <a:pPr marL="342900" indent="-342900">
              <a:buAutoNum type="arabicPeriod"/>
            </a:pPr>
            <a:r>
              <a:rPr lang="en-GB" sz="2800" b="1" dirty="0" smtClean="0">
                <a:latin typeface="Comic Sans MS" pitchFamily="66" charset="0"/>
              </a:rPr>
              <a:t>You can’t touch another person </a:t>
            </a:r>
          </a:p>
          <a:p>
            <a:pPr marL="342900" indent="-342900">
              <a:buAutoNum type="arabicPeriod"/>
            </a:pPr>
            <a:r>
              <a:rPr lang="en-GB" sz="2800" b="1" dirty="0" smtClean="0">
                <a:latin typeface="Comic Sans MS" pitchFamily="66" charset="0"/>
              </a:rPr>
              <a:t>You cannot talk to your team from the sheet of knowledge</a:t>
            </a:r>
          </a:p>
          <a:p>
            <a:pPr marL="342900" indent="-342900">
              <a:buAutoNum type="arabicPeriod"/>
            </a:pPr>
            <a:r>
              <a:rPr lang="en-GB" sz="2800" b="1" dirty="0" smtClean="0">
                <a:latin typeface="Comic Sans MS" pitchFamily="66" charset="0"/>
              </a:rPr>
              <a:t>You must take turns to come up to the sheet of knowledge  </a:t>
            </a:r>
            <a:endParaRPr lang="en-GB" sz="2800" b="1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31266" y="12058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You all have a worksheet on </a:t>
            </a:r>
            <a:r>
              <a:rPr lang="en-GB" b="1" dirty="0" smtClean="0">
                <a:latin typeface="Comic Sans MS" pitchFamily="66" charset="0"/>
              </a:rPr>
              <a:t>the Christian teachings but </a:t>
            </a:r>
            <a:r>
              <a:rPr lang="en-GB" b="1" dirty="0">
                <a:latin typeface="Comic Sans MS" pitchFamily="66" charset="0"/>
              </a:rPr>
              <a:t>no information on it!!! </a:t>
            </a:r>
          </a:p>
          <a:p>
            <a:endParaRPr lang="en-GB" b="1" dirty="0">
              <a:latin typeface="Comic Sans MS" pitchFamily="66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Your job </a:t>
            </a:r>
            <a:r>
              <a:rPr lang="en-GB" b="1" u="sng" dirty="0">
                <a:solidFill>
                  <a:srgbClr val="FF0000"/>
                </a:solidFill>
                <a:latin typeface="Comic Sans MS" pitchFamily="66" charset="0"/>
              </a:rPr>
              <a:t>in teams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: </a:t>
            </a:r>
          </a:p>
          <a:p>
            <a:endParaRPr lang="en-GB" b="1" dirty="0">
              <a:latin typeface="Comic Sans MS" pitchFamily="66" charset="0"/>
            </a:endParaRPr>
          </a:p>
          <a:p>
            <a:r>
              <a:rPr lang="en-GB" b="1" dirty="0">
                <a:latin typeface="Comic Sans MS" pitchFamily="66" charset="0"/>
              </a:rPr>
              <a:t>Come up one by one. You have 1 minute at the sheet of KNOWLEDGE! </a:t>
            </a:r>
          </a:p>
        </p:txBody>
      </p:sp>
    </p:spTree>
    <p:extLst>
      <p:ext uri="{BB962C8B-B14F-4D97-AF65-F5344CB8AC3E}">
        <p14:creationId xmlns:p14="http://schemas.microsoft.com/office/powerpoint/2010/main" val="27060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66396"/>
            <a:ext cx="3240360" cy="1440160"/>
          </a:xfrm>
          <a:ln w="3810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>
                <a:latin typeface="Comic Sans MS" pitchFamily="66" charset="0"/>
              </a:rPr>
              <a:t>Christianity teaches that the best way to end conflict is through </a:t>
            </a:r>
            <a:r>
              <a:rPr lang="en-GB" u="sng" dirty="0" smtClean="0">
                <a:latin typeface="Comic Sans MS" pitchFamily="66" charset="0"/>
              </a:rPr>
              <a:t>forgiveness</a:t>
            </a:r>
            <a:endParaRPr lang="en-GB" u="sng" dirty="0"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18864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/>
              <a:t>Christian teachings on forgiveness </a:t>
            </a:r>
            <a:endParaRPr lang="en-GB" sz="24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664420"/>
            <a:ext cx="5688632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itchFamily="66" charset="0"/>
              </a:rPr>
              <a:t>They should do this because the </a:t>
            </a:r>
            <a:r>
              <a:rPr lang="en-GB" sz="2000" b="1" u="sng" dirty="0" smtClean="0">
                <a:latin typeface="Comic Sans MS" pitchFamily="66" charset="0"/>
              </a:rPr>
              <a:t>Bible</a:t>
            </a:r>
            <a:r>
              <a:rPr lang="en-GB" sz="2000" dirty="0" smtClean="0">
                <a:latin typeface="Comic Sans MS" pitchFamily="66" charset="0"/>
              </a:rPr>
              <a:t> says: </a:t>
            </a:r>
          </a:p>
          <a:p>
            <a:endParaRPr lang="en-GB" sz="2000" dirty="0" smtClean="0">
              <a:latin typeface="Comic Sans MS" pitchFamily="66" charset="0"/>
            </a:endParaRPr>
          </a:p>
          <a:p>
            <a:r>
              <a:rPr lang="en-GB" sz="2000" dirty="0" smtClean="0">
                <a:latin typeface="Comic Sans MS" pitchFamily="66" charset="0"/>
              </a:rPr>
              <a:t>“Love your enemies and forgive others” </a:t>
            </a:r>
          </a:p>
          <a:p>
            <a:pPr marL="342900" indent="-342900">
              <a:buAutoNum type="arabicPeriod"/>
            </a:pPr>
            <a:endParaRPr lang="en-GB" sz="2000" dirty="0" smtClean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1484784"/>
            <a:ext cx="28083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latin typeface="Comic Sans MS" pitchFamily="66" charset="0"/>
              </a:rPr>
              <a:t>MATTHEW 18:21</a:t>
            </a:r>
          </a:p>
          <a:p>
            <a:endParaRPr lang="en-GB" dirty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“Lord </a:t>
            </a:r>
            <a:r>
              <a:rPr lang="en-GB" dirty="0">
                <a:latin typeface="Comic Sans MS" pitchFamily="66" charset="0"/>
              </a:rPr>
              <a:t>how many times shall I forgive my brother? Up to seven times? Jesus answered, </a:t>
            </a:r>
            <a:r>
              <a:rPr lang="en-GB" dirty="0" smtClean="0">
                <a:latin typeface="Comic Sans MS" pitchFamily="66" charset="0"/>
              </a:rPr>
              <a:t>‘Forgive SEVENTY </a:t>
            </a:r>
            <a:r>
              <a:rPr lang="en-GB" dirty="0">
                <a:latin typeface="Comic Sans MS" pitchFamily="66" charset="0"/>
              </a:rPr>
              <a:t>SEVEN TIMES!!!” </a:t>
            </a:r>
          </a:p>
          <a:p>
            <a:endParaRPr lang="en-GB" dirty="0">
              <a:latin typeface="Comic Sans MS" pitchFamily="66" charset="0"/>
            </a:endParaRPr>
          </a:p>
          <a:p>
            <a:r>
              <a:rPr lang="en-GB" b="1" dirty="0" smtClean="0">
                <a:latin typeface="Comic Sans MS" pitchFamily="66" charset="0"/>
              </a:rPr>
              <a:t>What does this mean?</a:t>
            </a:r>
          </a:p>
          <a:p>
            <a:endParaRPr lang="en-GB" b="1" dirty="0">
              <a:latin typeface="Comic Sans MS" pitchFamily="66" charset="0"/>
            </a:endParaRPr>
          </a:p>
          <a:p>
            <a:r>
              <a:rPr lang="en-GB" b="1" dirty="0" smtClean="0">
                <a:latin typeface="Comic Sans MS" pitchFamily="66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  <a:endParaRPr lang="en-GB" b="1" dirty="0">
              <a:latin typeface="Comic Sans MS" pitchFamily="66" charset="0"/>
            </a:endParaRP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4498265"/>
            <a:ext cx="5256584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itchFamily="66" charset="0"/>
              </a:rPr>
              <a:t>F</a:t>
            </a:r>
            <a:r>
              <a:rPr lang="en-GB" sz="2400" dirty="0" smtClean="0">
                <a:latin typeface="Comic Sans MS" pitchFamily="66" charset="0"/>
              </a:rPr>
              <a:t>or Jesus there was nothing unforgivable!  Jesus died on the cross to bring forgiveness between God and his people.</a:t>
            </a:r>
            <a:endParaRPr lang="en-GB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66396"/>
            <a:ext cx="3240360" cy="1440160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GB" u="sng" dirty="0"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18864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/>
              <a:t>Christian teachings on forgiveness </a:t>
            </a:r>
            <a:endParaRPr lang="en-GB" sz="24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348880"/>
            <a:ext cx="5688632" cy="28623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itchFamily="66" charset="0"/>
              </a:rPr>
              <a:t>They should do this because the </a:t>
            </a:r>
            <a:r>
              <a:rPr lang="en-GB" sz="2000" b="1" u="sng" dirty="0" smtClean="0">
                <a:latin typeface="Comic Sans MS" pitchFamily="66" charset="0"/>
              </a:rPr>
              <a:t>Bible</a:t>
            </a:r>
            <a:r>
              <a:rPr lang="en-GB" sz="2000" dirty="0" smtClean="0">
                <a:latin typeface="Comic Sans MS" pitchFamily="66" charset="0"/>
              </a:rPr>
              <a:t> says: </a:t>
            </a:r>
          </a:p>
          <a:p>
            <a:endParaRPr lang="en-GB" sz="2000" dirty="0" smtClean="0">
              <a:latin typeface="Comic Sans MS" pitchFamily="66" charset="0"/>
            </a:endParaRPr>
          </a:p>
          <a:p>
            <a:r>
              <a:rPr lang="en-GB" sz="2000" dirty="0" smtClean="0">
                <a:latin typeface="Comic Sans MS" pitchFamily="66" charset="0"/>
              </a:rPr>
              <a:t>1. </a:t>
            </a:r>
          </a:p>
          <a:p>
            <a:endParaRPr lang="en-GB" sz="2000" dirty="0">
              <a:latin typeface="Comic Sans MS" pitchFamily="66" charset="0"/>
            </a:endParaRPr>
          </a:p>
          <a:p>
            <a:endParaRPr lang="en-GB" sz="2000" dirty="0" smtClean="0">
              <a:latin typeface="Comic Sans MS" pitchFamily="66" charset="0"/>
            </a:endParaRPr>
          </a:p>
          <a:p>
            <a:endParaRPr lang="en-GB" sz="2000" dirty="0">
              <a:latin typeface="Comic Sans MS" pitchFamily="66" charset="0"/>
            </a:endParaRPr>
          </a:p>
          <a:p>
            <a:endParaRPr lang="en-GB" sz="2000" dirty="0" smtClean="0">
              <a:latin typeface="Comic Sans MS" pitchFamily="66" charset="0"/>
            </a:endParaRPr>
          </a:p>
          <a:p>
            <a:r>
              <a:rPr lang="en-GB" sz="2000" dirty="0" smtClean="0">
                <a:latin typeface="Comic Sans MS" pitchFamily="66" charset="0"/>
              </a:rPr>
              <a:t>2. </a:t>
            </a:r>
          </a:p>
          <a:p>
            <a:endParaRPr lang="en-GB" sz="2000" dirty="0" smtClean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1484784"/>
            <a:ext cx="28083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latin typeface="Comic Sans MS" pitchFamily="66" charset="0"/>
              </a:rPr>
              <a:t>MATTHEW 18:21</a:t>
            </a:r>
          </a:p>
          <a:p>
            <a:endParaRPr lang="en-GB" dirty="0">
              <a:latin typeface="Comic Sans MS" pitchFamily="66" charset="0"/>
            </a:endParaRPr>
          </a:p>
          <a:p>
            <a:endParaRPr lang="en-GB" dirty="0" smtClean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  <a:p>
            <a:endParaRPr lang="en-GB" dirty="0" smtClean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  <a:p>
            <a:endParaRPr lang="en-GB" dirty="0" smtClean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  <a:p>
            <a:endParaRPr lang="en-GB" dirty="0" smtClean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  <a:p>
            <a:r>
              <a:rPr lang="en-GB" b="1" dirty="0" smtClean="0">
                <a:latin typeface="Comic Sans MS" pitchFamily="66" charset="0"/>
              </a:rPr>
              <a:t>What does this mean?</a:t>
            </a:r>
          </a:p>
          <a:p>
            <a:endParaRPr lang="en-GB" b="1" dirty="0">
              <a:latin typeface="Comic Sans MS" pitchFamily="66" charset="0"/>
            </a:endParaRPr>
          </a:p>
          <a:p>
            <a:r>
              <a:rPr lang="en-GB" b="1" dirty="0" smtClean="0">
                <a:latin typeface="Comic Sans MS" pitchFamily="66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  <a:endParaRPr lang="en-GB" b="1" dirty="0">
              <a:latin typeface="Comic Sans MS" pitchFamily="66" charset="0"/>
            </a:endParaRP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552365"/>
            <a:ext cx="5256584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merciful Servan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6176" y="50561"/>
            <a:ext cx="2311800" cy="3126384"/>
          </a:xfrm>
          <a:prstGeom prst="rect">
            <a:avLst/>
          </a:prstGeom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11560" y="908720"/>
            <a:ext cx="4891773" cy="12926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3000" b="1" u="sng" dirty="0">
                <a:effectLst/>
                <a:latin typeface="Comic Sans MS" pitchFamily="66" charset="0"/>
                <a:ea typeface="Calibri"/>
                <a:cs typeface="Times New Roman"/>
              </a:rPr>
              <a:t>The </a:t>
            </a:r>
            <a:r>
              <a:rPr lang="en-GB" sz="3000" b="1" u="sng" dirty="0" smtClean="0">
                <a:effectLst/>
                <a:latin typeface="Comic Sans MS" pitchFamily="66" charset="0"/>
                <a:ea typeface="Calibri"/>
                <a:cs typeface="Times New Roman"/>
              </a:rPr>
              <a:t>Unmerciful </a:t>
            </a:r>
            <a:r>
              <a:rPr lang="en-GB" sz="3000" b="1" u="sng" dirty="0">
                <a:effectLst/>
                <a:latin typeface="Comic Sans MS" pitchFamily="66" charset="0"/>
                <a:ea typeface="Calibri"/>
                <a:cs typeface="Times New Roman"/>
              </a:rPr>
              <a:t>Servant Matthew 18:23-35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910" y="3162003"/>
            <a:ext cx="7884368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500" dirty="0" smtClean="0">
                <a:latin typeface="Comic Sans MS" pitchFamily="66" charset="0"/>
              </a:rPr>
              <a:t> </a:t>
            </a:r>
            <a:r>
              <a:rPr lang="en-GB" sz="3500" b="1" dirty="0" smtClean="0">
                <a:solidFill>
                  <a:srgbClr val="7030A0"/>
                </a:solidFill>
                <a:latin typeface="Comic Sans MS" pitchFamily="66" charset="0"/>
              </a:rPr>
              <a:t>What is Jesus’ message for Christians?</a:t>
            </a:r>
          </a:p>
          <a:p>
            <a:r>
              <a:rPr lang="en-GB" sz="3500" b="1" dirty="0" smtClean="0">
                <a:solidFill>
                  <a:srgbClr val="0070C0"/>
                </a:solidFill>
                <a:latin typeface="Comic Sans MS" pitchFamily="66" charset="0"/>
              </a:rPr>
              <a:t>What are the benefits of following Jesus’ teachings?</a:t>
            </a:r>
          </a:p>
          <a:p>
            <a:r>
              <a:rPr lang="en-GB" sz="35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What problems might you face when following these teachings? Why? </a:t>
            </a:r>
            <a:endParaRPr lang="en-GB" sz="35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5976" y="37682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Matthew 18: 23-35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0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Comic Sans MS" panose="030F0702030302020204" pitchFamily="66" charset="0"/>
              </a:rPr>
              <a:t>B) Do you think having a faith helps you to forgive? (4)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2240" y="1398390"/>
            <a:ext cx="2411760" cy="4893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Confess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Repent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Absolution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Contrite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Jesus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Love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Reconcile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Anger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Betrayal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Sin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Venial Sin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Mortal Sin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Confession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98390"/>
            <a:ext cx="6732240" cy="2246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Yes/no because I think….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For example….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 smtClean="0">
                <a:latin typeface="Comic Sans MS" panose="030F0702030302020204" pitchFamily="66" charset="0"/>
              </a:rPr>
              <a:t>Also yes/no because I think …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For example…..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65" y="4524993"/>
            <a:ext cx="3203848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</a:rPr>
              <a:t>Sentence starters and key words</a:t>
            </a:r>
          </a:p>
          <a:p>
            <a:r>
              <a:rPr lang="en-GB" sz="2800" dirty="0" smtClean="0">
                <a:solidFill>
                  <a:srgbClr val="002060"/>
                </a:solidFill>
              </a:rPr>
              <a:t>Sentence starters or key words</a:t>
            </a:r>
          </a:p>
          <a:p>
            <a:r>
              <a:rPr lang="en-GB" sz="28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Independent</a:t>
            </a:r>
            <a:endParaRPr lang="en-GB" sz="28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120" y="4524993"/>
            <a:ext cx="3366120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What may be the consequences of not forgiving a person?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b="1" dirty="0" smtClean="0">
                <a:latin typeface="Comic Sans MS" panose="030F0702030302020204" pitchFamily="66" charset="0"/>
              </a:rPr>
              <a:t>What may be the consequences of always forgiving a person?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5940152" y="5373216"/>
            <a:ext cx="648072" cy="57606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2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558</Words>
  <Application>Microsoft Office PowerPoint</Application>
  <PresentationFormat>On-screen Show (4:3)</PresentationFormat>
  <Paragraphs>121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Would you FORGIVE this….</vt:lpstr>
      <vt:lpstr>Learning Outcomes </vt:lpstr>
      <vt:lpstr>Forgiveness- Jesus </vt:lpstr>
      <vt:lpstr>PowerPoint Presentation</vt:lpstr>
      <vt:lpstr>Christian teachings!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Forgiveness is….</vt:lpstr>
      <vt:lpstr>Plenary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year 7!</dc:title>
  <dc:creator>Susannah  Crown</dc:creator>
  <cp:lastModifiedBy>Amy Grattadge</cp:lastModifiedBy>
  <cp:revision>16</cp:revision>
  <cp:lastPrinted>2015-06-30T07:22:12Z</cp:lastPrinted>
  <dcterms:created xsi:type="dcterms:W3CDTF">2013-04-15T21:09:12Z</dcterms:created>
  <dcterms:modified xsi:type="dcterms:W3CDTF">2015-06-30T07:55:42Z</dcterms:modified>
</cp:coreProperties>
</file>