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</p:sldMasterIdLst>
  <p:notesMasterIdLst>
    <p:notesMasterId r:id="rId20"/>
  </p:notesMasterIdLst>
  <p:sldIdLst>
    <p:sldId id="285" r:id="rId6"/>
    <p:sldId id="288" r:id="rId7"/>
    <p:sldId id="287" r:id="rId8"/>
    <p:sldId id="262" r:id="rId9"/>
    <p:sldId id="263" r:id="rId10"/>
    <p:sldId id="261" r:id="rId11"/>
    <p:sldId id="271" r:id="rId12"/>
    <p:sldId id="272" r:id="rId13"/>
    <p:sldId id="282" r:id="rId14"/>
    <p:sldId id="273" r:id="rId15"/>
    <p:sldId id="281" r:id="rId16"/>
    <p:sldId id="286" r:id="rId17"/>
    <p:sldId id="279" r:id="rId18"/>
    <p:sldId id="284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B58ED4A0-EB7C-4222-813D-4234F2BF0648}" type="datetimeFigureOut">
              <a:rPr lang="en-GB" smtClean="0"/>
              <a:t>22/04/2015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291D19E4-C296-4A6A-8E92-E15EB61FF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5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Points</a:t>
            </a:r>
            <a:r>
              <a:rPr lang="en-GB" baseline="0" dirty="0" smtClean="0"/>
              <a:t> for the best one!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BED1-BD20-49B7-9FC0-A1D6FF9DA33A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Poppy -  WW2, veterans,</a:t>
            </a:r>
            <a:r>
              <a:rPr lang="en-US" baseline="0" dirty="0" smtClean="0"/>
              <a:t> bloody, battlefield, remembrance day.  United nations – peace, negotiate, etc… Dove – peace, tranquility, etc… Statue of liberty – freedom, lack of oppression, tourism etc…</a:t>
            </a:r>
          </a:p>
          <a:p>
            <a:r>
              <a:rPr lang="en-US" baseline="0" dirty="0" smtClean="0"/>
              <a:t>Sentence starter to write on whiteboard for L3-4.  The difference between a sign and symbol is that a sign is designed to….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BED1-BD20-49B7-9FC0-A1D6FF9DA33A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5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</a:t>
            </a:r>
            <a:r>
              <a:rPr lang="en-GB" baseline="0" dirty="0" smtClean="0"/>
              <a:t> they finish early they can write a 50 word sales pitch for the Catholic Church persuading them to choose their offering.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4B15E-5813-4E94-9971-58F37408498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2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7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7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50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4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6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3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6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2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9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1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97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5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03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62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5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13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81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10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14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62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60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83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25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95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51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31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43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06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81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80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7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31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53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31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38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55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1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44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4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40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50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4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1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75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97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38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12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52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1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7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2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3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EB4D-B67D-4CAC-BC01-2A88C3570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D35E-A290-46B6-BB70-F7BD12C740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0500-238D-448D-B9F4-710B240702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A76E-B458-47D1-85BE-FB093039660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://www.empire.state.ny.us/nyviews/newyorkcity/images/Statue%20of%20Liberty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Starter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060848"/>
            <a:ext cx="8568952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  A  C  r  A  M  E  N  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688562"/>
            <a:ext cx="91440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5303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many words can you </a:t>
            </a:r>
          </a:p>
          <a:p>
            <a:pPr algn="ctr"/>
            <a:r>
              <a:rPr lang="en-GB" sz="4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5303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make out of this? </a:t>
            </a:r>
            <a:r>
              <a:rPr lang="en-GB" sz="4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5303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person with the most words wins a merit!</a:t>
            </a:r>
            <a:endParaRPr lang="en-GB" sz="4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5303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0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2.ftcdn.net/jpg/00/15/56/39/400_F_15563969_rLTvKv6dCn892nHWZ0xLd13CAJkTC6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3238491" cy="24288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Life is thought of as a journey; it has a start and a destination.  The sacraments follow this journey starting with baptism</a:t>
            </a:r>
          </a:p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and ending with anointing.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678" y="4214818"/>
            <a:ext cx="5929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itchFamily="66" charset="0"/>
              </a:rPr>
              <a:t>Often anointing is done just before death so that the sick person can feel comforted as they pass on to the next life.</a:t>
            </a:r>
          </a:p>
        </p:txBody>
      </p:sp>
    </p:spTree>
    <p:extLst>
      <p:ext uri="{BB962C8B-B14F-4D97-AF65-F5344CB8AC3E}">
        <p14:creationId xmlns:p14="http://schemas.microsoft.com/office/powerpoint/2010/main" val="28084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56" y="-28097"/>
            <a:ext cx="9125209" cy="68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304" y="-72970"/>
            <a:ext cx="747320" cy="36933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Birth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5451" y="6375170"/>
            <a:ext cx="1202573" cy="523220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Death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297" y="5966885"/>
            <a:ext cx="268214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Anointing of the sick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3295" y="324450"/>
            <a:ext cx="1515158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First tooth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995" y="949126"/>
            <a:ext cx="42743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2. 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In </a:t>
            </a:r>
            <a:r>
              <a:rPr lang="en-GB" sz="19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orange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 write </a:t>
            </a:r>
            <a:r>
              <a:rPr lang="en-GB" sz="1900" dirty="0">
                <a:solidFill>
                  <a:prstClr val="black"/>
                </a:solidFill>
                <a:latin typeface="Comic Sans MS" pitchFamily="66" charset="0"/>
              </a:rPr>
              <a:t>when you think each sacrament 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usually takes </a:t>
            </a:r>
            <a:r>
              <a:rPr lang="en-GB" sz="1900" dirty="0">
                <a:solidFill>
                  <a:prstClr val="black"/>
                </a:solidFill>
                <a:latin typeface="Comic Sans MS" pitchFamily="66" charset="0"/>
              </a:rPr>
              <a:t>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9804" y="-20370"/>
            <a:ext cx="54559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1900" dirty="0">
                <a:solidFill>
                  <a:prstClr val="black"/>
                </a:solidFill>
                <a:latin typeface="Comic Sans MS" pitchFamily="66" charset="0"/>
              </a:rPr>
              <a:t>In </a:t>
            </a:r>
            <a:r>
              <a:rPr lang="en-GB" sz="1900" dirty="0" smtClean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 write </a:t>
            </a:r>
            <a:r>
              <a:rPr lang="en-GB" sz="1900" dirty="0">
                <a:solidFill>
                  <a:prstClr val="black"/>
                </a:solidFill>
                <a:latin typeface="Comic Sans MS" pitchFamily="66" charset="0"/>
              </a:rPr>
              <a:t>the major </a:t>
            </a:r>
            <a:r>
              <a:rPr lang="en-GB" sz="1900" dirty="0" smtClean="0">
                <a:solidFill>
                  <a:prstClr val="black"/>
                </a:solidFill>
                <a:latin typeface="Comic Sans MS" pitchFamily="66" charset="0"/>
              </a:rPr>
              <a:t>events </a:t>
            </a:r>
            <a:r>
              <a:rPr lang="en-GB" sz="1900" dirty="0">
                <a:solidFill>
                  <a:prstClr val="black"/>
                </a:solidFill>
                <a:latin typeface="Comic Sans MS" pitchFamily="66" charset="0"/>
              </a:rPr>
              <a:t>in your life.  What age do you want them to happen?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65" y="1724025"/>
            <a:ext cx="34194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36421" y="1748611"/>
            <a:ext cx="3714744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Birth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First school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Change schools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First Girlfriend/Boyfriend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University/College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First Job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Marriage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First Child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Second Child etc...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Grand child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Retire</a:t>
            </a:r>
          </a:p>
          <a:p>
            <a:pPr>
              <a:buFont typeface="Arial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5986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/>
      <p:bldP spid="1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ademic.reed.edu/biology/courses/BIO342/2014_syllabus/2014_WEBSITES/TGP_grizzlybear_site/images/bearsilhouette_by_road_SMA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55"/>
            <a:ext cx="9144000" cy="67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1412776"/>
            <a:ext cx="2664296" cy="2304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628800"/>
            <a:ext cx="936104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0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Birth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23486" y="4046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</a:rPr>
              <a:t>Decide which sacrament you think is the most important. Design a symbol to represent this sacrament (something different to the examples given already).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000" i="1" dirty="0" smtClean="0">
                <a:latin typeface="Comic Sans MS" panose="030F0702030302020204" pitchFamily="66" charset="0"/>
              </a:rPr>
              <a:t>Look at your colour level to help you.</a:t>
            </a:r>
            <a:endParaRPr lang="en-GB" sz="2000" i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7684" y="5085184"/>
            <a:ext cx="9167486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n w="19050">
                  <a:noFill/>
                </a:ln>
                <a:latin typeface="Comic Sans MS" pitchFamily="66" charset="0"/>
              </a:rPr>
              <a:t>Yellow: </a:t>
            </a:r>
            <a:r>
              <a:rPr lang="en-GB" sz="2400" dirty="0" smtClean="0">
                <a:ln w="19050">
                  <a:noFill/>
                </a:ln>
                <a:latin typeface="Comic Sans MS" pitchFamily="66" charset="0"/>
              </a:rPr>
              <a:t>Choose </a:t>
            </a:r>
            <a:r>
              <a:rPr lang="en-GB" sz="2400" dirty="0">
                <a:ln w="19050">
                  <a:noFill/>
                </a:ln>
                <a:latin typeface="Comic Sans MS" pitchFamily="66" charset="0"/>
              </a:rPr>
              <a:t>the most important sacrament.  Explain why you think that it is more important than the others (name at least 2 others).  Design your symbol and explain what each part means (different layers of meaning</a:t>
            </a:r>
            <a:r>
              <a:rPr lang="en-GB" sz="2400" dirty="0" smtClean="0">
                <a:ln w="19050">
                  <a:noFill/>
                </a:ln>
                <a:latin typeface="Comic Sans MS" pitchFamily="66" charset="0"/>
              </a:rPr>
              <a:t>).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9668" y="2276872"/>
            <a:ext cx="916650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itchFamily="66" charset="0"/>
              </a:rPr>
              <a:t>Purple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: Choose the most important sacrament.  Describe why you believe it is important. Design your symbol.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299500"/>
            <a:ext cx="9106838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omic Sans MS" pitchFamily="66" charset="0"/>
              </a:rPr>
              <a:t>Blue: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Choose the most important sacrament.  Explain why you think that it is more important than the others (name at least 2 others).  Design your symbol and label the parts of it.</a:t>
            </a:r>
          </a:p>
        </p:txBody>
      </p:sp>
    </p:spTree>
    <p:extLst>
      <p:ext uri="{BB962C8B-B14F-4D97-AF65-F5344CB8AC3E}">
        <p14:creationId xmlns:p14="http://schemas.microsoft.com/office/powerpoint/2010/main" val="1843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4" y="11266"/>
            <a:ext cx="9127945" cy="753438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Sacraments, Signs and Symbols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4392488" cy="583386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 think that …………………………………… is the most important sacrament because</a:t>
            </a:r>
          </a:p>
          <a:p>
            <a:pPr marL="0" indent="0"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My symbol represents the sacrament………………………………………. because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908720"/>
            <a:ext cx="4464496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My symbol design: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1703"/>
              </p:ext>
            </p:extLst>
          </p:nvPr>
        </p:nvGraphicFramePr>
        <p:xfrm>
          <a:off x="0" y="0"/>
          <a:ext cx="9144000" cy="685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7452320"/>
              </a:tblGrid>
              <a:tr h="33265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u="sng" dirty="0" smtClean="0">
                          <a:latin typeface="Comic Sans MS" panose="030F0702030302020204" pitchFamily="66" charset="0"/>
                        </a:rPr>
                        <a:t>Sacraments</a:t>
                      </a:r>
                      <a:endParaRPr lang="en-GB" sz="1800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Symbol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Something simple that leads one to imagine a bigger, more mysterious reality.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Symbolic Gesture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special movement of hand or</a:t>
                      </a:r>
                      <a:r>
                        <a:rPr lang="en-GB" sz="1200" baseline="0" dirty="0" smtClean="0"/>
                        <a:t> body, a movement that means something. 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Sacrament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living sign by which we receive God’s help for our souls in a particular way.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Divine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Of God, Godly.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Sacrament</a:t>
                      </a:r>
                      <a:r>
                        <a:rPr lang="en-GB" sz="1200" b="1" baseline="0" dirty="0" smtClean="0"/>
                        <a:t> of Initiation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Sacraments</a:t>
                      </a:r>
                      <a:r>
                        <a:rPr lang="en-GB" sz="1200" baseline="0" dirty="0" smtClean="0"/>
                        <a:t> by which a person is drawn into full membership of the church – Baptism, Confirmation and Eucharist (Holy Communion).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Sacraments of Ministry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Sacraments</a:t>
                      </a:r>
                      <a:r>
                        <a:rPr lang="en-GB" sz="1200" baseline="0" dirty="0" smtClean="0"/>
                        <a:t> by which a person receives grace for a special role of service – Marriage, Holy Orders. 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Sacraments of Healing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Sacrament</a:t>
                      </a:r>
                      <a:r>
                        <a:rPr lang="en-GB" sz="1200" baseline="0" dirty="0" smtClean="0"/>
                        <a:t>s to bring peace and wholeness in mind and body – Reconciliation, Anointing of the Sick.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Rite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 order and</a:t>
                      </a:r>
                      <a:r>
                        <a:rPr lang="en-GB" sz="1200" baseline="0" dirty="0" smtClean="0"/>
                        <a:t> way in which a sacrament is celebrated. 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Catechumen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person preparing for Baptism.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Chrism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Perfumed oil used for anointing.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Original Sin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 sinful tendency</a:t>
                      </a:r>
                      <a:r>
                        <a:rPr lang="en-GB" sz="1200" baseline="0" dirty="0" smtClean="0"/>
                        <a:t> that humans inherit from Adam and Eve’s disobedience. 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Sin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An offence against</a:t>
                      </a:r>
                      <a:r>
                        <a:rPr lang="en-GB" sz="1200" baseline="0" dirty="0" smtClean="0"/>
                        <a:t> God, failing to love.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Forgiveness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Healing a friendship, broken by wrongdoing. 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Contrition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Being sorry in your heart for having sinned</a:t>
                      </a:r>
                      <a:r>
                        <a:rPr lang="en-GB" sz="1200" baseline="0" dirty="0" smtClean="0"/>
                        <a:t> against God.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Penance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Something</a:t>
                      </a:r>
                      <a:r>
                        <a:rPr lang="en-GB" sz="1200" baseline="0" dirty="0" smtClean="0"/>
                        <a:t> to make up for the damage done by sin; also a name for the sacrament of reconciliation.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Absolution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</a:t>
                      </a:r>
                      <a:r>
                        <a:rPr lang="en-GB" sz="1200" baseline="0" dirty="0" smtClean="0"/>
                        <a:t> forgiveness of sins.</a:t>
                      </a:r>
                      <a:endParaRPr lang="en-GB" sz="1200" dirty="0"/>
                    </a:p>
                  </a:txBody>
                  <a:tcPr/>
                </a:tc>
              </a:tr>
              <a:tr h="376813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Repentance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Turning to God and being truly sorry.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4" y="3356992"/>
            <a:ext cx="248901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Key Word Bingo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645"/>
            <a:ext cx="8229600" cy="778098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Learning Objectives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3843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omic Sans MS" pitchFamily="66" charset="0"/>
              </a:rPr>
              <a:t>Identify the difference between a sign and a symbol. 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Understand how symbols are used to represent the sacraments.</a:t>
            </a:r>
          </a:p>
          <a:p>
            <a:r>
              <a:rPr lang="en-GB" sz="2800" dirty="0" smtClean="0">
                <a:latin typeface="Comic Sans MS" pitchFamily="66" charset="0"/>
              </a:rPr>
              <a:t>Justify your opinion about the order of importance of the sacraments.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539552" y="5085184"/>
            <a:ext cx="8208912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sng" dirty="0" smtClean="0">
                <a:latin typeface="Comic Sans MS" panose="030F0702030302020204" pitchFamily="66" charset="0"/>
                <a:ea typeface="Calibri"/>
                <a:cs typeface="Times New Roman"/>
              </a:rPr>
              <a:t>Key words: </a:t>
            </a:r>
          </a:p>
          <a:p>
            <a:pPr>
              <a:spcAft>
                <a:spcPts val="0"/>
              </a:spcAft>
            </a:pPr>
            <a:r>
              <a:rPr lang="en-GB" sz="20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Symbol</a:t>
            </a:r>
            <a:r>
              <a:rPr lang="en-GB" sz="2000" dirty="0">
                <a:latin typeface="Comic Sans MS" panose="030F0702030302020204" pitchFamily="66" charset="0"/>
                <a:ea typeface="Calibri"/>
                <a:cs typeface="Times New Roman"/>
              </a:rPr>
              <a:t>: something simple that leads you to imagine a bigger, more mysterious reality.</a:t>
            </a:r>
            <a:endParaRPr lang="en-GB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Sacrament</a:t>
            </a:r>
            <a:r>
              <a:rPr lang="en-GB" sz="2000" dirty="0">
                <a:latin typeface="Comic Sans MS" panose="030F0702030302020204" pitchFamily="66" charset="0"/>
                <a:ea typeface="Calibri"/>
                <a:cs typeface="Times New Roman"/>
              </a:rPr>
              <a:t>: a living sign by which we receive God’s help for our souls in a particular way</a:t>
            </a:r>
            <a:r>
              <a:rPr lang="en-GB" dirty="0">
                <a:latin typeface="Garamond"/>
                <a:ea typeface="Calibri"/>
                <a:cs typeface="Times New Roman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6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Signs are everywhere. </a:t>
            </a:r>
          </a:p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They give us </a:t>
            </a: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information and instructions</a:t>
            </a:r>
            <a:r>
              <a:rPr lang="en-GB" sz="40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en-GB" sz="32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The purpose of a sign is to have a clear and obvious meaning, that is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understood the same way by everyone</a:t>
            </a:r>
            <a:r>
              <a:rPr lang="en-GB" sz="32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.  </a:t>
            </a:r>
          </a:p>
          <a:p>
            <a:pPr algn="ctr">
              <a:spcBef>
                <a:spcPct val="50000"/>
              </a:spcBef>
            </a:pPr>
            <a:r>
              <a:rPr lang="en-GB" sz="32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A sign is a quick, simple way of communicating facts and directions.</a:t>
            </a:r>
          </a:p>
          <a:p>
            <a:pPr algn="ctr">
              <a:spcBef>
                <a:spcPct val="50000"/>
              </a:spcBef>
            </a:pPr>
            <a:endParaRPr lang="en-GB" sz="32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GB" b="1" u="sng" dirty="0" smtClean="0">
                <a:solidFill>
                  <a:schemeClr val="accent4">
                    <a:lumMod val="75000"/>
                  </a:schemeClr>
                </a:solidFill>
                <a:latin typeface="Blackoak Std" pitchFamily="82" charset="0"/>
              </a:rPr>
              <a:t>Signs</a:t>
            </a:r>
          </a:p>
        </p:txBody>
      </p:sp>
      <p:pic>
        <p:nvPicPr>
          <p:cNvPr id="6148" name="Picture 5" descr="120px-UK_road_traffic_warning_sign_falling_ro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88913"/>
            <a:ext cx="143986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2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sz="4000" dirty="0">
              <a:solidFill>
                <a:srgbClr val="8064A2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85728"/>
            <a:ext cx="6500858" cy="1143000"/>
          </a:xfrm>
        </p:spPr>
        <p:txBody>
          <a:bodyPr/>
          <a:lstStyle/>
          <a:p>
            <a:pPr algn="l"/>
            <a:r>
              <a:rPr lang="en-GB" u="sng" dirty="0" smtClean="0">
                <a:solidFill>
                  <a:schemeClr val="accent4">
                    <a:lumMod val="75000"/>
                  </a:schemeClr>
                </a:solidFill>
                <a:latin typeface="Blackoak Std" pitchFamily="82" charset="0"/>
              </a:rPr>
              <a:t>Symbols</a:t>
            </a:r>
          </a:p>
        </p:txBody>
      </p:sp>
      <p:pic>
        <p:nvPicPr>
          <p:cNvPr id="6" name="Picture 5" descr="d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7166"/>
            <a:ext cx="1338263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211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Symbols express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more complicated ideas</a:t>
            </a:r>
            <a:r>
              <a:rPr lang="en-GB" sz="36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. They can have several layers of meaning and symbols mean different things to different people.</a:t>
            </a:r>
          </a:p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Symbols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say more than signs</a:t>
            </a:r>
            <a:r>
              <a:rPr lang="en-GB" sz="3600" dirty="0">
                <a:solidFill>
                  <a:srgbClr val="8064A2">
                    <a:lumMod val="75000"/>
                  </a:srgbClr>
                </a:solidFill>
                <a:latin typeface="Comic Sans MS" pitchFamily="66" charset="0"/>
              </a:rPr>
              <a:t>. They often stand for people’s ideas, feelings and beliefs.</a:t>
            </a:r>
          </a:p>
        </p:txBody>
      </p:sp>
    </p:spTree>
    <p:extLst>
      <p:ext uri="{BB962C8B-B14F-4D97-AF65-F5344CB8AC3E}">
        <p14:creationId xmlns:p14="http://schemas.microsoft.com/office/powerpoint/2010/main" val="16525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5987008" cy="1143000"/>
          </a:xfr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dirty="0" smtClean="0">
                <a:latin typeface="Comic Sans MS" pitchFamily="66" charset="0"/>
              </a:rPr>
              <a:t>What do these mean?</a:t>
            </a:r>
          </a:p>
        </p:txBody>
      </p:sp>
      <p:pic>
        <p:nvPicPr>
          <p:cNvPr id="7171" name="Picture 5" descr="poppy-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2" y="1370007"/>
            <a:ext cx="2857500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11" descr="Statue%2520of%2520Libert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6377" y="1506118"/>
            <a:ext cx="1677169" cy="2575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9" descr="do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276872"/>
            <a:ext cx="2490787" cy="222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516216" y="188640"/>
            <a:ext cx="2520280" cy="1938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In your own words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explain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the difference between a sign and a symbol.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2" y="4941168"/>
            <a:ext cx="832149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white"/>
                </a:solidFill>
                <a:latin typeface="Comic Sans MS" pitchFamily="66" charset="0"/>
              </a:rPr>
              <a:t>The difference between a sign and symbol is that a sign is designed to… </a:t>
            </a:r>
            <a:endParaRPr lang="en-GB" sz="2800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algn="ctr"/>
            <a:r>
              <a:rPr lang="en-GB" sz="2800" dirty="0" smtClean="0">
                <a:solidFill>
                  <a:prstClr val="white"/>
                </a:solidFill>
                <a:latin typeface="Comic Sans MS" pitchFamily="66" charset="0"/>
              </a:rPr>
              <a:t>A </a:t>
            </a:r>
            <a:r>
              <a:rPr lang="en-GB" sz="2800" dirty="0">
                <a:solidFill>
                  <a:prstClr val="white"/>
                </a:solidFill>
                <a:latin typeface="Comic Sans MS" pitchFamily="66" charset="0"/>
              </a:rPr>
              <a:t>symbol is different to this because it is designed to…</a:t>
            </a:r>
          </a:p>
        </p:txBody>
      </p:sp>
    </p:spTree>
    <p:extLst>
      <p:ext uri="{BB962C8B-B14F-4D97-AF65-F5344CB8AC3E}">
        <p14:creationId xmlns:p14="http://schemas.microsoft.com/office/powerpoint/2010/main" val="3371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50112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Mini title: </a:t>
            </a:r>
            <a:r>
              <a:rPr lang="en-US" sz="54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Living signs.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643050"/>
            <a:ext cx="4714908" cy="4524315"/>
          </a:xfrm>
          <a:prstGeom prst="rect">
            <a:avLst/>
          </a:prstGeom>
          <a:solidFill>
            <a:srgbClr val="DCE6F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A ‘Living Sign’ is a sign that is put into action.</a:t>
            </a:r>
          </a:p>
          <a:p>
            <a:pPr algn="ctr"/>
            <a:endParaRPr lang="en-GB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n-GB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An example being the way a mother shows her love to her child.</a:t>
            </a:r>
            <a:endParaRPr lang="en-GB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484784"/>
            <a:ext cx="3303533" cy="49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For all Christians, a sacrament is a living sign of love from God.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924944"/>
            <a:ext cx="5341961" cy="31393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prstClr val="black"/>
                </a:solidFill>
                <a:latin typeface="Comic Sans MS" pitchFamily="66" charset="0"/>
              </a:rPr>
              <a:t>There are 7 Sacraments in Catholic teaching... </a:t>
            </a:r>
            <a:r>
              <a:rPr lang="en-GB" sz="2200" b="1" dirty="0">
                <a:solidFill>
                  <a:prstClr val="black"/>
                </a:solidFill>
                <a:latin typeface="Comic Sans MS" pitchFamily="66" charset="0"/>
              </a:rPr>
              <a:t>All of these are  ways in which a Christian can experience the love of God.</a:t>
            </a:r>
          </a:p>
          <a:p>
            <a:endParaRPr lang="en-GB" sz="2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GB" sz="2200" dirty="0">
                <a:solidFill>
                  <a:prstClr val="black"/>
                </a:solidFill>
                <a:latin typeface="Comic Sans MS" pitchFamily="66" charset="0"/>
              </a:rPr>
              <a:t>They are even seen as doors to God; when a Catholic Christian takes part in a sacrament, the door opens and God is there.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t="27324" r="34209" b="20000"/>
          <a:stretch>
            <a:fillRect/>
          </a:stretch>
        </p:blipFill>
        <p:spPr bwMode="auto">
          <a:xfrm rot="16200000">
            <a:off x="4866693" y="2558244"/>
            <a:ext cx="5134744" cy="341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848" y="6124654"/>
            <a:ext cx="573197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name any of the sacraments? Some of you may have received them.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b="3919"/>
          <a:stretch/>
        </p:blipFill>
        <p:spPr bwMode="auto">
          <a:xfrm>
            <a:off x="0" y="692697"/>
            <a:ext cx="428396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57638"/>
              </p:ext>
            </p:extLst>
          </p:nvPr>
        </p:nvGraphicFramePr>
        <p:xfrm>
          <a:off x="4283968" y="764704"/>
          <a:ext cx="4868238" cy="6093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238"/>
              </a:tblGrid>
              <a:tr h="87047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7. The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symbol is a jar of oil which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is used to anoint the sick, usually before death.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7047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7047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7047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7047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7047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7047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3015" y="0"/>
            <a:ext cx="913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How does each symbol represent a sacrament?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669</TotalTime>
  <Words>1005</Words>
  <Application>Microsoft Office PowerPoint</Application>
  <PresentationFormat>On-screen Show (4:3)</PresentationFormat>
  <Paragraphs>141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2_Office Theme</vt:lpstr>
      <vt:lpstr>3_Office Theme</vt:lpstr>
      <vt:lpstr>5_Office Theme</vt:lpstr>
      <vt:lpstr>6_Office Theme</vt:lpstr>
      <vt:lpstr>Office Theme</vt:lpstr>
      <vt:lpstr>PowerPoint Presentation</vt:lpstr>
      <vt:lpstr>PowerPoint Presentation</vt:lpstr>
      <vt:lpstr>Learning Objectives</vt:lpstr>
      <vt:lpstr>Signs</vt:lpstr>
      <vt:lpstr>Symbols</vt:lpstr>
      <vt:lpstr>What do these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Sacraments, Signs and Symbols</vt:lpstr>
    </vt:vector>
  </TitlesOfParts>
  <Company>St.Johns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Lambert</dc:creator>
  <cp:lastModifiedBy>Amy Grattadge</cp:lastModifiedBy>
  <cp:revision>33</cp:revision>
  <cp:lastPrinted>2015-04-15T11:07:51Z</cp:lastPrinted>
  <dcterms:created xsi:type="dcterms:W3CDTF">2013-10-20T12:38:05Z</dcterms:created>
  <dcterms:modified xsi:type="dcterms:W3CDTF">2015-04-22T07:44:26Z</dcterms:modified>
</cp:coreProperties>
</file>