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20"/>
  </p:notesMasterIdLst>
  <p:sldIdLst>
    <p:sldId id="309" r:id="rId2"/>
    <p:sldId id="302" r:id="rId3"/>
    <p:sldId id="300" r:id="rId4"/>
    <p:sldId id="303" r:id="rId5"/>
    <p:sldId id="315" r:id="rId6"/>
    <p:sldId id="316" r:id="rId7"/>
    <p:sldId id="317" r:id="rId8"/>
    <p:sldId id="318" r:id="rId9"/>
    <p:sldId id="319" r:id="rId10"/>
    <p:sldId id="299" r:id="rId11"/>
    <p:sldId id="311" r:id="rId12"/>
    <p:sldId id="320" r:id="rId13"/>
    <p:sldId id="321" r:id="rId14"/>
    <p:sldId id="322" r:id="rId15"/>
    <p:sldId id="323" r:id="rId16"/>
    <p:sldId id="324" r:id="rId17"/>
    <p:sldId id="325" r:id="rId18"/>
    <p:sldId id="32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810522"/>
    <a:srgbClr val="6A3A43"/>
    <a:srgbClr val="9B052A"/>
    <a:srgbClr val="B9B9B9"/>
    <a:srgbClr val="EAEAEA"/>
    <a:srgbClr val="0099D4"/>
    <a:srgbClr val="FF8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5" d="100"/>
          <a:sy n="85" d="100"/>
        </p:scale>
        <p:origin x="744" y="84"/>
      </p:cViewPr>
      <p:guideLst>
        <p:guide orient="horz" pos="3369"/>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7C1DE-27D5-43B0-ABCF-D18DD242E06D}" type="datetimeFigureOut">
              <a:rPr lang="en-GB" smtClean="0"/>
              <a:t>15/03/2021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9FBA2-2BFB-4EEB-8B45-30A2C7BA3C4E}" type="slidenum">
              <a:rPr lang="en-GB" smtClean="0"/>
              <a:t>‹#›</a:t>
            </a:fld>
            <a:endParaRPr lang="en-GB"/>
          </a:p>
        </p:txBody>
      </p:sp>
    </p:spTree>
    <p:extLst>
      <p:ext uri="{BB962C8B-B14F-4D97-AF65-F5344CB8AC3E}">
        <p14:creationId xmlns:p14="http://schemas.microsoft.com/office/powerpoint/2010/main" val="304916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2" descr="Winterfold House School and Bromsgrove School are to Merge - Attain"/>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PastelsSmooth/>
                    </a14:imgEffect>
                    <a14:imgEffect>
                      <a14:brightnessContrast bright="40000" contrast="-40000"/>
                    </a14:imgEffect>
                  </a14:imgLayer>
                </a14:imgProps>
              </a:ext>
              <a:ext uri="{28A0092B-C50C-407E-A947-70E740481C1C}">
                <a14:useLocalDpi xmlns:a14="http://schemas.microsoft.com/office/drawing/2010/main" val="0"/>
              </a:ext>
            </a:extLst>
          </a:blip>
          <a:srcRect t="5088" r="8078"/>
          <a:stretch/>
        </p:blipFill>
        <p:spPr bwMode="auto">
          <a:xfrm>
            <a:off x="32084" y="-64168"/>
            <a:ext cx="12240126" cy="77804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866" y="0"/>
            <a:ext cx="12264713" cy="7029452"/>
          </a:xfrm>
          <a:prstGeom prst="rect">
            <a:avLst/>
          </a:prstGeom>
          <a:solidFill>
            <a:schemeClr val="bg1">
              <a:alpha val="8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FA62CA25-B513-493F-AF94-928C30961E7E}"/>
              </a:ext>
            </a:extLst>
          </p:cNvPr>
          <p:cNvSpPr/>
          <p:nvPr/>
        </p:nvSpPr>
        <p:spPr>
          <a:xfrm>
            <a:off x="-154546" y="146887"/>
            <a:ext cx="12595538" cy="758825"/>
          </a:xfrm>
          <a:prstGeom prst="rect">
            <a:avLst/>
          </a:prstGeom>
          <a:gradFill flip="none" rotWithShape="1">
            <a:gsLst>
              <a:gs pos="0">
                <a:srgbClr val="97002E">
                  <a:shade val="30000"/>
                  <a:satMod val="115000"/>
                </a:srgbClr>
              </a:gs>
              <a:gs pos="50000">
                <a:srgbClr val="97002E">
                  <a:shade val="67500"/>
                  <a:satMod val="115000"/>
                </a:srgbClr>
              </a:gs>
              <a:gs pos="100000">
                <a:srgbClr val="97002E">
                  <a:shade val="100000"/>
                  <a:satMod val="115000"/>
                </a:srgbClr>
              </a:gs>
            </a:gsLst>
            <a:lin ang="27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rot="16200000">
            <a:off x="9406155" y="3071019"/>
            <a:ext cx="4622364" cy="523220"/>
          </a:xfrm>
          <a:prstGeom prst="rect">
            <a:avLst/>
          </a:prstGeom>
          <a:noFill/>
        </p:spPr>
        <p:txBody>
          <a:bodyPr wrap="square" rtlCol="0">
            <a:spAutoFit/>
          </a:bodyPr>
          <a:lstStyle/>
          <a:p>
            <a:r>
              <a:rPr lang="en-GB" sz="2800" i="0" dirty="0">
                <a:solidFill>
                  <a:schemeClr val="bg2">
                    <a:lumMod val="25000"/>
                  </a:schemeClr>
                </a:solidFill>
                <a:effectLst>
                  <a:outerShdw blurRad="38100" dist="38100" dir="2700000" algn="tl">
                    <a:srgbClr val="000000">
                      <a:alpha val="43137"/>
                    </a:srgbClr>
                  </a:outerShdw>
                </a:effectLst>
                <a:latin typeface="Baskerville Old Face" panose="02020602080505020303" pitchFamily="18" charset="0"/>
              </a:rPr>
              <a:t>THE WINTERFOLD WAY</a:t>
            </a:r>
          </a:p>
        </p:txBody>
      </p:sp>
      <p:pic>
        <p:nvPicPr>
          <p:cNvPr id="21" name="Picture 2" descr="BROMSGROVE + WINTERFOLD LOGO LH cres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1" t="30546" r="5334" b="34122"/>
          <a:stretch/>
        </p:blipFill>
        <p:spPr bwMode="auto">
          <a:xfrm>
            <a:off x="3260837" y="3036677"/>
            <a:ext cx="5764769" cy="1578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p:cNvPicPr>
            <a:picLocks noChangeAspect="1"/>
          </p:cNvPicPr>
          <p:nvPr/>
        </p:nvPicPr>
        <p:blipFill>
          <a:blip r:embed="rId5" cstate="print">
            <a:clrChange>
              <a:clrFrom>
                <a:srgbClr val="FFF3FD"/>
              </a:clrFrom>
              <a:clrTo>
                <a:srgbClr val="FFF3FD">
                  <a:alpha val="0"/>
                </a:srgbClr>
              </a:clrTo>
            </a:clrChange>
            <a:extLst>
              <a:ext uri="{BEBA8EAE-BF5A-486C-A8C5-ECC9F3942E4B}">
                <a14:imgProps xmlns:a14="http://schemas.microsoft.com/office/drawing/2010/main">
                  <a14:imgLayer r:embed="rId6">
                    <a14:imgEffect>
                      <a14:backgroundRemoval t="0" b="100000" l="0" r="100000">
                        <a14:foregroundMark x1="26904" y1="79608" x2="26904" y2="79608"/>
                        <a14:foregroundMark x1="27919" y1="78431" x2="27919" y2="78431"/>
                        <a14:foregroundMark x1="43655" y1="79216" x2="43655" y2="79216"/>
                        <a14:foregroundMark x1="41624" y1="76863" x2="41624" y2="76863"/>
                        <a14:foregroundMark x1="54315" y1="79608" x2="54315" y2="79608"/>
                        <a14:foregroundMark x1="54822" y1="77647" x2="54822" y2="77647"/>
                        <a14:foregroundMark x1="65990" y1="78039" x2="65990" y2="78039"/>
                        <a14:foregroundMark x1="66497" y1="76471" x2="66497" y2="76471"/>
                        <a14:foregroundMark x1="80711" y1="79608" x2="80711" y2="79608"/>
                        <a14:foregroundMark x1="15228" y1="89020" x2="15228" y2="89020"/>
                        <a14:foregroundMark x1="27411" y1="90196" x2="27411" y2="90196"/>
                        <a14:foregroundMark x1="32995" y1="89804" x2="32995" y2="89804"/>
                        <a14:foregroundMark x1="45685" y1="90980" x2="45685" y2="90980"/>
                        <a14:foregroundMark x1="57868" y1="90196" x2="57868" y2="90196"/>
                        <a14:foregroundMark x1="68528" y1="91765" x2="68528" y2="91765"/>
                        <a14:foregroundMark x1="74619" y1="89020" x2="74619" y2="89020"/>
                        <a14:foregroundMark x1="56345" y1="81176" x2="56345" y2="81176"/>
                        <a14:foregroundMark x1="53807" y1="81176" x2="53807" y2="81176"/>
                        <a14:backgroundMark x1="90355" y1="87843" x2="90355" y2="87843"/>
                        <a14:backgroundMark x1="10152" y1="91373" x2="10152" y2="91373"/>
                        <a14:backgroundMark x1="41624" y1="25490" x2="41624" y2="25490"/>
                        <a14:backgroundMark x1="54822" y1="80392" x2="54822" y2="80392"/>
                        <a14:backgroundMark x1="67513" y1="76863" x2="67513" y2="76863"/>
                        <a14:backgroundMark x1="66497" y1="78824" x2="66497" y2="78824"/>
                        <a14:backgroundMark x1="28426" y1="78824" x2="28426" y2="78824"/>
                        <a14:backgroundMark x1="42132" y1="78039" x2="42132" y2="78039"/>
                        <a14:backgroundMark x1="44670" y1="80392" x2="44670" y2="80392"/>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53800" y="5780336"/>
            <a:ext cx="727075" cy="94113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94283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AFC8-A2BB-4C6D-B761-1465690BEA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F9E5FC-3F85-4BB0-AB38-41B5BEC0A2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8357B4-1D74-4FC6-9AEF-8A8D066A47FE}"/>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5" name="Footer Placeholder 4">
            <a:extLst>
              <a:ext uri="{FF2B5EF4-FFF2-40B4-BE49-F238E27FC236}">
                <a16:creationId xmlns:a16="http://schemas.microsoft.com/office/drawing/2014/main" id="{E8A73B60-C4C8-4E0F-9518-F551D2EC40D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C91ADAA-FC0C-4786-87A7-783E5726F591}"/>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382769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2D75E9-AE79-42DB-8C6F-21A1C6C3D8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617C0E-A0E0-4262-88A5-65F55EBC0C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A2BF93-6C45-4687-862F-EFD951D40B9E}"/>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5" name="Footer Placeholder 4">
            <a:extLst>
              <a:ext uri="{FF2B5EF4-FFF2-40B4-BE49-F238E27FC236}">
                <a16:creationId xmlns:a16="http://schemas.microsoft.com/office/drawing/2014/main" id="{C18E6BE4-81A3-41CC-8DFF-E19D0BD154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ACB61BB-54DE-4803-BC34-90FB595FFD1B}"/>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1654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4865-4DF5-4E66-AF11-ED54BF0A747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F29A593-7DD3-45D2-B660-EADAD6AEB4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C5094EE-F5F4-4DCB-8E5F-7F820201B6A6}"/>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5" name="Footer Placeholder 4">
            <a:extLst>
              <a:ext uri="{FF2B5EF4-FFF2-40B4-BE49-F238E27FC236}">
                <a16:creationId xmlns:a16="http://schemas.microsoft.com/office/drawing/2014/main" id="{AAD4EF60-7299-4325-AFB5-7D3477D8D61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7085120-DBD8-4438-8549-A32CE57ECB85}"/>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146548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42B4-C80B-4FD9-9171-0FA51EFF02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0EF08D-80D8-4131-A3B1-305E4E9092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B713E5-93AF-45AE-92FF-C2C7C38A7507}"/>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5" name="Footer Placeholder 4">
            <a:extLst>
              <a:ext uri="{FF2B5EF4-FFF2-40B4-BE49-F238E27FC236}">
                <a16:creationId xmlns:a16="http://schemas.microsoft.com/office/drawing/2014/main" id="{CD28AF7F-D130-4656-9248-742BE81EF45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F10C484-9D4C-4315-BE42-8B1EBE41C8A8}"/>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410706173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D375-8A96-412E-8B60-7A724EDEF15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787425-4331-4B57-8075-302483A9BE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0817D1-089B-43B1-95D0-A71FBD8910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7439C1-C41D-4BE9-8918-97C0015E9BAF}"/>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6" name="Footer Placeholder 5">
            <a:extLst>
              <a:ext uri="{FF2B5EF4-FFF2-40B4-BE49-F238E27FC236}">
                <a16:creationId xmlns:a16="http://schemas.microsoft.com/office/drawing/2014/main" id="{970D827F-73C9-42FF-96B5-46C1E82093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AA69200-D7CB-47C6-B0C1-1F3C7F22220C}"/>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138017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8D71-6391-4BC8-8E2E-3C9B2DC0FE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EB04E7-EA01-4211-952F-9B0404FA4B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C6A1F34-EF6C-40E2-A514-FA6598A0DD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A43D97-2EB4-4FC5-AEE2-DFD9701E5A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9A0398-0D5A-4969-9E51-11270CB23D5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7B5774-97B9-40A4-A2EB-955620B26C68}"/>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8" name="Footer Placeholder 7">
            <a:extLst>
              <a:ext uri="{FF2B5EF4-FFF2-40B4-BE49-F238E27FC236}">
                <a16:creationId xmlns:a16="http://schemas.microsoft.com/office/drawing/2014/main" id="{30524017-4669-4B36-B25A-610E33A2097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948FDFD7-0D23-43B0-B358-A0DDE8243BBC}"/>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3413939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2C340-4713-4E05-B301-7CF6FEF4126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F23CAE-B71F-402B-8EE5-9519ED034469}"/>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4" name="Footer Placeholder 3">
            <a:extLst>
              <a:ext uri="{FF2B5EF4-FFF2-40B4-BE49-F238E27FC236}">
                <a16:creationId xmlns:a16="http://schemas.microsoft.com/office/drawing/2014/main" id="{88848EA8-F916-440B-9189-0FA1F57329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BFD1C1D-D704-4A57-B872-277C131CE7E5}"/>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74374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FC7F4A-6989-4E30-B63C-7E12BC825F3A}"/>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3" name="Footer Placeholder 2">
            <a:extLst>
              <a:ext uri="{FF2B5EF4-FFF2-40B4-BE49-F238E27FC236}">
                <a16:creationId xmlns:a16="http://schemas.microsoft.com/office/drawing/2014/main" id="{04A0A4D3-B5DD-488C-A7F9-204EA8CDDB1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E3C210D-0ABA-4083-8FB9-044E04B0E479}"/>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19922261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59796-4A31-40AC-A116-485EB1C42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AF3D02-4BF1-4691-A42B-5BC0992F8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0B91425-0D03-490D-A59F-41F2624D5D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B52CED-BEFD-4B49-89D5-12B9E9124A9F}"/>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6" name="Footer Placeholder 5">
            <a:extLst>
              <a:ext uri="{FF2B5EF4-FFF2-40B4-BE49-F238E27FC236}">
                <a16:creationId xmlns:a16="http://schemas.microsoft.com/office/drawing/2014/main" id="{76DAB720-17F5-496A-AF60-DEC88057304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97ADA34-F6F8-4FB6-9773-E39A1B857A7C}"/>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185230420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907E-3F1C-453C-996E-748974C30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8E0479-2D4C-4A2F-8044-E33D6C476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BE203E5-BD14-404A-988B-0C971C3C01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968BC4-E62D-4649-9DDD-B81E12853DBE}"/>
              </a:ext>
            </a:extLst>
          </p:cNvPr>
          <p:cNvSpPr>
            <a:spLocks noGrp="1"/>
          </p:cNvSpPr>
          <p:nvPr>
            <p:ph type="dt" sz="half" idx="10"/>
          </p:nvPr>
        </p:nvSpPr>
        <p:spPr>
          <a:xfrm>
            <a:off x="838200" y="6356350"/>
            <a:ext cx="2743200" cy="365125"/>
          </a:xfrm>
          <a:prstGeom prst="rect">
            <a:avLst/>
          </a:prstGeom>
        </p:spPr>
        <p:txBody>
          <a:bodyPr/>
          <a:lstStyle/>
          <a:p>
            <a:fld id="{D0790284-8D57-4E83-B2B3-4B3CF88C737D}" type="datetimeFigureOut">
              <a:rPr lang="en-GB" smtClean="0"/>
              <a:t>15/03/2021</a:t>
            </a:fld>
            <a:endParaRPr lang="en-GB"/>
          </a:p>
        </p:txBody>
      </p:sp>
      <p:sp>
        <p:nvSpPr>
          <p:cNvPr id="6" name="Footer Placeholder 5">
            <a:extLst>
              <a:ext uri="{FF2B5EF4-FFF2-40B4-BE49-F238E27FC236}">
                <a16:creationId xmlns:a16="http://schemas.microsoft.com/office/drawing/2014/main" id="{0420493C-AC3C-4AC7-B3C8-B4E79144996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89FC78-9F56-4958-B669-44BFDC8BA08C}"/>
              </a:ext>
            </a:extLst>
          </p:cNvPr>
          <p:cNvSpPr>
            <a:spLocks noGrp="1"/>
          </p:cNvSpPr>
          <p:nvPr>
            <p:ph type="sldNum" sz="quarter" idx="12"/>
          </p:nvPr>
        </p:nvSpPr>
        <p:spPr>
          <a:xfrm>
            <a:off x="8610600" y="6356350"/>
            <a:ext cx="2743200" cy="365125"/>
          </a:xfrm>
          <a:prstGeom prst="rect">
            <a:avLst/>
          </a:prstGeom>
        </p:spPr>
        <p:txBody>
          <a:bodyPr/>
          <a:lstStyle/>
          <a:p>
            <a:fld id="{2CB416EC-F5E4-4103-8317-12A1074E3926}" type="slidenum">
              <a:rPr lang="en-GB" smtClean="0"/>
              <a:t>‹#›</a:t>
            </a:fld>
            <a:endParaRPr lang="en-GB"/>
          </a:p>
        </p:txBody>
      </p:sp>
    </p:spTree>
    <p:extLst>
      <p:ext uri="{BB962C8B-B14F-4D97-AF65-F5344CB8AC3E}">
        <p14:creationId xmlns:p14="http://schemas.microsoft.com/office/powerpoint/2010/main" val="163765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17" name="Picture 2" descr="Winterfold House School and Bromsgrove School are to Merge - Attain"/>
          <p:cNvPicPr>
            <a:picLocks noChangeAspect="1" noChangeArrowheads="1"/>
          </p:cNvPicPr>
          <p:nvPr/>
        </p:nvPicPr>
        <p:blipFill rotWithShape="1">
          <a:blip r:embed="rId13">
            <a:extLst>
              <a:ext uri="{BEBA8EAE-BF5A-486C-A8C5-ECC9F3942E4B}">
                <a14:imgProps xmlns:a14="http://schemas.microsoft.com/office/drawing/2010/main">
                  <a14:imgLayer r:embed="rId14">
                    <a14:imgEffect>
                      <a14:artisticPastelsSmooth/>
                    </a14:imgEffect>
                    <a14:imgEffect>
                      <a14:brightnessContrast bright="40000" contrast="-40000"/>
                    </a14:imgEffect>
                  </a14:imgLayer>
                </a14:imgProps>
              </a:ext>
              <a:ext uri="{28A0092B-C50C-407E-A947-70E740481C1C}">
                <a14:useLocalDpi xmlns:a14="http://schemas.microsoft.com/office/drawing/2010/main" val="0"/>
              </a:ext>
            </a:extLst>
          </a:blip>
          <a:srcRect t="5088" r="8078"/>
          <a:stretch/>
        </p:blipFill>
        <p:spPr bwMode="auto">
          <a:xfrm>
            <a:off x="32084" y="-64168"/>
            <a:ext cx="12240126" cy="77804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0866" y="0"/>
            <a:ext cx="12264713" cy="7029452"/>
          </a:xfrm>
          <a:prstGeom prst="rect">
            <a:avLst/>
          </a:prstGeom>
          <a:solidFill>
            <a:schemeClr val="bg1">
              <a:alpha val="8588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08630FA3-F133-49AA-8F21-D2EF056DC4FA}"/>
              </a:ext>
            </a:extLst>
          </p:cNvPr>
          <p:cNvSpPr>
            <a:spLocks noGrp="1"/>
          </p:cNvSpPr>
          <p:nvPr>
            <p:ph type="title"/>
          </p:nvPr>
        </p:nvSpPr>
        <p:spPr>
          <a:xfrm>
            <a:off x="838200" y="904963"/>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14791FD-6655-4D8E-B20E-23C33F6F92FB}"/>
              </a:ext>
            </a:extLst>
          </p:cNvPr>
          <p:cNvSpPr>
            <a:spLocks noGrp="1"/>
          </p:cNvSpPr>
          <p:nvPr>
            <p:ph type="body" idx="1"/>
          </p:nvPr>
        </p:nvSpPr>
        <p:spPr>
          <a:xfrm>
            <a:off x="838200" y="2425700"/>
            <a:ext cx="10515600" cy="375126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ectangle 9">
            <a:extLst>
              <a:ext uri="{FF2B5EF4-FFF2-40B4-BE49-F238E27FC236}">
                <a16:creationId xmlns:a16="http://schemas.microsoft.com/office/drawing/2014/main" id="{FA62CA25-B513-493F-AF94-928C30961E7E}"/>
              </a:ext>
            </a:extLst>
          </p:cNvPr>
          <p:cNvSpPr/>
          <p:nvPr/>
        </p:nvSpPr>
        <p:spPr>
          <a:xfrm>
            <a:off x="-154546" y="146887"/>
            <a:ext cx="12595538" cy="758825"/>
          </a:xfrm>
          <a:prstGeom prst="rect">
            <a:avLst/>
          </a:prstGeom>
          <a:gradFill flip="none" rotWithShape="1">
            <a:gsLst>
              <a:gs pos="0">
                <a:srgbClr val="97002E">
                  <a:shade val="30000"/>
                  <a:satMod val="115000"/>
                </a:srgbClr>
              </a:gs>
              <a:gs pos="50000">
                <a:srgbClr val="97002E">
                  <a:shade val="67500"/>
                  <a:satMod val="115000"/>
                </a:srgbClr>
              </a:gs>
              <a:gs pos="100000">
                <a:srgbClr val="97002E">
                  <a:shade val="100000"/>
                  <a:satMod val="115000"/>
                </a:srgbClr>
              </a:gs>
            </a:gsLst>
            <a:lin ang="27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15" cstate="print">
            <a:clrChange>
              <a:clrFrom>
                <a:srgbClr val="FFF3FD"/>
              </a:clrFrom>
              <a:clrTo>
                <a:srgbClr val="FFF3FD">
                  <a:alpha val="0"/>
                </a:srgbClr>
              </a:clrTo>
            </a:clrChange>
            <a:extLst>
              <a:ext uri="{BEBA8EAE-BF5A-486C-A8C5-ECC9F3942E4B}">
                <a14:imgProps xmlns:a14="http://schemas.microsoft.com/office/drawing/2010/main">
                  <a14:imgLayer r:embed="rId16">
                    <a14:imgEffect>
                      <a14:backgroundRemoval t="0" b="100000" l="0" r="100000">
                        <a14:foregroundMark x1="26904" y1="79608" x2="26904" y2="79608"/>
                        <a14:foregroundMark x1="27919" y1="78431" x2="27919" y2="78431"/>
                        <a14:foregroundMark x1="43655" y1="79216" x2="43655" y2="79216"/>
                        <a14:foregroundMark x1="41624" y1="76863" x2="41624" y2="76863"/>
                        <a14:foregroundMark x1="54315" y1="79608" x2="54315" y2="79608"/>
                        <a14:foregroundMark x1="54822" y1="77647" x2="54822" y2="77647"/>
                        <a14:foregroundMark x1="65990" y1="78039" x2="65990" y2="78039"/>
                        <a14:foregroundMark x1="66497" y1="76471" x2="66497" y2="76471"/>
                        <a14:foregroundMark x1="80711" y1="79608" x2="80711" y2="79608"/>
                        <a14:foregroundMark x1="15228" y1="89020" x2="15228" y2="89020"/>
                        <a14:foregroundMark x1="27411" y1="90196" x2="27411" y2="90196"/>
                        <a14:foregroundMark x1="32995" y1="89804" x2="32995" y2="89804"/>
                        <a14:foregroundMark x1="45685" y1="90980" x2="45685" y2="90980"/>
                        <a14:foregroundMark x1="57868" y1="90196" x2="57868" y2="90196"/>
                        <a14:foregroundMark x1="68528" y1="91765" x2="68528" y2="91765"/>
                        <a14:foregroundMark x1="74619" y1="89020" x2="74619" y2="89020"/>
                        <a14:foregroundMark x1="56345" y1="81176" x2="56345" y2="81176"/>
                        <a14:foregroundMark x1="53807" y1="81176" x2="53807" y2="81176"/>
                        <a14:backgroundMark x1="90355" y1="87843" x2="90355" y2="87843"/>
                        <a14:backgroundMark x1="10152" y1="91373" x2="10152" y2="91373"/>
                        <a14:backgroundMark x1="41624" y1="25490" x2="41624" y2="25490"/>
                        <a14:backgroundMark x1="54822" y1="80392" x2="54822" y2="80392"/>
                        <a14:backgroundMark x1="67513" y1="76863" x2="67513" y2="76863"/>
                        <a14:backgroundMark x1="66497" y1="78824" x2="66497" y2="78824"/>
                        <a14:backgroundMark x1="28426" y1="78824" x2="28426" y2="78824"/>
                        <a14:backgroundMark x1="42132" y1="78039" x2="42132" y2="78039"/>
                        <a14:backgroundMark x1="44670" y1="80392" x2="44670" y2="80392"/>
                      </a14:backgroundRemoval>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1353800" y="5780336"/>
            <a:ext cx="727075" cy="941139"/>
          </a:xfrm>
          <a:prstGeom prst="rect">
            <a:avLst/>
          </a:prstGeom>
          <a:effectLst>
            <a:outerShdw blurRad="50800" dist="38100" dir="5400000" algn="t" rotWithShape="0">
              <a:prstClr val="black">
                <a:alpha val="40000"/>
              </a:prstClr>
            </a:outerShdw>
          </a:effectLst>
        </p:spPr>
      </p:pic>
      <p:sp>
        <p:nvSpPr>
          <p:cNvPr id="7" name="TextBox 6"/>
          <p:cNvSpPr txBox="1"/>
          <p:nvPr/>
        </p:nvSpPr>
        <p:spPr>
          <a:xfrm rot="16200000">
            <a:off x="9406155" y="3071019"/>
            <a:ext cx="4622364" cy="523220"/>
          </a:xfrm>
          <a:prstGeom prst="rect">
            <a:avLst/>
          </a:prstGeom>
          <a:noFill/>
        </p:spPr>
        <p:txBody>
          <a:bodyPr wrap="square" rtlCol="0">
            <a:spAutoFit/>
          </a:bodyPr>
          <a:lstStyle/>
          <a:p>
            <a:r>
              <a:rPr lang="en-GB" sz="2800" i="0" dirty="0">
                <a:solidFill>
                  <a:schemeClr val="bg2">
                    <a:lumMod val="25000"/>
                  </a:schemeClr>
                </a:solidFill>
                <a:effectLst>
                  <a:outerShdw blurRad="38100" dist="38100" dir="2700000" algn="tl">
                    <a:srgbClr val="000000">
                      <a:alpha val="43137"/>
                    </a:srgbClr>
                  </a:outerShdw>
                </a:effectLst>
                <a:latin typeface="Baskerville Old Face" panose="02020602080505020303" pitchFamily="18" charset="0"/>
              </a:rPr>
              <a:t>THE WINTERFOLD WAY</a:t>
            </a:r>
          </a:p>
        </p:txBody>
      </p:sp>
      <p:pic>
        <p:nvPicPr>
          <p:cNvPr id="2050" name="Picture 2" descr="BROMSGROVE + WINTERFOLD LOGO LH crest"/>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431" t="30546" r="5334" b="34122"/>
          <a:stretch/>
        </p:blipFill>
        <p:spPr bwMode="auto">
          <a:xfrm>
            <a:off x="8819703" y="120149"/>
            <a:ext cx="3248293" cy="8895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021310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42934" y="4978949"/>
            <a:ext cx="7886700" cy="151617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stStyle>
          <a:p>
            <a:pPr algn="ctr"/>
            <a:r>
              <a:rPr lang="en-GB" sz="4500" b="1" dirty="0">
                <a:latin typeface="Segoe Print" panose="02000600000000000000" pitchFamily="2" charset="0"/>
              </a:rPr>
              <a:t>Welcome Back!</a:t>
            </a:r>
            <a:endParaRPr lang="en-GB" sz="7200" b="1" dirty="0">
              <a:latin typeface="Segoe Print" panose="02000600000000000000" pitchFamily="2" charset="0"/>
            </a:endParaRPr>
          </a:p>
        </p:txBody>
      </p:sp>
    </p:spTree>
    <p:extLst>
      <p:ext uri="{BB962C8B-B14F-4D97-AF65-F5344CB8AC3E}">
        <p14:creationId xmlns:p14="http://schemas.microsoft.com/office/powerpoint/2010/main" val="4251731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468" y="158318"/>
            <a:ext cx="7886700" cy="816063"/>
          </a:xfrm>
        </p:spPr>
        <p:txBody>
          <a:bodyPr>
            <a:normAutofit/>
          </a:bodyPr>
          <a:lstStyle/>
          <a:p>
            <a:r>
              <a:rPr lang="en-GB" sz="2800" b="1" dirty="0">
                <a:solidFill>
                  <a:schemeClr val="bg1"/>
                </a:solidFill>
                <a:latin typeface="Segoe Print" panose="02000600000000000000" pitchFamily="2" charset="0"/>
              </a:rPr>
              <a:t>Self-Reflection: RSE Books</a:t>
            </a:r>
          </a:p>
        </p:txBody>
      </p:sp>
      <p:sp>
        <p:nvSpPr>
          <p:cNvPr id="4" name="Rectangle 3"/>
          <p:cNvSpPr/>
          <p:nvPr/>
        </p:nvSpPr>
        <p:spPr>
          <a:xfrm>
            <a:off x="828676" y="1313980"/>
            <a:ext cx="8739620" cy="4616648"/>
          </a:xfrm>
          <a:prstGeom prst="rect">
            <a:avLst/>
          </a:prstGeom>
        </p:spPr>
        <p:txBody>
          <a:bodyPr wrap="square">
            <a:spAutoFit/>
          </a:bodyPr>
          <a:lstStyle/>
          <a:p>
            <a:pPr marL="342900" indent="-342900">
              <a:buAutoNum type="arabicPeriod"/>
            </a:pPr>
            <a:r>
              <a:rPr lang="en-GB" sz="2000" b="1" dirty="0">
                <a:latin typeface="Segoe Print" panose="02000600000000000000" pitchFamily="2" charset="0"/>
              </a:rPr>
              <a:t>What has been your favourite memory?</a:t>
            </a:r>
          </a:p>
          <a:p>
            <a:pPr marL="342900" indent="-342900">
              <a:buAutoNum type="arabicPeriod"/>
            </a:pPr>
            <a:endParaRPr lang="en-GB" sz="2000" b="1" dirty="0">
              <a:latin typeface="Segoe Print" panose="02000600000000000000" pitchFamily="2" charset="0"/>
            </a:endParaRPr>
          </a:p>
          <a:p>
            <a:r>
              <a:rPr lang="en-GB" sz="2000" b="1" dirty="0">
                <a:latin typeface="Segoe Print" panose="02000600000000000000" pitchFamily="2" charset="0"/>
              </a:rPr>
              <a:t>2. What surprised you?</a:t>
            </a:r>
          </a:p>
          <a:p>
            <a:endParaRPr lang="en-GB" sz="2000" b="1" dirty="0">
              <a:latin typeface="Segoe Print" panose="02000600000000000000" pitchFamily="2" charset="0"/>
            </a:endParaRPr>
          </a:p>
          <a:p>
            <a:r>
              <a:rPr lang="en-GB" sz="2000" b="1" dirty="0">
                <a:latin typeface="Segoe Print" panose="02000600000000000000" pitchFamily="2" charset="0"/>
              </a:rPr>
              <a:t>3. What piece of advice would you give to yourself if you could go back in time to Christmas?</a:t>
            </a:r>
          </a:p>
          <a:p>
            <a:endParaRPr lang="en-GB" sz="2000" b="1" dirty="0">
              <a:latin typeface="Segoe Print" panose="02000600000000000000" pitchFamily="2" charset="0"/>
            </a:endParaRPr>
          </a:p>
          <a:p>
            <a:pPr marL="457200" indent="-457200">
              <a:buAutoNum type="arabicPeriod" startAt="4"/>
            </a:pPr>
            <a:r>
              <a:rPr lang="en-GB" sz="2000" b="1" dirty="0">
                <a:latin typeface="Segoe Print" panose="02000600000000000000" pitchFamily="2" charset="0"/>
              </a:rPr>
              <a:t>Where do you feel you really saw success? </a:t>
            </a:r>
          </a:p>
          <a:p>
            <a:r>
              <a:rPr lang="en-GB" sz="1400" b="1" dirty="0">
                <a:latin typeface="Segoe Print" panose="02000600000000000000" pitchFamily="2" charset="0"/>
              </a:rPr>
              <a:t>		(Perhaps a subject or a piece of work?)</a:t>
            </a:r>
          </a:p>
          <a:p>
            <a:endParaRPr lang="en-GB" sz="2000" b="1" dirty="0">
              <a:latin typeface="Segoe Print" panose="02000600000000000000" pitchFamily="2" charset="0"/>
            </a:endParaRPr>
          </a:p>
          <a:p>
            <a:r>
              <a:rPr lang="en-GB" sz="2000" b="1" dirty="0">
                <a:latin typeface="Segoe Print" panose="02000600000000000000" pitchFamily="2" charset="0"/>
              </a:rPr>
              <a:t>5. Where have you found the most challenge?</a:t>
            </a:r>
          </a:p>
          <a:p>
            <a:endParaRPr lang="en-GB" sz="2000" b="1" dirty="0">
              <a:latin typeface="Segoe Print" panose="02000600000000000000" pitchFamily="2" charset="0"/>
            </a:endParaRPr>
          </a:p>
          <a:p>
            <a:r>
              <a:rPr lang="en-GB" sz="2000" b="1" dirty="0">
                <a:latin typeface="Segoe Print" panose="02000600000000000000" pitchFamily="2" charset="0"/>
              </a:rPr>
              <a:t>6. What did you do to overcome it?</a:t>
            </a:r>
          </a:p>
          <a:p>
            <a:endParaRPr lang="en-GB" sz="2000" b="1" dirty="0">
              <a:latin typeface="Segoe Print" panose="02000600000000000000" pitchFamily="2" charset="0"/>
            </a:endParaRPr>
          </a:p>
          <a:p>
            <a:r>
              <a:rPr lang="en-GB" sz="2000" b="1" dirty="0">
                <a:latin typeface="Segoe Print" panose="02000600000000000000" pitchFamily="2" charset="0"/>
              </a:rPr>
              <a:t>7. What three things are you grateful for?</a:t>
            </a:r>
          </a:p>
        </p:txBody>
      </p:sp>
    </p:spTree>
    <p:extLst>
      <p:ext uri="{BB962C8B-B14F-4D97-AF65-F5344CB8AC3E}">
        <p14:creationId xmlns:p14="http://schemas.microsoft.com/office/powerpoint/2010/main" val="39480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fade">
                                      <p:cBhvr>
                                        <p:cTn id="4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468" y="158318"/>
            <a:ext cx="7886700" cy="816063"/>
          </a:xfrm>
        </p:spPr>
        <p:txBody>
          <a:bodyPr>
            <a:normAutofit/>
          </a:bodyPr>
          <a:lstStyle/>
          <a:p>
            <a:r>
              <a:rPr lang="en-GB" sz="2800" b="1" dirty="0">
                <a:solidFill>
                  <a:schemeClr val="bg1"/>
                </a:solidFill>
                <a:latin typeface="Segoe Print" panose="02000600000000000000" pitchFamily="2" charset="0"/>
              </a:rPr>
              <a:t>Self-Reflection</a:t>
            </a:r>
          </a:p>
        </p:txBody>
      </p:sp>
      <p:sp>
        <p:nvSpPr>
          <p:cNvPr id="4" name="Rectangle 3"/>
          <p:cNvSpPr/>
          <p:nvPr/>
        </p:nvSpPr>
        <p:spPr>
          <a:xfrm>
            <a:off x="628651" y="1313980"/>
            <a:ext cx="10272712" cy="4832092"/>
          </a:xfrm>
          <a:prstGeom prst="rect">
            <a:avLst/>
          </a:prstGeom>
        </p:spPr>
        <p:txBody>
          <a:bodyPr wrap="square">
            <a:spAutoFit/>
          </a:bodyPr>
          <a:lstStyle/>
          <a:p>
            <a:pPr marL="342900" indent="-342900">
              <a:buAutoNum type="arabicPeriod"/>
            </a:pPr>
            <a:r>
              <a:rPr lang="en-GB" sz="2800" b="1" dirty="0">
                <a:latin typeface="Segoe Print" panose="02000600000000000000" pitchFamily="2" charset="0"/>
              </a:rPr>
              <a:t>•         Have you learnt any new skills?</a:t>
            </a:r>
          </a:p>
          <a:p>
            <a:pPr marL="342900" indent="-342900">
              <a:buAutoNum type="arabicPeriod"/>
            </a:pPr>
            <a:endParaRPr lang="en-GB" sz="2800" b="1" dirty="0">
              <a:latin typeface="Segoe Print" panose="02000600000000000000" pitchFamily="2" charset="0"/>
            </a:endParaRPr>
          </a:p>
          <a:p>
            <a:pPr marL="342900" indent="-342900">
              <a:buAutoNum type="arabicPeriod"/>
            </a:pPr>
            <a:r>
              <a:rPr lang="en-GB" sz="2800" b="1" dirty="0">
                <a:latin typeface="Segoe Print" panose="02000600000000000000" pitchFamily="2" charset="0"/>
              </a:rPr>
              <a:t>•         What has the weather been like?</a:t>
            </a:r>
          </a:p>
          <a:p>
            <a:pPr marL="342900" indent="-342900">
              <a:buAutoNum type="arabicPeriod"/>
            </a:pPr>
            <a:endParaRPr lang="en-GB" sz="2800" b="1" dirty="0">
              <a:latin typeface="Segoe Print" panose="02000600000000000000" pitchFamily="2" charset="0"/>
            </a:endParaRPr>
          </a:p>
          <a:p>
            <a:pPr marL="342900" indent="-342900">
              <a:buAutoNum type="arabicPeriod"/>
            </a:pPr>
            <a:r>
              <a:rPr lang="en-GB" sz="2800" b="1" dirty="0">
                <a:latin typeface="Segoe Print" panose="02000600000000000000" pitchFamily="2" charset="0"/>
              </a:rPr>
              <a:t>•         Who has been working from home with you?</a:t>
            </a:r>
          </a:p>
          <a:p>
            <a:pPr marL="342900" indent="-342900">
              <a:buAutoNum type="arabicPeriod"/>
            </a:pPr>
            <a:endParaRPr lang="en-GB" sz="2800" b="1" dirty="0">
              <a:latin typeface="Segoe Print" panose="02000600000000000000" pitchFamily="2" charset="0"/>
            </a:endParaRPr>
          </a:p>
          <a:p>
            <a:pPr marL="342900" indent="-342900">
              <a:buAutoNum type="arabicPeriod"/>
            </a:pPr>
            <a:r>
              <a:rPr lang="en-GB" sz="2800" b="1" dirty="0">
                <a:latin typeface="Segoe Print" panose="02000600000000000000" pitchFamily="2" charset="0"/>
              </a:rPr>
              <a:t>•         How have you felt being away from school?</a:t>
            </a:r>
          </a:p>
          <a:p>
            <a:pPr marL="342900" indent="-342900">
              <a:buAutoNum type="arabicPeriod"/>
            </a:pPr>
            <a:endParaRPr lang="en-GB" sz="2800" b="1" dirty="0">
              <a:latin typeface="Segoe Print" panose="02000600000000000000" pitchFamily="2" charset="0"/>
            </a:endParaRPr>
          </a:p>
          <a:p>
            <a:pPr marL="342900" indent="-342900">
              <a:buAutoNum type="arabicPeriod"/>
            </a:pPr>
            <a:r>
              <a:rPr lang="en-GB" sz="2800" b="1" dirty="0">
                <a:latin typeface="Segoe Print" panose="02000600000000000000" pitchFamily="2" charset="0"/>
              </a:rPr>
              <a:t>•         What was the most fun part of lockdown?</a:t>
            </a:r>
          </a:p>
          <a:p>
            <a:pPr marL="342900" indent="-342900">
              <a:buAutoNum type="arabicPeriod"/>
            </a:pPr>
            <a:endParaRPr lang="en-GB" sz="2800" b="1" dirty="0">
              <a:latin typeface="Segoe Print" panose="02000600000000000000" pitchFamily="2" charset="0"/>
            </a:endParaRPr>
          </a:p>
          <a:p>
            <a:pPr marL="342900" indent="-342900">
              <a:buAutoNum type="arabicPeriod"/>
            </a:pPr>
            <a:r>
              <a:rPr lang="en-GB" sz="2800" b="1" dirty="0">
                <a:latin typeface="Segoe Print" panose="02000600000000000000" pitchFamily="2" charset="0"/>
              </a:rPr>
              <a:t>•         What have you missed most about school?</a:t>
            </a:r>
          </a:p>
        </p:txBody>
      </p:sp>
    </p:spTree>
    <p:extLst>
      <p:ext uri="{BB962C8B-B14F-4D97-AF65-F5344CB8AC3E}">
        <p14:creationId xmlns:p14="http://schemas.microsoft.com/office/powerpoint/2010/main" val="331963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01373ab2-9fbf-491b-b102-5bebc4114b30"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782" y="1567744"/>
            <a:ext cx="2349619" cy="522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20ebe1fd-4c2d-46f6-adc4-50326d9b900e"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742" y="1876723"/>
            <a:ext cx="7318716" cy="4603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271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101d3bcd-b338-4060-ac8e-23e7a95ef28a"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0379" r="12553"/>
          <a:stretch/>
        </p:blipFill>
        <p:spPr bwMode="auto">
          <a:xfrm>
            <a:off x="1981200" y="1567744"/>
            <a:ext cx="8229600" cy="48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860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73be6631-4e0e-469f-910b-17b40a2ab641"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3836" t="4784" r="17414" b="4167"/>
          <a:stretch/>
        </p:blipFill>
        <p:spPr bwMode="auto">
          <a:xfrm>
            <a:off x="1466850" y="1340427"/>
            <a:ext cx="9258300" cy="551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26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8" name="f2057c65-cf6a-4691-83ee-4c15d86b2abf"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1567744"/>
            <a:ext cx="92710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39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4c60667a-07c2-456b-96cd-05487bc79e54"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48" y="0"/>
            <a:ext cx="2956252" cy="690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32b43b79-a787-4c8e-b42c-86d2797f9f8b"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553" y="792339"/>
            <a:ext cx="585483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6915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6146" name="e5adf774-d9ff-4e25-93fb-31bedc304b4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1085850"/>
            <a:ext cx="10287001"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47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3d868bec-2fed-4ff7-a75b-be38dc4fc90f"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44702"/>
            <a:ext cx="4762500" cy="621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c5079567-ab7f-4e88-867e-9fa82492a00e"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02" y="419717"/>
            <a:ext cx="4235769" cy="643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79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8468" y="158318"/>
            <a:ext cx="7886700" cy="8160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outerShdw blurRad="38100" dist="38100" dir="2700000" algn="tl">
                    <a:srgbClr val="000000">
                      <a:alpha val="43137"/>
                    </a:srgbClr>
                  </a:outerShdw>
                </a:effectLst>
                <a:latin typeface="+mj-lt"/>
                <a:ea typeface="+mj-ea"/>
                <a:cs typeface="+mj-cs"/>
              </a:defRPr>
            </a:lvl1pPr>
          </a:lstStyle>
          <a:p>
            <a:r>
              <a:rPr lang="en-GB" sz="2800" b="1" dirty="0">
                <a:solidFill>
                  <a:schemeClr val="bg1"/>
                </a:solidFill>
                <a:latin typeface="Segoe Print" panose="02000600000000000000" pitchFamily="2" charset="0"/>
              </a:rPr>
              <a:t>All change!</a:t>
            </a:r>
          </a:p>
        </p:txBody>
      </p:sp>
      <p:sp>
        <p:nvSpPr>
          <p:cNvPr id="3" name="Rectangle 2"/>
          <p:cNvSpPr/>
          <p:nvPr/>
        </p:nvSpPr>
        <p:spPr>
          <a:xfrm>
            <a:off x="354297" y="857995"/>
            <a:ext cx="10882453" cy="4278094"/>
          </a:xfrm>
          <a:prstGeom prst="rect">
            <a:avLst/>
          </a:prstGeom>
        </p:spPr>
        <p:txBody>
          <a:bodyPr wrap="square">
            <a:spAutoFit/>
          </a:bodyPr>
          <a:lstStyle/>
          <a:p>
            <a:pPr algn="ctr"/>
            <a:br>
              <a:rPr lang="en-GB" sz="2400" dirty="0">
                <a:latin typeface="Ideal Sans Light" pitchFamily="50" charset="0"/>
                <a:cs typeface="Ideal Sans Light" pitchFamily="50" charset="0"/>
              </a:rPr>
            </a:br>
            <a:r>
              <a:rPr lang="en-GB" sz="2400" dirty="0">
                <a:latin typeface="Ideal Sans Light" pitchFamily="50" charset="0"/>
                <a:cs typeface="Ideal Sans Light" pitchFamily="50" charset="0"/>
              </a:rPr>
              <a:t>Over the last few months, we have seen lots of changes happen in our lives. </a:t>
            </a:r>
            <a:br>
              <a:rPr lang="en-GB" sz="2400" dirty="0">
                <a:latin typeface="Ideal Sans Light" pitchFamily="50" charset="0"/>
                <a:cs typeface="Ideal Sans Light" pitchFamily="50" charset="0"/>
              </a:rPr>
            </a:br>
            <a:br>
              <a:rPr lang="en-GB" sz="2400" dirty="0">
                <a:latin typeface="Ideal Sans Light" pitchFamily="50" charset="0"/>
                <a:cs typeface="Ideal Sans Light" pitchFamily="50" charset="0"/>
              </a:rPr>
            </a:br>
            <a:r>
              <a:rPr lang="en-GB" sz="3200" b="1" dirty="0">
                <a:solidFill>
                  <a:srgbClr val="9B052A"/>
                </a:solidFill>
                <a:latin typeface="Ideal Sans Light" pitchFamily="50" charset="0"/>
                <a:cs typeface="Ideal Sans Light" pitchFamily="50" charset="0"/>
              </a:rPr>
              <a:t>Why does that matter?</a:t>
            </a:r>
            <a:br>
              <a:rPr lang="en-GB" sz="2400" dirty="0">
                <a:latin typeface="Ideal Sans Light" pitchFamily="50" charset="0"/>
                <a:cs typeface="Ideal Sans Light" pitchFamily="50" charset="0"/>
              </a:rPr>
            </a:br>
            <a:br>
              <a:rPr lang="en-GB" sz="2400" dirty="0">
                <a:latin typeface="Ideal Sans Light" pitchFamily="50" charset="0"/>
                <a:cs typeface="Ideal Sans Light" pitchFamily="50" charset="0"/>
              </a:rPr>
            </a:br>
            <a:r>
              <a:rPr lang="en-GB" sz="2400" dirty="0">
                <a:latin typeface="Ideal Sans Light" pitchFamily="50" charset="0"/>
                <a:cs typeface="Ideal Sans Light" pitchFamily="50" charset="0"/>
              </a:rPr>
              <a:t>When there are lots of changes happening at once, this can cause our brains to feel uncertain about things and can set off fear circuits.</a:t>
            </a:r>
            <a:br>
              <a:rPr lang="en-GB" sz="2400" dirty="0">
                <a:latin typeface="Ideal Sans Light" pitchFamily="50" charset="0"/>
                <a:cs typeface="Ideal Sans Light" pitchFamily="50" charset="0"/>
              </a:rPr>
            </a:br>
            <a:br>
              <a:rPr lang="en-GB" sz="2400" dirty="0">
                <a:latin typeface="Ideal Sans Light" pitchFamily="50" charset="0"/>
                <a:cs typeface="Ideal Sans Light" pitchFamily="50" charset="0"/>
              </a:rPr>
            </a:br>
            <a:r>
              <a:rPr lang="en-GB" sz="2400" dirty="0">
                <a:latin typeface="Ideal Sans Light" pitchFamily="50" charset="0"/>
                <a:cs typeface="Ideal Sans Light" pitchFamily="50" charset="0"/>
              </a:rPr>
              <a:t>This can trigger our bodies to respond in different ways. For some people, it might be the feeling of butterflies, having  a tummy ache, finding it hard to get to sleep or perhaps feeling a little more grumpier than you usually do.</a:t>
            </a:r>
            <a:endParaRPr lang="en-GB" sz="2400" dirty="0"/>
          </a:p>
        </p:txBody>
      </p:sp>
      <p:pic>
        <p:nvPicPr>
          <p:cNvPr id="3076" name="Picture 4" descr="22,816 Sad Child Illustrations &amp; Clip Art - iStock"/>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879" y="5383523"/>
            <a:ext cx="1307161" cy="130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140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8468" y="158318"/>
            <a:ext cx="7886700" cy="8160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outerShdw blurRad="38100" dist="38100" dir="2700000" algn="tl">
                    <a:srgbClr val="000000">
                      <a:alpha val="43137"/>
                    </a:srgbClr>
                  </a:outerShdw>
                </a:effectLst>
                <a:latin typeface="+mj-lt"/>
                <a:ea typeface="+mj-ea"/>
                <a:cs typeface="+mj-cs"/>
              </a:defRPr>
            </a:lvl1pPr>
          </a:lstStyle>
          <a:p>
            <a:r>
              <a:rPr lang="en-GB" sz="2800" b="1" dirty="0">
                <a:solidFill>
                  <a:schemeClr val="bg1"/>
                </a:solidFill>
                <a:latin typeface="Segoe Print" panose="02000600000000000000" pitchFamily="2" charset="0"/>
              </a:rPr>
              <a:t>All change!</a:t>
            </a:r>
          </a:p>
        </p:txBody>
      </p:sp>
      <p:sp>
        <p:nvSpPr>
          <p:cNvPr id="4" name="Rectangle 3"/>
          <p:cNvSpPr/>
          <p:nvPr/>
        </p:nvSpPr>
        <p:spPr>
          <a:xfrm>
            <a:off x="471488" y="974381"/>
            <a:ext cx="9309821" cy="3293209"/>
          </a:xfrm>
          <a:prstGeom prst="rect">
            <a:avLst/>
          </a:prstGeom>
        </p:spPr>
        <p:txBody>
          <a:bodyPr wrap="square">
            <a:spAutoFit/>
          </a:bodyPr>
          <a:lstStyle/>
          <a:p>
            <a:r>
              <a:rPr lang="en-GB" sz="2800" b="1" dirty="0">
                <a:solidFill>
                  <a:srgbClr val="9B052A"/>
                </a:solidFill>
                <a:latin typeface="Ideal Sans Light" pitchFamily="50" charset="0"/>
                <a:cs typeface="Ideal Sans Light" pitchFamily="50" charset="0"/>
              </a:rPr>
              <a:t>What can help you?</a:t>
            </a:r>
          </a:p>
          <a:p>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Sometimes, the best thing you can do is to face the thing you are worried about. You might have been worried about coming back to School, but now you are here in the classroom, you might already feel better.</a:t>
            </a:r>
          </a:p>
          <a:p>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There are other things that help.</a:t>
            </a:r>
          </a:p>
          <a:p>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Talking to a trusted adult is really important. Adults have probably gone through this themselves and can reassure, advise and encourage you.</a:t>
            </a:r>
          </a:p>
          <a:p>
            <a:endParaRPr lang="en-GB" dirty="0">
              <a:latin typeface="Ideal Sans Light" pitchFamily="50" charset="0"/>
              <a:cs typeface="Ideal Sans Light" pitchFamily="50" charset="0"/>
            </a:endParaRPr>
          </a:p>
        </p:txBody>
      </p:sp>
      <p:pic>
        <p:nvPicPr>
          <p:cNvPr id="1028" name="Picture 4" descr="Friends Animated GIF | Friends tv show, Tv: friends, Citações friend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28814" y="4267590"/>
            <a:ext cx="1939636" cy="22309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01970" y="4267590"/>
            <a:ext cx="6499367" cy="1754326"/>
          </a:xfrm>
          <a:prstGeom prst="rect">
            <a:avLst/>
          </a:prstGeom>
        </p:spPr>
        <p:txBody>
          <a:bodyPr wrap="square">
            <a:spAutoFit/>
          </a:bodyPr>
          <a:lstStyle/>
          <a:p>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Sharing how you feel with your friends can also help. Here at Winterfold, you are all really good at looking out for each other. By being honest about how you feel gives your friends an opportunity to be there for you.</a:t>
            </a:r>
          </a:p>
        </p:txBody>
      </p:sp>
    </p:spTree>
    <p:extLst>
      <p:ext uri="{BB962C8B-B14F-4D97-AF65-F5344CB8AC3E}">
        <p14:creationId xmlns:p14="http://schemas.microsoft.com/office/powerpoint/2010/main" val="237582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fade">
                                      <p:cBhvr>
                                        <p:cTn id="2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8468" y="158318"/>
            <a:ext cx="7886700" cy="8160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outerShdw blurRad="38100" dist="38100" dir="2700000" algn="tl">
                    <a:srgbClr val="000000">
                      <a:alpha val="43137"/>
                    </a:srgbClr>
                  </a:outerShdw>
                </a:effectLst>
                <a:latin typeface="+mj-lt"/>
                <a:ea typeface="+mj-ea"/>
                <a:cs typeface="+mj-cs"/>
              </a:defRPr>
            </a:lvl1pPr>
          </a:lstStyle>
          <a:p>
            <a:r>
              <a:rPr lang="en-GB" sz="2800" b="1" dirty="0">
                <a:solidFill>
                  <a:schemeClr val="bg1"/>
                </a:solidFill>
                <a:latin typeface="Segoe Print" panose="02000600000000000000" pitchFamily="2" charset="0"/>
              </a:rPr>
              <a:t>All change!</a:t>
            </a:r>
          </a:p>
        </p:txBody>
      </p:sp>
      <p:sp>
        <p:nvSpPr>
          <p:cNvPr id="4" name="Rectangle 3"/>
          <p:cNvSpPr/>
          <p:nvPr/>
        </p:nvSpPr>
        <p:spPr>
          <a:xfrm>
            <a:off x="800100" y="974381"/>
            <a:ext cx="8981209" cy="1631216"/>
          </a:xfrm>
          <a:prstGeom prst="rect">
            <a:avLst/>
          </a:prstGeom>
        </p:spPr>
        <p:txBody>
          <a:bodyPr wrap="square">
            <a:spAutoFit/>
          </a:bodyPr>
          <a:lstStyle/>
          <a:p>
            <a:r>
              <a:rPr lang="en-GB" sz="2800" b="1" dirty="0">
                <a:solidFill>
                  <a:srgbClr val="9B052A"/>
                </a:solidFill>
                <a:latin typeface="Ideal Sans Light" pitchFamily="50" charset="0"/>
                <a:cs typeface="Ideal Sans Light" pitchFamily="50" charset="0"/>
              </a:rPr>
              <a:t>What can help you?</a:t>
            </a:r>
          </a:p>
          <a:p>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Talking about things is a brilliant way to help you process what is going on. It helps to let out the worries so that it doesn’t get stored up inside.</a:t>
            </a:r>
          </a:p>
          <a:p>
            <a:endParaRPr lang="en-GB" dirty="0">
              <a:latin typeface="Ideal Sans Light" pitchFamily="50" charset="0"/>
              <a:cs typeface="Ideal Sans Light" pitchFamily="50" charset="0"/>
            </a:endParaRPr>
          </a:p>
        </p:txBody>
      </p:sp>
      <p:sp>
        <p:nvSpPr>
          <p:cNvPr id="2" name="Rectangle 1"/>
          <p:cNvSpPr/>
          <p:nvPr/>
        </p:nvSpPr>
        <p:spPr>
          <a:xfrm>
            <a:off x="5541818" y="2419931"/>
            <a:ext cx="5616720" cy="3970318"/>
          </a:xfrm>
          <a:prstGeom prst="rect">
            <a:avLst/>
          </a:prstGeom>
        </p:spPr>
        <p:txBody>
          <a:bodyPr wrap="square">
            <a:spAutoFit/>
          </a:bodyPr>
          <a:lstStyle/>
          <a:p>
            <a:r>
              <a:rPr lang="en-GB" dirty="0">
                <a:latin typeface="Ideal Sans Light" pitchFamily="50" charset="0"/>
                <a:cs typeface="Ideal Sans Light" pitchFamily="50" charset="0"/>
              </a:rPr>
              <a:t>In every classroom, we now have Winterfold Worry Boxes for you to write down your worries. This is just as helpful as telling someone about it but allows you to share it in a private way.</a:t>
            </a:r>
          </a:p>
          <a:p>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You can write down or draw any worries you have on one of the pieces of paper. This could be anonymous or you can include your name. </a:t>
            </a:r>
          </a:p>
          <a:p>
            <a:endParaRPr lang="en-GB" dirty="0">
              <a:latin typeface="Ideal Sans Light" pitchFamily="50" charset="0"/>
              <a:cs typeface="Ideal Sans Light" pitchFamily="50" charset="0"/>
            </a:endParaRPr>
          </a:p>
          <a:p>
            <a:r>
              <a:rPr lang="en-GB" dirty="0">
                <a:latin typeface="Ideal Sans Light" pitchFamily="50" charset="0"/>
                <a:cs typeface="Ideal Sans Light" pitchFamily="50" charset="0"/>
              </a:rPr>
              <a:t>You can then post your cards into the Worry Box drawer. We, your teachers, will keep an eye on the drawer and address them in the best way we feel will help the situation.</a:t>
            </a:r>
            <a:endParaRPr lang="en-GB" dirty="0"/>
          </a:p>
        </p:txBody>
      </p:sp>
      <p:pic>
        <p:nvPicPr>
          <p:cNvPr id="6" name="Picture 2" descr="https://www.theworks.co.uk/dw/image/v2/BDXF_PRD/on/demandware.static/-/Sites-master-catalog-tws-uk/default/dw7cc7f8a1/5060678572129_1_Z.jpg?sw=400&amp;sh=400&amp;sm=fi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65959" y="2675532"/>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8468" y="158318"/>
            <a:ext cx="7886700" cy="8160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outerShdw blurRad="38100" dist="38100" dir="2700000" algn="tl">
                    <a:srgbClr val="000000">
                      <a:alpha val="43137"/>
                    </a:srgbClr>
                  </a:outerShdw>
                </a:effectLst>
                <a:latin typeface="+mj-lt"/>
                <a:ea typeface="+mj-ea"/>
                <a:cs typeface="+mj-cs"/>
              </a:defRPr>
            </a:lvl1pPr>
          </a:lstStyle>
          <a:p>
            <a:r>
              <a:rPr lang="en-GB" sz="2800" b="1" dirty="0">
                <a:solidFill>
                  <a:schemeClr val="bg1"/>
                </a:solidFill>
                <a:latin typeface="Segoe Print" panose="02000600000000000000" pitchFamily="2" charset="0"/>
              </a:rPr>
              <a:t>All change!</a:t>
            </a:r>
          </a:p>
        </p:txBody>
      </p:sp>
      <p:pic>
        <p:nvPicPr>
          <p:cNvPr id="7" name="Picture 2" descr="https://www.theworks.co.uk/dw/image/v2/BDXF_PRD/on/demandware.static/-/Sites-master-catalog-tws-uk/default/dw119faeb3/5060678572129_Z.jpg?sw=400&amp;sh=400&amp;sm=fi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1396" y="1159182"/>
            <a:ext cx="1986669" cy="19866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87200" y="1254820"/>
            <a:ext cx="7297064" cy="1754326"/>
          </a:xfrm>
          <a:prstGeom prst="rect">
            <a:avLst/>
          </a:prstGeom>
        </p:spPr>
        <p:txBody>
          <a:bodyPr wrap="square">
            <a:spAutoFit/>
          </a:bodyPr>
          <a:lstStyle/>
          <a:p>
            <a:r>
              <a:rPr lang="en-GB" dirty="0">
                <a:solidFill>
                  <a:prstClr val="black"/>
                </a:solidFill>
                <a:latin typeface="Ideal Sans Light" pitchFamily="50" charset="0"/>
                <a:cs typeface="Ideal Sans Light" pitchFamily="50" charset="0"/>
              </a:rPr>
              <a:t>In the top compartment of the box, there will be some positive affirmations. You are welcome to take one of these whenever you need it. </a:t>
            </a:r>
          </a:p>
          <a:p>
            <a:endParaRPr lang="en-GB" dirty="0">
              <a:solidFill>
                <a:prstClr val="black"/>
              </a:solidFill>
              <a:latin typeface="Ideal Sans Light" pitchFamily="50" charset="0"/>
              <a:cs typeface="Ideal Sans Light" pitchFamily="50" charset="0"/>
            </a:endParaRPr>
          </a:p>
          <a:p>
            <a:r>
              <a:rPr lang="en-GB" dirty="0">
                <a:solidFill>
                  <a:prstClr val="black"/>
                </a:solidFill>
                <a:latin typeface="Ideal Sans Light" pitchFamily="50" charset="0"/>
                <a:cs typeface="Ideal Sans Light" pitchFamily="50" charset="0"/>
              </a:rPr>
              <a:t>Make sure you read it and keep it with you – perhaps in your pencil case or bag, and come back to it throughout the day. Whenever you need, it is there to keep positive words present in your thoughts.</a:t>
            </a:r>
          </a:p>
        </p:txBody>
      </p:sp>
      <p:pic>
        <p:nvPicPr>
          <p:cNvPr id="9" name="Picture 2" descr="Positive Affirmations Flash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408" y="3467506"/>
            <a:ext cx="6613593" cy="3306797"/>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7692053" y="5516559"/>
            <a:ext cx="2309197" cy="1007075"/>
          </a:xfrm>
          <a:prstGeom prst="roundRect">
            <a:avLst/>
          </a:prstGeom>
          <a:solidFill>
            <a:schemeClr val="bg1"/>
          </a:solidFill>
          <a:ln w="57150">
            <a:solidFill>
              <a:srgbClr val="9B052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Ideal Sans Light" pitchFamily="50" charset="0"/>
                <a:cs typeface="Ideal Sans Light" pitchFamily="50" charset="0"/>
              </a:rPr>
              <a:t>Positive Affirmations</a:t>
            </a:r>
          </a:p>
        </p:txBody>
      </p:sp>
    </p:spTree>
    <p:extLst>
      <p:ext uri="{BB962C8B-B14F-4D97-AF65-F5344CB8AC3E}">
        <p14:creationId xmlns:p14="http://schemas.microsoft.com/office/powerpoint/2010/main" val="253434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8468" y="158318"/>
            <a:ext cx="7886700" cy="8160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outerShdw blurRad="38100" dist="38100" dir="2700000" algn="tl">
                    <a:srgbClr val="000000">
                      <a:alpha val="43137"/>
                    </a:srgbClr>
                  </a:outerShdw>
                </a:effectLst>
                <a:latin typeface="+mj-lt"/>
                <a:ea typeface="+mj-ea"/>
                <a:cs typeface="+mj-cs"/>
              </a:defRPr>
            </a:lvl1pPr>
          </a:lstStyle>
          <a:p>
            <a:r>
              <a:rPr lang="en-GB" sz="2800" b="1" dirty="0">
                <a:solidFill>
                  <a:schemeClr val="bg1"/>
                </a:solidFill>
                <a:latin typeface="Segoe Print" panose="02000600000000000000" pitchFamily="2" charset="0"/>
              </a:rPr>
              <a:t>All change!</a:t>
            </a:r>
          </a:p>
        </p:txBody>
      </p:sp>
      <p:pic>
        <p:nvPicPr>
          <p:cNvPr id="7" name="Picture 2" descr="https://www.theworks.co.uk/dw/image/v2/BDXF_PRD/on/demandware.static/-/Sites-master-catalog-tws-uk/default/dw119faeb3/5060678572129_Z.jpg?sw=400&amp;sh=400&amp;sm=fi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1396" y="1159182"/>
            <a:ext cx="1986669" cy="19866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87200" y="1179153"/>
            <a:ext cx="7297064" cy="2062103"/>
          </a:xfrm>
          <a:prstGeom prst="rect">
            <a:avLst/>
          </a:prstGeom>
        </p:spPr>
        <p:txBody>
          <a:bodyPr wrap="square">
            <a:spAutoFit/>
          </a:bodyPr>
          <a:lstStyle/>
          <a:p>
            <a:r>
              <a:rPr lang="en-GB" sz="2000" b="1" dirty="0">
                <a:solidFill>
                  <a:prstClr val="black"/>
                </a:solidFill>
                <a:latin typeface="Ideal Sans Light" pitchFamily="50" charset="0"/>
                <a:cs typeface="Ideal Sans Light" pitchFamily="50" charset="0"/>
              </a:rPr>
              <a:t>Your Task:</a:t>
            </a:r>
          </a:p>
          <a:p>
            <a:r>
              <a:rPr lang="en-GB" dirty="0">
                <a:solidFill>
                  <a:prstClr val="black"/>
                </a:solidFill>
                <a:latin typeface="Ideal Sans Light" pitchFamily="50" charset="0"/>
                <a:cs typeface="Ideal Sans Light" pitchFamily="50" charset="0"/>
              </a:rPr>
              <a:t>Our class needs some positive affirmations to fill the top of the Worry Box.</a:t>
            </a:r>
          </a:p>
          <a:p>
            <a:endParaRPr lang="en-GB" dirty="0">
              <a:solidFill>
                <a:prstClr val="black"/>
              </a:solidFill>
              <a:latin typeface="Ideal Sans Light" pitchFamily="50" charset="0"/>
              <a:cs typeface="Ideal Sans Light" pitchFamily="50" charset="0"/>
            </a:endParaRPr>
          </a:p>
          <a:p>
            <a:r>
              <a:rPr lang="en-GB" dirty="0">
                <a:solidFill>
                  <a:prstClr val="black"/>
                </a:solidFill>
                <a:latin typeface="Ideal Sans Light" pitchFamily="50" charset="0"/>
                <a:cs typeface="Ideal Sans Light" pitchFamily="50" charset="0"/>
              </a:rPr>
              <a:t>Each of you needs to write </a:t>
            </a:r>
            <a:r>
              <a:rPr lang="en-GB" b="1" dirty="0">
                <a:solidFill>
                  <a:prstClr val="black"/>
                </a:solidFill>
                <a:latin typeface="Ideal Sans Light" pitchFamily="50" charset="0"/>
                <a:cs typeface="Ideal Sans Light" pitchFamily="50" charset="0"/>
              </a:rPr>
              <a:t>at least five</a:t>
            </a:r>
            <a:r>
              <a:rPr lang="en-GB" dirty="0">
                <a:solidFill>
                  <a:prstClr val="black"/>
                </a:solidFill>
                <a:latin typeface="Ideal Sans Light" pitchFamily="50" charset="0"/>
                <a:cs typeface="Ideal Sans Light" pitchFamily="50" charset="0"/>
              </a:rPr>
              <a:t>.  They need to begin with something positive such as </a:t>
            </a:r>
            <a:r>
              <a:rPr lang="en-GB" b="1" dirty="0">
                <a:solidFill>
                  <a:prstClr val="black"/>
                </a:solidFill>
                <a:latin typeface="Ideal Sans Light" pitchFamily="50" charset="0"/>
                <a:cs typeface="Ideal Sans Light" pitchFamily="50" charset="0"/>
              </a:rPr>
              <a:t>I am</a:t>
            </a:r>
            <a:r>
              <a:rPr lang="en-GB" dirty="0">
                <a:solidFill>
                  <a:prstClr val="black"/>
                </a:solidFill>
                <a:latin typeface="Ideal Sans Light" pitchFamily="50" charset="0"/>
                <a:cs typeface="Ideal Sans Light" pitchFamily="50" charset="0"/>
              </a:rPr>
              <a:t>, </a:t>
            </a:r>
            <a:r>
              <a:rPr lang="en-GB" b="1" dirty="0">
                <a:solidFill>
                  <a:prstClr val="black"/>
                </a:solidFill>
                <a:latin typeface="Ideal Sans Light" pitchFamily="50" charset="0"/>
                <a:cs typeface="Ideal Sans Light" pitchFamily="50" charset="0"/>
              </a:rPr>
              <a:t>I will</a:t>
            </a:r>
            <a:r>
              <a:rPr lang="en-GB" dirty="0">
                <a:solidFill>
                  <a:prstClr val="black"/>
                </a:solidFill>
                <a:latin typeface="Ideal Sans Light" pitchFamily="50" charset="0"/>
                <a:cs typeface="Ideal Sans Light" pitchFamily="50" charset="0"/>
              </a:rPr>
              <a:t> or </a:t>
            </a:r>
            <a:r>
              <a:rPr lang="en-GB" b="1" dirty="0">
                <a:solidFill>
                  <a:prstClr val="black"/>
                </a:solidFill>
                <a:latin typeface="Ideal Sans Light" pitchFamily="50" charset="0"/>
                <a:cs typeface="Ideal Sans Light" pitchFamily="50" charset="0"/>
              </a:rPr>
              <a:t>I can</a:t>
            </a:r>
            <a:r>
              <a:rPr lang="en-GB" dirty="0">
                <a:solidFill>
                  <a:prstClr val="black"/>
                </a:solidFill>
                <a:latin typeface="Ideal Sans Light" pitchFamily="50" charset="0"/>
                <a:cs typeface="Ideal Sans Light" pitchFamily="50" charset="0"/>
              </a:rPr>
              <a:t>… You can also decorate them and add some illustrations. Remember, this is your opportunity to brighten someone’s day who might really need it.</a:t>
            </a:r>
          </a:p>
        </p:txBody>
      </p:sp>
      <p:pic>
        <p:nvPicPr>
          <p:cNvPr id="9" name="Picture 2" descr="Positive Affirmations Flash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2408" y="3467506"/>
            <a:ext cx="6613593" cy="3306797"/>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7692053" y="5843588"/>
            <a:ext cx="2266335" cy="949925"/>
          </a:xfrm>
          <a:prstGeom prst="roundRect">
            <a:avLst/>
          </a:prstGeom>
          <a:solidFill>
            <a:schemeClr val="bg1"/>
          </a:solidFill>
          <a:ln w="57150">
            <a:solidFill>
              <a:srgbClr val="9B052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Ideal Sans Light" pitchFamily="50" charset="0"/>
                <a:cs typeface="Ideal Sans Light" pitchFamily="50" charset="0"/>
              </a:rPr>
              <a:t>Positive Affirmations</a:t>
            </a:r>
          </a:p>
        </p:txBody>
      </p:sp>
    </p:spTree>
    <p:extLst>
      <p:ext uri="{BB962C8B-B14F-4D97-AF65-F5344CB8AC3E}">
        <p14:creationId xmlns:p14="http://schemas.microsoft.com/office/powerpoint/2010/main" val="159840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8468" y="158318"/>
            <a:ext cx="7886700" cy="8160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outerShdw blurRad="38100" dist="38100" dir="2700000" algn="tl">
                    <a:srgbClr val="000000">
                      <a:alpha val="43137"/>
                    </a:srgbClr>
                  </a:outerShdw>
                </a:effectLst>
                <a:latin typeface="+mj-lt"/>
                <a:ea typeface="+mj-ea"/>
                <a:cs typeface="+mj-cs"/>
              </a:defRPr>
            </a:lvl1pPr>
          </a:lstStyle>
          <a:p>
            <a:r>
              <a:rPr lang="en-GB" sz="2800" b="1" dirty="0">
                <a:solidFill>
                  <a:schemeClr val="bg1"/>
                </a:solidFill>
                <a:latin typeface="Segoe Print" panose="02000600000000000000" pitchFamily="2" charset="0"/>
              </a:rPr>
              <a:t>Prayer</a:t>
            </a:r>
          </a:p>
        </p:txBody>
      </p:sp>
      <p:sp>
        <p:nvSpPr>
          <p:cNvPr id="11" name="Rectangle 10"/>
          <p:cNvSpPr/>
          <p:nvPr/>
        </p:nvSpPr>
        <p:spPr>
          <a:xfrm>
            <a:off x="1014413" y="1716258"/>
            <a:ext cx="9620054" cy="3693319"/>
          </a:xfrm>
          <a:prstGeom prst="rect">
            <a:avLst/>
          </a:prstGeom>
        </p:spPr>
        <p:txBody>
          <a:bodyPr wrap="square">
            <a:spAutoFit/>
          </a:bodyPr>
          <a:lstStyle/>
          <a:p>
            <a:r>
              <a:rPr lang="en-GB" dirty="0">
                <a:solidFill>
                  <a:prstClr val="black"/>
                </a:solidFill>
                <a:latin typeface="Ideal Sans Light" pitchFamily="50" charset="0"/>
                <a:cs typeface="Ideal Sans Light" pitchFamily="50" charset="0"/>
              </a:rPr>
              <a:t>After a difficult few months, another way of finding support can be through prayer.</a:t>
            </a:r>
          </a:p>
          <a:p>
            <a:endParaRPr lang="en-GB" dirty="0">
              <a:solidFill>
                <a:prstClr val="black"/>
              </a:solidFill>
              <a:latin typeface="Ideal Sans Light" pitchFamily="50" charset="0"/>
              <a:cs typeface="Ideal Sans Light" pitchFamily="50" charset="0"/>
            </a:endParaRPr>
          </a:p>
          <a:p>
            <a:r>
              <a:rPr lang="en-GB" dirty="0">
                <a:solidFill>
                  <a:prstClr val="black"/>
                </a:solidFill>
                <a:latin typeface="Ideal Sans Light" pitchFamily="50" charset="0"/>
                <a:cs typeface="Ideal Sans Light" pitchFamily="50" charset="0"/>
              </a:rPr>
              <a:t>We can pray as a class during our class prayer time. </a:t>
            </a:r>
          </a:p>
          <a:p>
            <a:endParaRPr lang="en-GB" dirty="0">
              <a:solidFill>
                <a:prstClr val="black"/>
              </a:solidFill>
              <a:latin typeface="Ideal Sans Light" pitchFamily="50" charset="0"/>
              <a:cs typeface="Ideal Sans Light" pitchFamily="50" charset="0"/>
            </a:endParaRPr>
          </a:p>
          <a:p>
            <a:r>
              <a:rPr lang="en-GB" dirty="0">
                <a:solidFill>
                  <a:prstClr val="black"/>
                </a:solidFill>
                <a:latin typeface="Ideal Sans Light" pitchFamily="50" charset="0"/>
                <a:cs typeface="Ideal Sans Light" pitchFamily="50" charset="0"/>
              </a:rPr>
              <a:t>You can also add your prayer requests into the prayer box, which is located in the front office.</a:t>
            </a:r>
          </a:p>
          <a:p>
            <a:endParaRPr lang="en-GB" dirty="0">
              <a:solidFill>
                <a:prstClr val="black"/>
              </a:solidFill>
              <a:latin typeface="Ideal Sans Light" pitchFamily="50" charset="0"/>
              <a:cs typeface="Ideal Sans Light" pitchFamily="50" charset="0"/>
            </a:endParaRPr>
          </a:p>
          <a:p>
            <a:r>
              <a:rPr lang="en-GB" dirty="0">
                <a:solidFill>
                  <a:prstClr val="black"/>
                </a:solidFill>
                <a:latin typeface="Ideal Sans Light" pitchFamily="50" charset="0"/>
                <a:cs typeface="Ideal Sans Light" pitchFamily="50" charset="0"/>
              </a:rPr>
              <a:t>Please Pray for me…</a:t>
            </a:r>
          </a:p>
          <a:p>
            <a:r>
              <a:rPr lang="en-GB" dirty="0">
                <a:solidFill>
                  <a:prstClr val="black"/>
                </a:solidFill>
                <a:latin typeface="Ideal Sans Light" pitchFamily="50" charset="0"/>
                <a:cs typeface="Ideal Sans Light" pitchFamily="50" charset="0"/>
              </a:rPr>
              <a:t>For example</a:t>
            </a:r>
          </a:p>
          <a:p>
            <a:pPr marL="742950" lvl="1" indent="-285750">
              <a:buFont typeface="Arial" panose="020B0604020202020204" pitchFamily="34" charset="0"/>
              <a:buChar char="•"/>
            </a:pPr>
            <a:r>
              <a:rPr lang="en-GB" i="1" dirty="0">
                <a:solidFill>
                  <a:prstClr val="black"/>
                </a:solidFill>
                <a:latin typeface="Ideal Sans Light" pitchFamily="50" charset="0"/>
                <a:cs typeface="Ideal Sans Light" pitchFamily="50" charset="0"/>
              </a:rPr>
              <a:t>I am struggling with my exams</a:t>
            </a:r>
          </a:p>
          <a:p>
            <a:pPr marL="742950" lvl="1" indent="-285750">
              <a:buFont typeface="Arial" panose="020B0604020202020204" pitchFamily="34" charset="0"/>
              <a:buChar char="•"/>
            </a:pPr>
            <a:r>
              <a:rPr lang="en-GB" i="1" dirty="0">
                <a:solidFill>
                  <a:prstClr val="black"/>
                </a:solidFill>
                <a:latin typeface="Ideal Sans Light" pitchFamily="50" charset="0"/>
                <a:cs typeface="Ideal Sans Light" pitchFamily="50" charset="0"/>
              </a:rPr>
              <a:t>My next door neighbour is not well</a:t>
            </a:r>
          </a:p>
          <a:p>
            <a:r>
              <a:rPr lang="en-GB" dirty="0">
                <a:solidFill>
                  <a:prstClr val="black"/>
                </a:solidFill>
                <a:latin typeface="Ideal Sans Light" pitchFamily="50" charset="0"/>
                <a:cs typeface="Ideal Sans Light" pitchFamily="50" charset="0"/>
              </a:rPr>
              <a:t> </a:t>
            </a:r>
          </a:p>
        </p:txBody>
      </p:sp>
      <p:pic>
        <p:nvPicPr>
          <p:cNvPr id="12" name="Picture 2" descr="16 Clip art ideas | praying hands, prayer hands, how to draw h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682" y="4575365"/>
            <a:ext cx="1678917" cy="206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0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8468" y="158318"/>
            <a:ext cx="7886700" cy="8160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outerShdw blurRad="38100" dist="38100" dir="2700000" algn="tl">
                    <a:srgbClr val="000000">
                      <a:alpha val="43137"/>
                    </a:srgbClr>
                  </a:outerShdw>
                </a:effectLst>
                <a:latin typeface="+mj-lt"/>
                <a:ea typeface="+mj-ea"/>
                <a:cs typeface="+mj-cs"/>
              </a:defRPr>
            </a:lvl1pPr>
          </a:lstStyle>
          <a:p>
            <a:r>
              <a:rPr lang="en-GB" sz="2800" b="1" dirty="0">
                <a:solidFill>
                  <a:schemeClr val="bg1"/>
                </a:solidFill>
                <a:latin typeface="Segoe Print" panose="02000600000000000000" pitchFamily="2" charset="0"/>
              </a:rPr>
              <a:t>Celebrating Success</a:t>
            </a:r>
          </a:p>
        </p:txBody>
      </p:sp>
      <p:sp>
        <p:nvSpPr>
          <p:cNvPr id="11" name="Rectangle 10"/>
          <p:cNvSpPr/>
          <p:nvPr/>
        </p:nvSpPr>
        <p:spPr>
          <a:xfrm>
            <a:off x="240632" y="1159045"/>
            <a:ext cx="10751022" cy="1477328"/>
          </a:xfrm>
          <a:prstGeom prst="rect">
            <a:avLst/>
          </a:prstGeom>
        </p:spPr>
        <p:txBody>
          <a:bodyPr wrap="square">
            <a:spAutoFit/>
          </a:bodyPr>
          <a:lstStyle/>
          <a:p>
            <a:r>
              <a:rPr lang="en-GB" dirty="0">
                <a:solidFill>
                  <a:prstClr val="black"/>
                </a:solidFill>
                <a:latin typeface="Ideal Sans Light" pitchFamily="50" charset="0"/>
                <a:cs typeface="Ideal Sans Light" pitchFamily="50" charset="0"/>
              </a:rPr>
              <a:t>Reflecting on what you have achieved and the challenges you have overcome also plays a part in overcoming your worries.</a:t>
            </a:r>
          </a:p>
          <a:p>
            <a:endParaRPr lang="en-GB" dirty="0">
              <a:solidFill>
                <a:prstClr val="black"/>
              </a:solidFill>
              <a:latin typeface="Ideal Sans Light" pitchFamily="50" charset="0"/>
              <a:cs typeface="Ideal Sans Light" pitchFamily="50" charset="0"/>
            </a:endParaRPr>
          </a:p>
          <a:p>
            <a:r>
              <a:rPr lang="en-GB" dirty="0">
                <a:solidFill>
                  <a:prstClr val="black"/>
                </a:solidFill>
                <a:latin typeface="Ideal Sans Light" pitchFamily="50" charset="0"/>
                <a:cs typeface="Ideal Sans Light" pitchFamily="50" charset="0"/>
              </a:rPr>
              <a:t>Reminding yourself what you have accomplished and how you felt as you did it can give you the confidence to keep going in the next challenge you face.</a:t>
            </a:r>
          </a:p>
        </p:txBody>
      </p:sp>
      <p:pic>
        <p:nvPicPr>
          <p:cNvPr id="1028" name="Picture 4" descr="Ashton Eaton Quote: “If you have done something once, you can do it again  or you can do it better. The beauty is the pursuit of the limit, no...” (7  wallpapers) - Quotefa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37" y="2821037"/>
            <a:ext cx="6477356" cy="364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8080" y="130610"/>
            <a:ext cx="7886700" cy="8160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effectLst>
                  <a:outerShdw blurRad="38100" dist="38100" dir="2700000" algn="tl">
                    <a:srgbClr val="000000">
                      <a:alpha val="43137"/>
                    </a:srgbClr>
                  </a:outerShdw>
                </a:effectLst>
                <a:latin typeface="+mj-lt"/>
                <a:ea typeface="+mj-ea"/>
                <a:cs typeface="+mj-cs"/>
              </a:defRPr>
            </a:lvl1pPr>
          </a:lstStyle>
          <a:p>
            <a:r>
              <a:rPr lang="en-GB" sz="1800" b="1" dirty="0">
                <a:solidFill>
                  <a:schemeClr val="bg1"/>
                </a:solidFill>
                <a:latin typeface="Segoe Print" panose="02000600000000000000" pitchFamily="2" charset="0"/>
              </a:rPr>
              <a:t>**You may want to select a few photos of your form here from Twitter to celebrate what they have achieved.</a:t>
            </a:r>
          </a:p>
        </p:txBody>
      </p:sp>
      <p:pic>
        <p:nvPicPr>
          <p:cNvPr id="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221" y="1029554"/>
            <a:ext cx="3260626" cy="18796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847" y="1001846"/>
            <a:ext cx="1422524" cy="18966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371" y="1001846"/>
            <a:ext cx="2528931" cy="18966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4221" y="2936917"/>
            <a:ext cx="2604077" cy="19530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538" y="2936917"/>
            <a:ext cx="3396623" cy="19530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p:cNvPicPr>
            <a:picLocks noChangeAspect="1" noChangeArrowheads="1"/>
          </p:cNvPicPr>
          <p:nvPr/>
        </p:nvPicPr>
        <p:blipFill rotWithShape="1">
          <a:blip r:embed="rId7">
            <a:extLst>
              <a:ext uri="{28A0092B-C50C-407E-A947-70E740481C1C}">
                <a14:useLocalDpi xmlns:a14="http://schemas.microsoft.com/office/drawing/2010/main" val="0"/>
              </a:ext>
            </a:extLst>
          </a:blip>
          <a:srcRect t="30718"/>
          <a:stretch/>
        </p:blipFill>
        <p:spPr bwMode="auto">
          <a:xfrm>
            <a:off x="6587432" y="2936916"/>
            <a:ext cx="2286537" cy="19530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4221" y="4939950"/>
            <a:ext cx="1947618" cy="19476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9"/>
          <a:stretch>
            <a:fillRect/>
          </a:stretch>
        </p:blipFill>
        <p:spPr>
          <a:xfrm>
            <a:off x="3397255" y="4945148"/>
            <a:ext cx="1968025" cy="1968025"/>
          </a:xfrm>
          <a:prstGeom prst="rect">
            <a:avLst/>
          </a:prstGeom>
        </p:spPr>
      </p:pic>
      <p:pic>
        <p:nvPicPr>
          <p:cNvPr id="15" name="Picture 4" descr="Imag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0696" y="4945148"/>
            <a:ext cx="1931291" cy="19312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31240" y="2936917"/>
            <a:ext cx="1448468" cy="193129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25302" y="1001846"/>
            <a:ext cx="1596420" cy="187989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p:cNvPicPr>
            <a:picLocks noChangeAspect="1" noChangeArrowheads="1"/>
          </p:cNvPicPr>
          <p:nvPr/>
        </p:nvPicPr>
        <p:blipFill rotWithShape="1">
          <a:blip r:embed="rId13">
            <a:extLst>
              <a:ext uri="{28A0092B-C50C-407E-A947-70E740481C1C}">
                <a14:useLocalDpi xmlns:a14="http://schemas.microsoft.com/office/drawing/2010/main" val="0"/>
              </a:ext>
            </a:extLst>
          </a:blip>
          <a:srcRect l="29127" r="3749"/>
          <a:stretch/>
        </p:blipFill>
        <p:spPr bwMode="auto">
          <a:xfrm>
            <a:off x="7407403" y="4939950"/>
            <a:ext cx="2992581" cy="192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82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500"/>
                                        <p:tgtEl>
                                          <p:spTgt spid="7"/>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500"/>
                                        <p:tgtEl>
                                          <p:spTgt spid="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500"/>
                                        <p:tgtEl>
                                          <p:spTgt spid="17"/>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500"/>
                                        <p:tgtEl>
                                          <p:spTgt spid="9"/>
                                        </p:tgtEl>
                                      </p:cBhvr>
                                    </p:animEffect>
                                  </p:childTnLst>
                                </p:cTn>
                              </p:par>
                            </p:childTnLst>
                          </p:cTn>
                        </p:par>
                        <p:par>
                          <p:cTn id="24" fill="hold">
                            <p:stCondLst>
                              <p:cond delay="7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500"/>
                                        <p:tgtEl>
                                          <p:spTgt spid="10"/>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500"/>
                                        <p:tgtEl>
                                          <p:spTgt spid="12"/>
                                        </p:tgtEl>
                                      </p:cBhvr>
                                    </p:animEffect>
                                  </p:childTnLst>
                                </p:cTn>
                              </p:par>
                            </p:childTnLst>
                          </p:cTn>
                        </p:par>
                        <p:par>
                          <p:cTn id="32" fill="hold">
                            <p:stCondLst>
                              <p:cond delay="10500"/>
                            </p:stCondLst>
                            <p:childTnLst>
                              <p:par>
                                <p:cTn id="33" presetID="10"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500"/>
                                        <p:tgtEl>
                                          <p:spTgt spid="16"/>
                                        </p:tgtEl>
                                      </p:cBhvr>
                                    </p:animEffect>
                                  </p:childTnLst>
                                </p:cTn>
                              </p:par>
                            </p:childTnLst>
                          </p:cTn>
                        </p:par>
                        <p:par>
                          <p:cTn id="36" fill="hold">
                            <p:stCondLst>
                              <p:cond delay="12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500"/>
                                        <p:tgtEl>
                                          <p:spTgt spid="13"/>
                                        </p:tgtEl>
                                      </p:cBhvr>
                                    </p:animEffect>
                                  </p:childTnLst>
                                </p:cTn>
                              </p:par>
                            </p:childTnLst>
                          </p:cTn>
                        </p:par>
                        <p:par>
                          <p:cTn id="40" fill="hold">
                            <p:stCondLst>
                              <p:cond delay="13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500"/>
                                        <p:tgtEl>
                                          <p:spTgt spid="14"/>
                                        </p:tgtEl>
                                      </p:cBhvr>
                                    </p:animEffect>
                                  </p:childTnLst>
                                </p:cTn>
                              </p:par>
                            </p:childTnLst>
                          </p:cTn>
                        </p:par>
                        <p:par>
                          <p:cTn id="44" fill="hold">
                            <p:stCondLst>
                              <p:cond delay="15000"/>
                            </p:stCondLst>
                            <p:childTnLst>
                              <p:par>
                                <p:cTn id="45" presetID="10"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500"/>
                                        <p:tgtEl>
                                          <p:spTgt spid="15"/>
                                        </p:tgtEl>
                                      </p:cBhvr>
                                    </p:animEffect>
                                  </p:childTnLst>
                                </p:cTn>
                              </p:par>
                            </p:childTnLst>
                          </p:cTn>
                        </p:par>
                        <p:par>
                          <p:cTn id="48" fill="hold">
                            <p:stCondLst>
                              <p:cond delay="16500"/>
                            </p:stCondLst>
                            <p:childTnLst>
                              <p:par>
                                <p:cTn id="49" presetID="10"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nterfold PowerPoint Theme 2">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Winterfold">
      <a:majorFont>
        <a:latin typeface="ITC Franklin Gothic Std Book"/>
        <a:ea typeface=""/>
        <a:cs typeface=""/>
      </a:majorFont>
      <a:minorFont>
        <a:latin typeface="ITC Franklin Gothic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nterfold PowerPoint Theme 2" id="{E5868E83-D238-4F69-B39A-E05B3736D820}" vid="{23AC2422-3BD2-4F27-A696-412FCA479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1000</TotalTime>
  <Words>827</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Baskerville Old Face</vt:lpstr>
      <vt:lpstr>Calibri</vt:lpstr>
      <vt:lpstr>Ideal Sans Light</vt:lpstr>
      <vt:lpstr>ITC Franklin Gothic Std Book</vt:lpstr>
      <vt:lpstr>Segoe Print</vt:lpstr>
      <vt:lpstr>Winterfold PowerPoint Theme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Self-Reflection: RSE Books</vt:lpstr>
      <vt:lpstr>Self-Reflection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Yr4 U1 Wk3 Lesson 1</dc:title>
  <dc:subject/>
  <dc:creator>Langston, Mrs Katie</dc:creator>
  <cp:keywords/>
  <dc:description/>
  <cp:lastModifiedBy>Richard Smith</cp:lastModifiedBy>
  <cp:revision>110</cp:revision>
  <dcterms:created xsi:type="dcterms:W3CDTF">2014-02-01T09:05:03Z</dcterms:created>
  <dcterms:modified xsi:type="dcterms:W3CDTF">2021-03-15T10:03:09Z</dcterms:modified>
  <cp:category/>
</cp:coreProperties>
</file>