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9"/>
  </p:notesMasterIdLst>
  <p:handoutMasterIdLst>
    <p:handoutMasterId r:id="rId10"/>
  </p:handoutMasterIdLst>
  <p:sldIdLst>
    <p:sldId id="406" r:id="rId2"/>
    <p:sldId id="429" r:id="rId3"/>
    <p:sldId id="430" r:id="rId4"/>
    <p:sldId id="431" r:id="rId5"/>
    <p:sldId id="424" r:id="rId6"/>
    <p:sldId id="427" r:id="rId7"/>
    <p:sldId id="43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guide orient="horz" pos="2183"/>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404EDA3A-114E-4B01-A669-46F4E1EAD2AE}" type="datetimeFigureOut">
              <a:rPr lang="en-GB" smtClean="0"/>
              <a:t>24/11/2021</a:t>
            </a:fld>
            <a:endParaRPr lang="en-GB"/>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24097861-B861-4BF2-9016-57E9AA6A9951}" type="slidenum">
              <a:rPr lang="en-GB" smtClean="0"/>
              <a:t>‹#›</a:t>
            </a:fld>
            <a:endParaRPr lang="en-GB"/>
          </a:p>
        </p:txBody>
      </p:sp>
    </p:spTree>
    <p:extLst>
      <p:ext uri="{BB962C8B-B14F-4D97-AF65-F5344CB8AC3E}">
        <p14:creationId xmlns:p14="http://schemas.microsoft.com/office/powerpoint/2010/main" val="849524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5A5E88-5DF9-4244-8E72-68E69CCE11FE}" type="datetimeFigureOut">
              <a:rPr lang="en-GB" smtClean="0"/>
              <a:t>24/11/2021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229512B-0F06-4A8E-92F5-C7EA7657AC3F}" type="slidenum">
              <a:rPr lang="en-GB" smtClean="0"/>
              <a:t>‹#›</a:t>
            </a:fld>
            <a:endParaRPr lang="en-GB"/>
          </a:p>
        </p:txBody>
      </p:sp>
    </p:spTree>
    <p:extLst>
      <p:ext uri="{BB962C8B-B14F-4D97-AF65-F5344CB8AC3E}">
        <p14:creationId xmlns:p14="http://schemas.microsoft.com/office/powerpoint/2010/main" val="3333108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irminghamdiocese.org.uk/News/pope-francis-gives-thought-for-the-day-reflection-ahead-of-cop26" TargetMode="External"/><Relationship Id="rId2" Type="http://schemas.openxmlformats.org/officeDocument/2006/relationships/hyperlink" Target="https://www.birminghamdiocese.org.uk/news/a-statement-on-climate-change-as-the-cop26-summit-approach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urchmarketplace.org.uk/" TargetMode="External"/><Relationship Id="rId2" Type="http://schemas.openxmlformats.org/officeDocument/2006/relationships/hyperlink" Target="https://www.woodlandtrust.org.uk/plant-trees/schools-and-communit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des.org.uk/uploads/7/2/8/5/72851667/copy_of_des_landlord_approval_application_1.xlsx" TargetMode="External"/><Relationship Id="rId2" Type="http://schemas.openxmlformats.org/officeDocument/2006/relationships/hyperlink" Target="https://www.gov.uk/guidance/good-estate-management-for-schools/overseeing-the-estate" TargetMode="External"/><Relationship Id="rId1" Type="http://schemas.openxmlformats.org/officeDocument/2006/relationships/slideLayout" Target="../slideLayouts/slideLayout7.xml"/><Relationship Id="rId4" Type="http://schemas.openxmlformats.org/officeDocument/2006/relationships/hyperlink" Target="https://www.bdes.org.uk/finance.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D7F6-1965-4B40-BA52-4A14B62AC102}"/>
              </a:ext>
            </a:extLst>
          </p:cNvPr>
          <p:cNvSpPr>
            <a:spLocks noGrp="1"/>
          </p:cNvSpPr>
          <p:nvPr>
            <p:ph type="ctrTitle"/>
          </p:nvPr>
        </p:nvSpPr>
        <p:spPr>
          <a:xfrm>
            <a:off x="1507067" y="2862262"/>
            <a:ext cx="7766936" cy="1519238"/>
          </a:xfrm>
        </p:spPr>
        <p:txBody>
          <a:bodyPr/>
          <a:lstStyle/>
          <a:p>
            <a:pPr algn="ctr"/>
            <a:r>
              <a:rPr lang="en-GB" b="1" dirty="0"/>
              <a:t>DES UPDATES</a:t>
            </a:r>
            <a:br>
              <a:rPr lang="en-GB" b="1" dirty="0"/>
            </a:br>
            <a:r>
              <a:rPr lang="en-GB" b="1" dirty="0"/>
              <a:t>Finance &amp; Buildings</a:t>
            </a:r>
          </a:p>
        </p:txBody>
      </p:sp>
      <p:sp>
        <p:nvSpPr>
          <p:cNvPr id="3" name="Subtitle 2">
            <a:extLst>
              <a:ext uri="{FF2B5EF4-FFF2-40B4-BE49-F238E27FC236}">
                <a16:creationId xmlns:a16="http://schemas.microsoft.com/office/drawing/2014/main" id="{87F08E74-723C-4699-8BF0-ACEE90D54006}"/>
              </a:ext>
            </a:extLst>
          </p:cNvPr>
          <p:cNvSpPr>
            <a:spLocks noGrp="1"/>
          </p:cNvSpPr>
          <p:nvPr>
            <p:ph type="subTitle" idx="1"/>
          </p:nvPr>
        </p:nvSpPr>
        <p:spPr>
          <a:xfrm>
            <a:off x="1507067" y="4501407"/>
            <a:ext cx="7766936" cy="1096899"/>
          </a:xfrm>
        </p:spPr>
        <p:txBody>
          <a:bodyPr>
            <a:normAutofit/>
          </a:bodyPr>
          <a:lstStyle/>
          <a:p>
            <a:pPr algn="ctr"/>
            <a:r>
              <a:rPr lang="en-GB" sz="2400" b="1" dirty="0"/>
              <a:t>SBM Network Meetings</a:t>
            </a:r>
          </a:p>
          <a:p>
            <a:pPr algn="ctr"/>
            <a:r>
              <a:rPr lang="en-GB" sz="2400" b="1" dirty="0"/>
              <a:t>November 2021</a:t>
            </a:r>
          </a:p>
        </p:txBody>
      </p:sp>
      <p:pic>
        <p:nvPicPr>
          <p:cNvPr id="4" name="Picture 4">
            <a:extLst>
              <a:ext uri="{FF2B5EF4-FFF2-40B4-BE49-F238E27FC236}">
                <a16:creationId xmlns:a16="http://schemas.microsoft.com/office/drawing/2014/main" id="{B3DCE460-8C70-4B8E-8D90-986C40F46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035" y="1527471"/>
            <a:ext cx="1143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70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F3B57-0C7D-44A8-9290-42B9E29C52D4}"/>
              </a:ext>
            </a:extLst>
          </p:cNvPr>
          <p:cNvSpPr>
            <a:spLocks noGrp="1"/>
          </p:cNvSpPr>
          <p:nvPr>
            <p:ph type="title"/>
          </p:nvPr>
        </p:nvSpPr>
        <p:spPr/>
        <p:txBody>
          <a:bodyPr/>
          <a:lstStyle/>
          <a:p>
            <a:r>
              <a:rPr lang="en-GB" dirty="0"/>
              <a:t>The Diocesan Response to the Climate Emergency</a:t>
            </a:r>
          </a:p>
        </p:txBody>
      </p:sp>
      <p:sp>
        <p:nvSpPr>
          <p:cNvPr id="3" name="Content Placeholder 2">
            <a:extLst>
              <a:ext uri="{FF2B5EF4-FFF2-40B4-BE49-F238E27FC236}">
                <a16:creationId xmlns:a16="http://schemas.microsoft.com/office/drawing/2014/main" id="{C0F1E9F4-3EDB-4357-ACFC-5D33006238C7}"/>
              </a:ext>
            </a:extLst>
          </p:cNvPr>
          <p:cNvSpPr>
            <a:spLocks noGrp="1"/>
          </p:cNvSpPr>
          <p:nvPr>
            <p:ph idx="1"/>
          </p:nvPr>
        </p:nvSpPr>
        <p:spPr/>
        <p:txBody>
          <a:bodyPr/>
          <a:lstStyle/>
          <a:p>
            <a:r>
              <a:rPr lang="en-GB" dirty="0">
                <a:solidFill>
                  <a:schemeClr val="accent2">
                    <a:lumMod val="75000"/>
                  </a:schemeClr>
                </a:solidFill>
                <a:hlinkClick r:id="rId2">
                  <a:extLst>
                    <a:ext uri="{A12FA001-AC4F-418D-AE19-62706E023703}">
                      <ahyp:hlinkClr xmlns:ahyp="http://schemas.microsoft.com/office/drawing/2018/hyperlinkcolor" val="tx"/>
                    </a:ext>
                  </a:extLst>
                </a:hlinkClick>
              </a:rPr>
              <a:t>Archdiocese of Birmingham – news update </a:t>
            </a:r>
            <a:r>
              <a:rPr lang="en-GB" dirty="0">
                <a:solidFill>
                  <a:srgbClr val="3FCDE7"/>
                </a:solidFill>
                <a:hlinkClick r:id="rId2">
                  <a:extLst>
                    <a:ext uri="{A12FA001-AC4F-418D-AE19-62706E023703}">
                      <ahyp:hlinkClr xmlns:ahyp="http://schemas.microsoft.com/office/drawing/2018/hyperlinkcolor" val="tx"/>
                    </a:ext>
                  </a:extLst>
                </a:hlinkClick>
              </a:rPr>
              <a:t>https://www.birminghamdiocese.org.uk/news/a-statement-on-climate-change-as-the-cop26-summit-approaches</a:t>
            </a:r>
            <a:endParaRPr lang="en-GB" dirty="0">
              <a:solidFill>
                <a:srgbClr val="3FCDE7"/>
              </a:solidFill>
            </a:endParaRPr>
          </a:p>
          <a:p>
            <a:pPr marL="0" indent="0">
              <a:buNone/>
            </a:pPr>
            <a:endParaRPr lang="en-GB" dirty="0">
              <a:solidFill>
                <a:srgbClr val="3FCDE7"/>
              </a:solidFill>
            </a:endParaRPr>
          </a:p>
          <a:p>
            <a:r>
              <a:rPr lang="en-GB" dirty="0">
                <a:solidFill>
                  <a:schemeClr val="accent2">
                    <a:lumMod val="75000"/>
                  </a:schemeClr>
                </a:solidFill>
                <a:hlinkClick r:id="rId3">
                  <a:extLst>
                    <a:ext uri="{A12FA001-AC4F-418D-AE19-62706E023703}">
                      <ahyp:hlinkClr xmlns:ahyp="http://schemas.microsoft.com/office/drawing/2018/hyperlinkcolor" val="tx"/>
                    </a:ext>
                  </a:extLst>
                </a:hlinkClick>
              </a:rPr>
              <a:t>Pope Francis records his reflections ahead of the COP 26 summit and challenges us to work together to offer a radical new outlook on how we tackle climate change</a:t>
            </a:r>
          </a:p>
          <a:p>
            <a:r>
              <a:rPr lang="en-GB" dirty="0">
                <a:solidFill>
                  <a:srgbClr val="3FCDE7"/>
                </a:solidFill>
                <a:hlinkClick r:id="rId3">
                  <a:extLst>
                    <a:ext uri="{A12FA001-AC4F-418D-AE19-62706E023703}">
                      <ahyp:hlinkClr xmlns:ahyp="http://schemas.microsoft.com/office/drawing/2018/hyperlinkcolor" val="tx"/>
                    </a:ext>
                  </a:extLst>
                </a:hlinkClick>
              </a:rPr>
              <a:t>https://www.birminghamdiocese.org.uk/News/pope-francis-gives-thought-for-the-day-reflection-ahead-of-cop26</a:t>
            </a:r>
            <a:endParaRPr lang="en-GB" dirty="0"/>
          </a:p>
          <a:p>
            <a:endParaRPr lang="en-GB" dirty="0"/>
          </a:p>
          <a:p>
            <a:r>
              <a:rPr lang="en-GB" dirty="0"/>
              <a:t>Diocesan Environmental Policy</a:t>
            </a:r>
          </a:p>
          <a:p>
            <a:endParaRPr lang="en-GB" dirty="0"/>
          </a:p>
          <a:p>
            <a:endParaRPr lang="en-GB" dirty="0"/>
          </a:p>
        </p:txBody>
      </p:sp>
    </p:spTree>
    <p:extLst>
      <p:ext uri="{BB962C8B-B14F-4D97-AF65-F5344CB8AC3E}">
        <p14:creationId xmlns:p14="http://schemas.microsoft.com/office/powerpoint/2010/main" val="3313929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B905B-B680-46D6-A775-22B996EAE9A6}"/>
              </a:ext>
            </a:extLst>
          </p:cNvPr>
          <p:cNvSpPr>
            <a:spLocks noGrp="1"/>
          </p:cNvSpPr>
          <p:nvPr>
            <p:ph type="title"/>
          </p:nvPr>
        </p:nvSpPr>
        <p:spPr/>
        <p:txBody>
          <a:bodyPr/>
          <a:lstStyle/>
          <a:p>
            <a:r>
              <a:rPr lang="en-GB" dirty="0"/>
              <a:t>Building improvements to reduce carbon emissions</a:t>
            </a:r>
          </a:p>
        </p:txBody>
      </p:sp>
      <p:sp>
        <p:nvSpPr>
          <p:cNvPr id="3" name="Content Placeholder 2">
            <a:extLst>
              <a:ext uri="{FF2B5EF4-FFF2-40B4-BE49-F238E27FC236}">
                <a16:creationId xmlns:a16="http://schemas.microsoft.com/office/drawing/2014/main" id="{75CE64DB-3B54-4487-8745-37C80AB9EDED}"/>
              </a:ext>
            </a:extLst>
          </p:cNvPr>
          <p:cNvSpPr>
            <a:spLocks noGrp="1"/>
          </p:cNvSpPr>
          <p:nvPr>
            <p:ph idx="1"/>
          </p:nvPr>
        </p:nvSpPr>
        <p:spPr/>
        <p:txBody>
          <a:bodyPr>
            <a:normAutofit fontScale="92500" lnSpcReduction="10000"/>
          </a:bodyPr>
          <a:lstStyle/>
          <a:p>
            <a:r>
              <a:rPr lang="en-GB" dirty="0"/>
              <a:t>The government has published its ten-point plan to make the UK greener. To help address the climate emergency, £1 billion has been earmarked to make homes and public sector buildings, including schools, greener. </a:t>
            </a:r>
          </a:p>
          <a:p>
            <a:r>
              <a:rPr lang="en-GB" dirty="0"/>
              <a:t>One of the greatest challenges today in meeting the UK’s Net Zero target is decarbonising the way buildings are heated. In fact, most of the buildings in the public sector, including schools still rely on fossil fuel based heating.  </a:t>
            </a:r>
          </a:p>
          <a:p>
            <a:r>
              <a:rPr lang="en-GB" dirty="0"/>
              <a:t>Up to £3.5 million of grant funding is being made available for academies and maintained schools to develop heat decarbonisation plans. It is being provided under the second phase of the Public Sector Low Carbon Skills Fund (LCSF).</a:t>
            </a:r>
          </a:p>
          <a:p>
            <a:endParaRPr lang="en-GB" dirty="0"/>
          </a:p>
          <a:p>
            <a:r>
              <a:rPr lang="en-GB" dirty="0"/>
              <a:t>So what are Heat Decarbonisation Plans and what is the purpose of a Heat Decarbonisation Plan (HDP)?</a:t>
            </a:r>
          </a:p>
          <a:p>
            <a:r>
              <a:rPr lang="en-GB" dirty="0"/>
              <a:t>Funding secured within the Archdiocese for HDP’s</a:t>
            </a:r>
          </a:p>
        </p:txBody>
      </p:sp>
    </p:spTree>
    <p:extLst>
      <p:ext uri="{BB962C8B-B14F-4D97-AF65-F5344CB8AC3E}">
        <p14:creationId xmlns:p14="http://schemas.microsoft.com/office/powerpoint/2010/main" val="1372950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D6BB-319C-4B53-9312-6DDE05F83373}"/>
              </a:ext>
            </a:extLst>
          </p:cNvPr>
          <p:cNvSpPr>
            <a:spLocks noGrp="1"/>
          </p:cNvSpPr>
          <p:nvPr>
            <p:ph type="title"/>
          </p:nvPr>
        </p:nvSpPr>
        <p:spPr>
          <a:xfrm>
            <a:off x="677334" y="609600"/>
            <a:ext cx="8596668" cy="800100"/>
          </a:xfrm>
        </p:spPr>
        <p:txBody>
          <a:bodyPr/>
          <a:lstStyle/>
          <a:p>
            <a:r>
              <a:rPr lang="en-GB" dirty="0"/>
              <a:t>Other Initiatives</a:t>
            </a:r>
          </a:p>
        </p:txBody>
      </p:sp>
      <p:sp>
        <p:nvSpPr>
          <p:cNvPr id="3" name="Content Placeholder 2">
            <a:extLst>
              <a:ext uri="{FF2B5EF4-FFF2-40B4-BE49-F238E27FC236}">
                <a16:creationId xmlns:a16="http://schemas.microsoft.com/office/drawing/2014/main" id="{57022598-F522-4F35-A9F2-99874F744794}"/>
              </a:ext>
            </a:extLst>
          </p:cNvPr>
          <p:cNvSpPr>
            <a:spLocks noGrp="1"/>
          </p:cNvSpPr>
          <p:nvPr>
            <p:ph idx="1"/>
          </p:nvPr>
        </p:nvSpPr>
        <p:spPr>
          <a:xfrm>
            <a:off x="677334" y="1609725"/>
            <a:ext cx="8676216" cy="4733925"/>
          </a:xfrm>
        </p:spPr>
        <p:txBody>
          <a:bodyPr>
            <a:normAutofit lnSpcReduction="10000"/>
          </a:bodyPr>
          <a:lstStyle/>
          <a:p>
            <a:r>
              <a:rPr lang="en-GB" dirty="0"/>
              <a:t>A number of schools are already engaging in CAFOD’s Live Simply Campaign and the Season of Creation. More information and links are available on the diocesan website.</a:t>
            </a:r>
          </a:p>
          <a:p>
            <a:pPr marL="0" indent="0">
              <a:buNone/>
            </a:pPr>
            <a:endParaRPr lang="en-GB" dirty="0"/>
          </a:p>
          <a:p>
            <a:r>
              <a:rPr lang="en-GB" dirty="0"/>
              <a:t>The Woodland Trust is offering free trees to schools, schools can also be provided with tree packs to plant hedges and mini forests. </a:t>
            </a:r>
            <a:r>
              <a:rPr lang="en-GB" dirty="0">
                <a:hlinkClick r:id="rId2"/>
              </a:rPr>
              <a:t>https://www.woodlandtrust.org.uk/plant-trees/schools-and-communities/</a:t>
            </a:r>
            <a:endParaRPr lang="en-GB" dirty="0"/>
          </a:p>
          <a:p>
            <a:endParaRPr lang="en-GB" dirty="0"/>
          </a:p>
          <a:p>
            <a:r>
              <a:rPr lang="en-GB" dirty="0"/>
              <a:t>•	IFM is an inter-diocesan energy procurement framework which was established in 1994. It provides renewable electricity (100%), gas (60%) and fuel oil to Catholic parishes and schools. If you are seeking comparable utility prices please get in touch with Church Market for further details. </a:t>
            </a:r>
            <a:r>
              <a:rPr lang="en-GB" dirty="0">
                <a:hlinkClick r:id="rId3"/>
              </a:rPr>
              <a:t>https://www.churchmarketplace.org.uk/</a:t>
            </a:r>
            <a:endParaRPr lang="en-GB" dirty="0"/>
          </a:p>
          <a:p>
            <a:pPr marL="0" indent="0">
              <a:buNone/>
            </a:pPr>
            <a:endParaRPr lang="en-GB" dirty="0"/>
          </a:p>
          <a:p>
            <a:r>
              <a:rPr lang="en-GB" dirty="0"/>
              <a:t> Electric cars (see flyer)</a:t>
            </a:r>
          </a:p>
          <a:p>
            <a:endParaRPr lang="en-GB" dirty="0"/>
          </a:p>
        </p:txBody>
      </p:sp>
    </p:spTree>
    <p:extLst>
      <p:ext uri="{BB962C8B-B14F-4D97-AF65-F5344CB8AC3E}">
        <p14:creationId xmlns:p14="http://schemas.microsoft.com/office/powerpoint/2010/main" val="325743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488" y="831668"/>
            <a:ext cx="8815087" cy="6454075"/>
          </a:xfrm>
          <a:prstGeom prst="rect">
            <a:avLst/>
          </a:prstGeom>
          <a:noFill/>
        </p:spPr>
        <p:txBody>
          <a:bodyPr wrap="square" rtlCol="0">
            <a:spAutoFit/>
          </a:bodyPr>
          <a:lstStyle/>
          <a:p>
            <a:pPr marL="285750" lvl="0" indent="-285750">
              <a:buFont typeface="Arial" panose="020B0604020202020204" pitchFamily="34" charset="0"/>
              <a:buChar char="•"/>
            </a:pPr>
            <a:r>
              <a:rPr lang="en-GB" sz="2000" b="1" u="sng" dirty="0"/>
              <a:t>ALL SCHOOLS GENERAL UPDATES:</a:t>
            </a:r>
          </a:p>
          <a:p>
            <a:pPr marL="285750" lvl="0" indent="-285750">
              <a:buFont typeface="Arial" panose="020B0604020202020204" pitchFamily="34" charset="0"/>
              <a:buChar char="•"/>
            </a:pPr>
            <a:endParaRPr lang="en-GB" sz="2000" b="1" dirty="0"/>
          </a:p>
          <a:p>
            <a:pPr marL="285750" lvl="0" indent="-285750">
              <a:buFont typeface="Arial" panose="020B0604020202020204" pitchFamily="34" charset="0"/>
              <a:buChar char="•"/>
            </a:pPr>
            <a:r>
              <a:rPr lang="en-GB" sz="2000" dirty="0"/>
              <a:t>Good Estate Management for Schools System (GEMS) guidance produced by the DfE</a:t>
            </a:r>
          </a:p>
          <a:p>
            <a:pPr lvl="0"/>
            <a:r>
              <a:rPr lang="en-GB" sz="2000" u="sng" dirty="0">
                <a:hlinkClick r:id="rId2"/>
              </a:rPr>
              <a:t>https://www.gov.uk/guidance/good-estate-management-for-schools/overseeing-the-estate</a:t>
            </a:r>
            <a:endParaRPr lang="en-GB" sz="2000" dirty="0"/>
          </a:p>
          <a:p>
            <a:endParaRPr lang="en-GB" sz="2000" dirty="0"/>
          </a:p>
          <a:p>
            <a:pPr marL="342900" lvl="0" indent="-342900">
              <a:lnSpc>
                <a:spcPct val="107000"/>
              </a:lnSpc>
              <a:spcAft>
                <a:spcPts val="800"/>
              </a:spcAft>
              <a:buFont typeface="Symbol" panose="05050102010706020507" pitchFamily="18" charset="2"/>
              <a:buChar char=""/>
            </a:pPr>
            <a:r>
              <a:rPr lang="en-GB" sz="2000" dirty="0">
                <a:ea typeface="Calibri" panose="020F0502020204030204" pitchFamily="34" charset="0"/>
                <a:cs typeface="Times New Roman" panose="02020603050405020304" pitchFamily="18" charset="0"/>
              </a:rPr>
              <a:t>Trustee approval form </a:t>
            </a:r>
            <a:r>
              <a:rPr lang="en-GB" sz="2000" dirty="0">
                <a:ea typeface="Calibri" panose="020F0502020204030204" pitchFamily="34" charset="0"/>
                <a:cs typeface="Times New Roman" panose="02020603050405020304" pitchFamily="18" charset="0"/>
                <a:hlinkClick r:id="rId3"/>
              </a:rPr>
              <a:t>https://www.bdes.org.uk/uploads/7/2/8/5/72851667/copy_of_des_landlord_approval_application_1.xlsx</a:t>
            </a:r>
            <a:endParaRPr lang="en-GB" sz="2000" dirty="0">
              <a:ea typeface="Calibri" panose="020F0502020204030204" pitchFamily="34" charset="0"/>
              <a:cs typeface="Times New Roman" panose="02020603050405020304" pitchFamily="18" charset="0"/>
            </a:endParaRPr>
          </a:p>
          <a:p>
            <a:pPr marL="800100" lvl="0" indent="-342900">
              <a:lnSpc>
                <a:spcPct val="107000"/>
              </a:lnSpc>
              <a:buFont typeface="Arial" panose="020B0604020202020204" pitchFamily="34" charset="0"/>
              <a:buChar char="•"/>
            </a:pPr>
            <a:r>
              <a:rPr lang="en-GB" sz="2000" dirty="0">
                <a:solidFill>
                  <a:prstClr val="black"/>
                </a:solidFill>
                <a:ea typeface="Calibri" panose="020F0502020204030204" pitchFamily="34" charset="0"/>
                <a:cs typeface="Times New Roman" panose="02020603050405020304" pitchFamily="18" charset="0"/>
              </a:rPr>
              <a:t>DfE Condition Data Collection Surveys (CDC)</a:t>
            </a:r>
          </a:p>
          <a:p>
            <a:pPr marL="457200" lvl="0">
              <a:lnSpc>
                <a:spcPct val="107000"/>
              </a:lnSpc>
            </a:pPr>
            <a:endParaRPr lang="en-GB" sz="2000" dirty="0">
              <a:solidFill>
                <a:prstClr val="black"/>
              </a:solidFill>
              <a:ea typeface="Calibri" panose="020F0502020204030204" pitchFamily="34" charset="0"/>
              <a:cs typeface="Times New Roman" panose="02020603050405020304" pitchFamily="18" charset="0"/>
            </a:endParaRPr>
          </a:p>
          <a:p>
            <a:pPr marL="800100" lvl="0" indent="-342900">
              <a:lnSpc>
                <a:spcPct val="107000"/>
              </a:lnSpc>
              <a:buFont typeface="Arial" panose="020B0604020202020204" pitchFamily="34" charset="0"/>
              <a:buChar char="•"/>
            </a:pPr>
            <a:r>
              <a:rPr lang="en-GB" sz="2000" dirty="0">
                <a:solidFill>
                  <a:prstClr val="black"/>
                </a:solidFill>
                <a:ea typeface="Calibri" panose="020F0502020204030204" pitchFamily="34" charset="0"/>
                <a:cs typeface="Times New Roman" panose="02020603050405020304" pitchFamily="18" charset="0"/>
              </a:rPr>
              <a:t>Statutory Testing and Maintenance </a:t>
            </a:r>
          </a:p>
          <a:p>
            <a:pPr marL="457200" lvl="0">
              <a:lnSpc>
                <a:spcPct val="107000"/>
              </a:lnSpc>
            </a:pPr>
            <a:endParaRPr lang="en-GB" sz="2000" dirty="0">
              <a:solidFill>
                <a:prstClr val="black"/>
              </a:solidFill>
              <a:ea typeface="Calibri" panose="020F0502020204030204" pitchFamily="34" charset="0"/>
              <a:cs typeface="Times New Roman" panose="02020603050405020304" pitchFamily="18" charset="0"/>
            </a:endParaRPr>
          </a:p>
          <a:p>
            <a:pPr marL="800100" lvl="0" indent="-342900">
              <a:lnSpc>
                <a:spcPct val="107000"/>
              </a:lnSpc>
              <a:buFont typeface="Arial" panose="020B0604020202020204" pitchFamily="34" charset="0"/>
              <a:buChar char="•"/>
            </a:pPr>
            <a:r>
              <a:rPr lang="en-GB" sz="2000" dirty="0">
                <a:solidFill>
                  <a:prstClr val="black"/>
                </a:solidFill>
                <a:ea typeface="Calibri" panose="020F0502020204030204" pitchFamily="34" charset="0"/>
                <a:cs typeface="Times New Roman" panose="02020603050405020304" pitchFamily="18" charset="0"/>
              </a:rPr>
              <a:t>SBM Network meetings</a:t>
            </a:r>
          </a:p>
          <a:p>
            <a:pPr marL="457200" lvl="0">
              <a:lnSpc>
                <a:spcPct val="107000"/>
              </a:lnSpc>
            </a:pPr>
            <a:r>
              <a:rPr lang="en-GB" sz="2000" dirty="0">
                <a:solidFill>
                  <a:prstClr val="black"/>
                </a:solidFill>
                <a:ea typeface="Calibri" panose="020F0502020204030204" pitchFamily="34" charset="0"/>
                <a:cs typeface="Times New Roman" panose="02020603050405020304" pitchFamily="18" charset="0"/>
                <a:hlinkClick r:id="rId4"/>
              </a:rPr>
              <a:t>https://www.bdes.org.uk/finance.html</a:t>
            </a:r>
            <a:endParaRPr lang="en-GB" sz="2000" dirty="0">
              <a:solidFill>
                <a:prstClr val="black"/>
              </a:solidFill>
              <a:ea typeface="Calibri" panose="020F0502020204030204" pitchFamily="34" charset="0"/>
              <a:cs typeface="Times New Roman" panose="02020603050405020304" pitchFamily="18" charset="0"/>
            </a:endParaRPr>
          </a:p>
          <a:p>
            <a:pPr lvl="0">
              <a:lnSpc>
                <a:spcPct val="107000"/>
              </a:lnSpc>
              <a:spcAft>
                <a:spcPts val="800"/>
              </a:spcAft>
            </a:pPr>
            <a:endParaRPr lang="en-GB" sz="2000" dirty="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2000" dirty="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961244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3" y="420914"/>
            <a:ext cx="9100457" cy="1644040"/>
          </a:xfrm>
          <a:prstGeom prst="rect">
            <a:avLst/>
          </a:prstGeom>
        </p:spPr>
        <p:txBody>
          <a:bodyPr wrap="square">
            <a:spAutoFit/>
          </a:bodyPr>
          <a:lstStyle/>
          <a:p>
            <a:pPr marL="228600">
              <a:lnSpc>
                <a:spcPts val="1875"/>
              </a:lnSpc>
              <a:spcAft>
                <a:spcPts val="1500"/>
              </a:spcAft>
            </a:pPr>
            <a:r>
              <a:rPr lang="en-GB" sz="2000" b="1" u="sng" dirty="0">
                <a:ea typeface="Calibri" panose="020F0502020204030204" pitchFamily="34" charset="0"/>
              </a:rPr>
              <a:t>VA SCHOOLS GENERAL</a:t>
            </a:r>
            <a:endParaRPr lang="en-GB" sz="2000" dirty="0">
              <a:ea typeface="Calibri" panose="020F0502020204030204" pitchFamily="34" charset="0"/>
            </a:endParaRPr>
          </a:p>
          <a:p>
            <a:pPr lvl="0">
              <a:lnSpc>
                <a:spcPts val="1875"/>
              </a:lnSpc>
              <a:spcAft>
                <a:spcPts val="1500"/>
              </a:spcAft>
            </a:pPr>
            <a:endParaRPr lang="en-GB" sz="2000" dirty="0">
              <a:ea typeface="Calibri" panose="020F0502020204030204" pitchFamily="34" charset="0"/>
            </a:endParaRPr>
          </a:p>
          <a:p>
            <a:pPr marL="342900" lvl="0" indent="-342900">
              <a:lnSpc>
                <a:spcPts val="1875"/>
              </a:lnSpc>
              <a:spcAft>
                <a:spcPts val="1500"/>
              </a:spcAft>
              <a:buFont typeface="Symbol" panose="05050102010706020507" pitchFamily="18" charset="2"/>
              <a:buChar char=""/>
            </a:pPr>
            <a:r>
              <a:rPr lang="en-GB" sz="2000" dirty="0">
                <a:ea typeface="Calibri" panose="020F0502020204030204" pitchFamily="34" charset="0"/>
              </a:rPr>
              <a:t>LCVAP bids for 2022/23</a:t>
            </a:r>
          </a:p>
          <a:p>
            <a:pPr lvl="0">
              <a:lnSpc>
                <a:spcPts val="1875"/>
              </a:lnSpc>
              <a:spcAft>
                <a:spcPts val="1500"/>
              </a:spcAft>
            </a:pPr>
            <a:endParaRPr lang="en-GB" sz="2000" dirty="0">
              <a:ea typeface="Calibri" panose="020F0502020204030204" pitchFamily="34" charset="0"/>
            </a:endParaRPr>
          </a:p>
        </p:txBody>
      </p:sp>
    </p:spTree>
    <p:extLst>
      <p:ext uri="{BB962C8B-B14F-4D97-AF65-F5344CB8AC3E}">
        <p14:creationId xmlns:p14="http://schemas.microsoft.com/office/powerpoint/2010/main" val="37072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CF8F04-2896-494A-97C3-D773CB57FA80}"/>
              </a:ext>
            </a:extLst>
          </p:cNvPr>
          <p:cNvPicPr>
            <a:picLocks noChangeAspect="1"/>
          </p:cNvPicPr>
          <p:nvPr/>
        </p:nvPicPr>
        <p:blipFill>
          <a:blip r:embed="rId2"/>
          <a:stretch>
            <a:fillRect/>
          </a:stretch>
        </p:blipFill>
        <p:spPr>
          <a:xfrm>
            <a:off x="761999" y="428624"/>
            <a:ext cx="10310141" cy="5799455"/>
          </a:xfrm>
          <a:prstGeom prst="rect">
            <a:avLst/>
          </a:prstGeom>
        </p:spPr>
      </p:pic>
    </p:spTree>
    <p:extLst>
      <p:ext uri="{BB962C8B-B14F-4D97-AF65-F5344CB8AC3E}">
        <p14:creationId xmlns:p14="http://schemas.microsoft.com/office/powerpoint/2010/main" val="41004146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6630</TotalTime>
  <Words>477</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Trebuchet MS</vt:lpstr>
      <vt:lpstr>Wingdings 3</vt:lpstr>
      <vt:lpstr>Facet</vt:lpstr>
      <vt:lpstr>DES UPDATES Finance &amp; Buildings</vt:lpstr>
      <vt:lpstr>The Diocesan Response to the Climate Emergency</vt:lpstr>
      <vt:lpstr>Building improvements to reduce carbon emissions</vt:lpstr>
      <vt:lpstr>Other Initiatives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OLeary</dc:creator>
  <cp:lastModifiedBy>Toni Guest</cp:lastModifiedBy>
  <cp:revision>357</cp:revision>
  <cp:lastPrinted>2018-10-17T17:37:03Z</cp:lastPrinted>
  <dcterms:created xsi:type="dcterms:W3CDTF">2016-10-13T12:20:19Z</dcterms:created>
  <dcterms:modified xsi:type="dcterms:W3CDTF">2021-11-24T13:58:18Z</dcterms:modified>
</cp:coreProperties>
</file>