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9" r:id="rId3"/>
    <p:sldId id="274" r:id="rId4"/>
    <p:sldId id="275" r:id="rId5"/>
    <p:sldId id="276" r:id="rId6"/>
    <p:sldId id="277" r:id="rId7"/>
    <p:sldId id="278" r:id="rId8"/>
    <p:sldId id="279" r:id="rId9"/>
    <p:sldId id="280" r:id="rId10"/>
    <p:sldId id="281" r:id="rId11"/>
    <p:sldId id="282" r:id="rId12"/>
    <p:sldId id="258" r:id="rId13"/>
    <p:sldId id="272" r:id="rId14"/>
    <p:sldId id="256" r:id="rId15"/>
    <p:sldId id="271" r:id="rId16"/>
    <p:sldId id="273" r:id="rId17"/>
    <p:sldId id="270" r:id="rId18"/>
    <p:sldId id="259" r:id="rId19"/>
    <p:sldId id="262" r:id="rId20"/>
    <p:sldId id="260"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2404D-B5C1-44CA-81BF-AF97D9B9B711}" type="datetimeFigureOut">
              <a:rPr lang="en-GB" smtClean="0"/>
              <a:t>14/09/2016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A3BF2-B751-43F8-A539-EC4255C0451F}" type="slidenum">
              <a:rPr lang="en-GB" smtClean="0"/>
              <a:t>‹#›</a:t>
            </a:fld>
            <a:endParaRPr lang="en-GB"/>
          </a:p>
        </p:txBody>
      </p:sp>
    </p:spTree>
    <p:extLst>
      <p:ext uri="{BB962C8B-B14F-4D97-AF65-F5344CB8AC3E}">
        <p14:creationId xmlns:p14="http://schemas.microsoft.com/office/powerpoint/2010/main" val="72208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4A3BF2-B751-43F8-A539-EC4255C0451F}" type="slidenum">
              <a:rPr lang="en-GB" smtClean="0"/>
              <a:t>12</a:t>
            </a:fld>
            <a:endParaRPr lang="en-GB"/>
          </a:p>
        </p:txBody>
      </p:sp>
    </p:spTree>
    <p:extLst>
      <p:ext uri="{BB962C8B-B14F-4D97-AF65-F5344CB8AC3E}">
        <p14:creationId xmlns:p14="http://schemas.microsoft.com/office/powerpoint/2010/main" val="166396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4A3BF2-B751-43F8-A539-EC4255C0451F}" type="slidenum">
              <a:rPr lang="en-GB" smtClean="0"/>
              <a:t>16</a:t>
            </a:fld>
            <a:endParaRPr lang="en-GB"/>
          </a:p>
        </p:txBody>
      </p:sp>
    </p:spTree>
    <p:extLst>
      <p:ext uri="{BB962C8B-B14F-4D97-AF65-F5344CB8AC3E}">
        <p14:creationId xmlns:p14="http://schemas.microsoft.com/office/powerpoint/2010/main" val="186815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4A3BF2-B751-43F8-A539-EC4255C0451F}" type="slidenum">
              <a:rPr lang="en-GB" smtClean="0"/>
              <a:t>18</a:t>
            </a:fld>
            <a:endParaRPr lang="en-GB"/>
          </a:p>
        </p:txBody>
      </p:sp>
    </p:spTree>
    <p:extLst>
      <p:ext uri="{BB962C8B-B14F-4D97-AF65-F5344CB8AC3E}">
        <p14:creationId xmlns:p14="http://schemas.microsoft.com/office/powerpoint/2010/main" val="152156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3BDD42-AE60-4A49-A63C-2F20151924F4}"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348247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3BDD42-AE60-4A49-A63C-2F20151924F4}"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86519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3BDD42-AE60-4A49-A63C-2F20151924F4}"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157021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3BDD42-AE60-4A49-A63C-2F20151924F4}"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16750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BDD42-AE60-4A49-A63C-2F20151924F4}"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178601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3BDD42-AE60-4A49-A63C-2F20151924F4}"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347625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3BDD42-AE60-4A49-A63C-2F20151924F4}" type="datetimeFigureOut">
              <a:rPr lang="en-GB" smtClean="0"/>
              <a:t>14/09/2016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174189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3BDD42-AE60-4A49-A63C-2F20151924F4}" type="datetimeFigureOut">
              <a:rPr lang="en-GB" smtClean="0"/>
              <a:t>14/09/2016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168013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BDD42-AE60-4A49-A63C-2F20151924F4}" type="datetimeFigureOut">
              <a:rPr lang="en-GB" smtClean="0"/>
              <a:t>14/09/2016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358395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BDD42-AE60-4A49-A63C-2F20151924F4}"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110004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BDD42-AE60-4A49-A63C-2F20151924F4}"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25DB2E-2D05-4306-976B-C45583C9958D}" type="slidenum">
              <a:rPr lang="en-GB" smtClean="0"/>
              <a:t>‹#›</a:t>
            </a:fld>
            <a:endParaRPr lang="en-GB"/>
          </a:p>
        </p:txBody>
      </p:sp>
    </p:spTree>
    <p:extLst>
      <p:ext uri="{BB962C8B-B14F-4D97-AF65-F5344CB8AC3E}">
        <p14:creationId xmlns:p14="http://schemas.microsoft.com/office/powerpoint/2010/main" val="409979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BDD42-AE60-4A49-A63C-2F20151924F4}" type="datetimeFigureOut">
              <a:rPr lang="en-GB" smtClean="0"/>
              <a:t>14/09/2016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5DB2E-2D05-4306-976B-C45583C9958D}" type="slidenum">
              <a:rPr lang="en-GB" smtClean="0"/>
              <a:t>‹#›</a:t>
            </a:fld>
            <a:endParaRPr lang="en-GB"/>
          </a:p>
        </p:txBody>
      </p:sp>
    </p:spTree>
    <p:extLst>
      <p:ext uri="{BB962C8B-B14F-4D97-AF65-F5344CB8AC3E}">
        <p14:creationId xmlns:p14="http://schemas.microsoft.com/office/powerpoint/2010/main" val="216371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s://www.youtube.com/watch?v=ZJIt0vlsJ8Q" TargetMode="External"/><Relationship Id="rId4" Type="http://schemas.openxmlformats.org/officeDocument/2006/relationships/hyperlink" Target="https://www.youtube.com/watch?v=0gMDY8zumZ0" TargetMode="Externa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nZ4zL_0UtUw"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reyschoo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lasstools.net/education-games-php/fruit_machin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hyperlink" Target="https://www.youtube.com/watch?v=g5O1RVWB8MQ"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elegraph.co.uk/multimedia/archive/00444/news-graphics-2007-_44447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7"/>
            <a:ext cx="6624736" cy="44164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261610"/>
            <a:ext cx="9036496" cy="523220"/>
          </a:xfrm>
          <a:prstGeom prst="rect">
            <a:avLst/>
          </a:prstGeom>
          <a:noFill/>
        </p:spPr>
        <p:txBody>
          <a:bodyPr wrap="square" rtlCol="0">
            <a:spAutoFit/>
          </a:bodyPr>
          <a:lstStyle/>
          <a:p>
            <a:pPr algn="ctr"/>
            <a:r>
              <a:rPr lang="en-GB" sz="2800" dirty="0" smtClean="0">
                <a:latin typeface="Comic Sans MS" panose="030F0702030302020204" pitchFamily="66" charset="0"/>
              </a:rPr>
              <a:t>What questions do you have about this image? </a:t>
            </a:r>
            <a:endParaRPr lang="en-GB" sz="2800" dirty="0">
              <a:latin typeface="Comic Sans MS" panose="030F0702030302020204" pitchFamily="66" charset="0"/>
            </a:endParaRPr>
          </a:p>
        </p:txBody>
      </p:sp>
      <p:sp>
        <p:nvSpPr>
          <p:cNvPr id="4" name="TextBox 3"/>
          <p:cNvSpPr txBox="1"/>
          <p:nvPr/>
        </p:nvSpPr>
        <p:spPr>
          <a:xfrm>
            <a:off x="26399" y="6021288"/>
            <a:ext cx="9036496" cy="523220"/>
          </a:xfrm>
          <a:prstGeom prst="rect">
            <a:avLst/>
          </a:prstGeom>
          <a:noFill/>
        </p:spPr>
        <p:txBody>
          <a:bodyPr wrap="square" rtlCol="0">
            <a:spAutoFit/>
          </a:bodyPr>
          <a:lstStyle/>
          <a:p>
            <a:pPr algn="ctr"/>
            <a:r>
              <a:rPr lang="en-GB" sz="2800" dirty="0" smtClean="0">
                <a:latin typeface="Comic Sans MS" panose="030F0702030302020204" pitchFamily="66" charset="0"/>
              </a:rPr>
              <a:t>What do YOU think is special about this photo?</a:t>
            </a:r>
            <a:endParaRPr lang="en-GB" sz="2800" dirty="0">
              <a:latin typeface="Comic Sans MS" panose="030F0702030302020204" pitchFamily="66" charset="0"/>
            </a:endParaRPr>
          </a:p>
        </p:txBody>
      </p:sp>
    </p:spTree>
    <p:extLst>
      <p:ext uri="{BB962C8B-B14F-4D97-AF65-F5344CB8AC3E}">
        <p14:creationId xmlns:p14="http://schemas.microsoft.com/office/powerpoint/2010/main" val="20161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7030A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mn-lt"/>
                <a:cs typeface="+mn-cs"/>
              </a:rPr>
              <a:t>£100,000</a:t>
            </a:r>
            <a:endParaRPr lang="en-US" sz="44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Which of the below words means ‘the way in which God reveals himself to the world’?</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Eternal</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Revelation</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1385887"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Inspiration</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215555" y="4869159"/>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Transcendence</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140879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00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mn-lt"/>
                <a:cs typeface="+mn-cs"/>
              </a:rPr>
              <a:t>£1,000,000</a:t>
            </a:r>
            <a:endParaRPr lang="en-US" sz="44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Which of the words below literally means ‘God breathed’. This means how God shows us what is right and wrong to do.</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Eternal</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Revelation</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1385887"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Inspiration</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215555" y="4869159"/>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Transcendence</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178190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785860"/>
            <a:ext cx="9144000" cy="1072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Rectangle 2"/>
          <p:cNvSpPr/>
          <p:nvPr/>
        </p:nvSpPr>
        <p:spPr>
          <a:xfrm>
            <a:off x="0" y="0"/>
            <a:ext cx="9144000" cy="1569660"/>
          </a:xfrm>
          <a:prstGeom prst="rect">
            <a:avLst/>
          </a:prstGeom>
          <a:noFill/>
        </p:spPr>
        <p:txBody>
          <a:bodyPr>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GCSE Religious </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studies: </a:t>
            </a:r>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a:p>
            <a:pPr algn="ctr" fontAlgn="auto">
              <a:spcBef>
                <a:spcPts val="0"/>
              </a:spcBef>
              <a:spcAft>
                <a:spcPts val="0"/>
              </a:spcAft>
              <a:defRPr/>
            </a:pP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Eduqas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4" name="Rectangle 3"/>
          <p:cNvSpPr/>
          <p:nvPr/>
        </p:nvSpPr>
        <p:spPr>
          <a:xfrm>
            <a:off x="-6183" y="4794057"/>
            <a:ext cx="9144000" cy="615553"/>
          </a:xfrm>
          <a:prstGeom prst="rect">
            <a:avLst/>
          </a:prstGeom>
          <a:noFill/>
        </p:spPr>
        <p:txBody>
          <a:bodyPr>
            <a:spAutoFit/>
          </a:bodyPr>
          <a:lstStyle/>
          <a:p>
            <a:pPr algn="ctr" fontAlgn="auto">
              <a:spcBef>
                <a:spcPts val="0"/>
              </a:spcBef>
              <a:spcAft>
                <a:spcPts val="0"/>
              </a:spcAft>
              <a:defRPr/>
            </a:pPr>
            <a:r>
              <a:rPr lang="en-US" sz="3400" b="1" dirty="0" smtClean="0">
                <a:ln w="10541" cmpd="sng">
                  <a:solidFill>
                    <a:schemeClr val="accent1">
                      <a:shade val="88000"/>
                      <a:satMod val="110000"/>
                    </a:schemeClr>
                  </a:solidFill>
                  <a:prstDash val="solid"/>
                </a:ln>
                <a:solidFill>
                  <a:srgbClr val="FF0000"/>
                </a:solidFill>
              </a:rPr>
              <a:t>Lesson 3: What are origins and meaning? </a:t>
            </a:r>
            <a:endParaRPr lang="en-US" sz="3400" b="1" dirty="0">
              <a:ln w="10541" cmpd="sng">
                <a:solidFill>
                  <a:schemeClr val="accent1">
                    <a:shade val="88000"/>
                    <a:satMod val="110000"/>
                  </a:schemeClr>
                </a:solidFill>
                <a:prstDash val="solid"/>
              </a:ln>
              <a:solidFill>
                <a:srgbClr val="FF0000"/>
              </a:solidFill>
            </a:endParaRPr>
          </a:p>
        </p:txBody>
      </p:sp>
      <p:sp>
        <p:nvSpPr>
          <p:cNvPr id="5" name="TextBox 8"/>
          <p:cNvSpPr txBox="1">
            <a:spLocks noChangeArrowheads="1"/>
          </p:cNvSpPr>
          <p:nvPr/>
        </p:nvSpPr>
        <p:spPr bwMode="auto">
          <a:xfrm>
            <a:off x="0" y="578586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explore the need for origins and meaning. </a:t>
            </a:r>
          </a:p>
          <a:p>
            <a:pPr eaLnBrk="1" hangingPunct="1">
              <a:buFont typeface="Arial" charset="0"/>
              <a:buChar char="•"/>
            </a:pPr>
            <a:r>
              <a:rPr lang="en-GB" sz="2400" dirty="0" smtClean="0">
                <a:latin typeface="Comic Sans MS" panose="030F0702030302020204" pitchFamily="66" charset="0"/>
              </a:rPr>
              <a:t>To understand different religious origins and meaning.</a:t>
            </a:r>
            <a:endParaRPr lang="en-GB" sz="2200" dirty="0">
              <a:latin typeface="Comic Sans MS" pitchFamily="66" charset="0"/>
            </a:endParaRPr>
          </a:p>
        </p:txBody>
      </p:sp>
      <p:sp>
        <p:nvSpPr>
          <p:cNvPr id="6" name="Rectangle 5"/>
          <p:cNvSpPr/>
          <p:nvPr/>
        </p:nvSpPr>
        <p:spPr>
          <a:xfrm>
            <a:off x="0" y="1555881"/>
            <a:ext cx="9144000" cy="769441"/>
          </a:xfrm>
          <a:prstGeom prst="rect">
            <a:avLst/>
          </a:prstGeom>
          <a:solidFill>
            <a:srgbClr val="FF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 1: Origins and meaning</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2050" name="Picture 2" descr="https://tse3.mm.bing.net/th?id=OIP.M3f203580e3a1c9d33dc5a752a7deec7a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 y="2325322"/>
            <a:ext cx="2921999" cy="2468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se3.mm.bing.net/th?id=OIP.Mb4a2c3637c2ed150dc6b41faa64a5471o0&amp;pid=15.1&amp;P=0&amp;w=211&amp;h=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5" y="2347529"/>
            <a:ext cx="3701721" cy="2441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greyschool.com/modules/Faculty/pnimages/Ober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2333767"/>
            <a:ext cx="2592289" cy="246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5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785860"/>
            <a:ext cx="9144000" cy="1072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TextBox 8"/>
          <p:cNvSpPr txBox="1">
            <a:spLocks noChangeArrowheads="1"/>
          </p:cNvSpPr>
          <p:nvPr/>
        </p:nvSpPr>
        <p:spPr bwMode="auto">
          <a:xfrm>
            <a:off x="0" y="578586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explore the need for origins and meaning. </a:t>
            </a:r>
          </a:p>
          <a:p>
            <a:pPr eaLnBrk="1" hangingPunct="1">
              <a:buFont typeface="Arial" charset="0"/>
              <a:buChar char="•"/>
            </a:pPr>
            <a:r>
              <a:rPr lang="en-GB" sz="2400" dirty="0" smtClean="0">
                <a:latin typeface="Comic Sans MS" panose="030F0702030302020204" pitchFamily="66" charset="0"/>
              </a:rPr>
              <a:t>To understand different religious origins and meaning.</a:t>
            </a:r>
            <a:endParaRPr lang="en-GB" sz="2200" dirty="0">
              <a:latin typeface="Comic Sans MS" pitchFamily="66" charset="0"/>
            </a:endParaRPr>
          </a:p>
        </p:txBody>
      </p:sp>
      <p:sp>
        <p:nvSpPr>
          <p:cNvPr id="4" name="Rectangle 3"/>
          <p:cNvSpPr/>
          <p:nvPr/>
        </p:nvSpPr>
        <p:spPr>
          <a:xfrm>
            <a:off x="2771800" y="-2588"/>
            <a:ext cx="6372200" cy="769441"/>
          </a:xfrm>
          <a:prstGeom prst="rect">
            <a:avLst/>
          </a:prstGeom>
          <a:solidFill>
            <a:srgbClr val="FFFF00"/>
          </a:solidFill>
        </p:spPr>
        <p:txBody>
          <a:bodyPr wrap="square">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big picture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5" name="TextBox 4"/>
          <p:cNvSpPr txBox="1"/>
          <p:nvPr/>
        </p:nvSpPr>
        <p:spPr>
          <a:xfrm>
            <a:off x="2771800" y="952644"/>
            <a:ext cx="6192688" cy="1631216"/>
          </a:xfrm>
          <a:prstGeom prst="rect">
            <a:avLst/>
          </a:prstGeom>
          <a:noFill/>
          <a:ln>
            <a:solidFill>
              <a:srgbClr val="FF0000"/>
            </a:solidFill>
          </a:ln>
        </p:spPr>
        <p:txBody>
          <a:bodyPr wrap="square" rtlCol="0">
            <a:spAutoFit/>
          </a:bodyPr>
          <a:lstStyle/>
          <a:p>
            <a:r>
              <a:rPr lang="en-GB" sz="2000" dirty="0" smtClean="0">
                <a:latin typeface="Comic Sans MS" panose="030F0702030302020204" pitchFamily="66" charset="0"/>
              </a:rPr>
              <a:t>Where is our learning going?</a:t>
            </a:r>
          </a:p>
          <a:p>
            <a:pPr marL="342900" indent="-342900">
              <a:buFont typeface="Wingdings" panose="05000000000000000000" pitchFamily="2" charset="2"/>
              <a:buChar char="v"/>
            </a:pPr>
            <a:r>
              <a:rPr lang="en-GB" sz="2000" dirty="0" smtClean="0">
                <a:latin typeface="Comic Sans MS" panose="030F0702030302020204" pitchFamily="66" charset="0"/>
              </a:rPr>
              <a:t>1. Key Skill A vocabulary.</a:t>
            </a:r>
          </a:p>
          <a:p>
            <a:pPr marL="342900" indent="-342900">
              <a:buFont typeface="Wingdings" panose="05000000000000000000" pitchFamily="2" charset="2"/>
              <a:buChar char="v"/>
            </a:pPr>
            <a:r>
              <a:rPr lang="en-GB" sz="2000" dirty="0" smtClean="0">
                <a:latin typeface="Comic Sans MS" panose="030F0702030302020204" pitchFamily="66" charset="0"/>
              </a:rPr>
              <a:t>THIS LESSON: What are origins and meaning?</a:t>
            </a:r>
          </a:p>
          <a:p>
            <a:pPr marL="342900" indent="-342900">
              <a:buFont typeface="Wingdings" panose="05000000000000000000" pitchFamily="2" charset="2"/>
              <a:buChar char="v"/>
            </a:pPr>
            <a:r>
              <a:rPr lang="en-GB" sz="2000" dirty="0" smtClean="0">
                <a:latin typeface="Comic Sans MS" panose="030F0702030302020204" pitchFamily="66" charset="0"/>
              </a:rPr>
              <a:t>3. What do Catholics believe about the origins of the universe?</a:t>
            </a:r>
            <a:endParaRPr lang="en-GB" sz="2000" dirty="0">
              <a:latin typeface="Comic Sans MS" panose="030F0702030302020204" pitchFamily="66" charset="0"/>
            </a:endParaRPr>
          </a:p>
        </p:txBody>
      </p:sp>
      <p:sp>
        <p:nvSpPr>
          <p:cNvPr id="6" name="TextBox 5"/>
          <p:cNvSpPr txBox="1"/>
          <p:nvPr/>
        </p:nvSpPr>
        <p:spPr>
          <a:xfrm>
            <a:off x="2771800" y="2873768"/>
            <a:ext cx="6192688" cy="286232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t="100000"/>
            </a:path>
            <a:tileRect r="-100000" b="-100000"/>
          </a:gradFill>
          <a:ln>
            <a:solidFill>
              <a:srgbClr val="FF0000"/>
            </a:solidFill>
          </a:ln>
        </p:spPr>
        <p:txBody>
          <a:bodyPr wrap="square" rtlCol="0">
            <a:spAutoFit/>
          </a:bodyPr>
          <a:lstStyle/>
          <a:p>
            <a:r>
              <a:rPr lang="en-GB" sz="2000" dirty="0" smtClean="0">
                <a:latin typeface="Comic Sans MS" panose="030F0702030302020204" pitchFamily="66" charset="0"/>
              </a:rPr>
              <a:t>What does success look like in today’s lesson?</a:t>
            </a:r>
          </a:p>
          <a:p>
            <a:endParaRPr lang="en-GB" sz="2000" dirty="0">
              <a:latin typeface="Comic Sans MS" panose="030F0702030302020204" pitchFamily="66" charset="0"/>
            </a:endParaRPr>
          </a:p>
          <a:p>
            <a:pPr marL="342900" indent="-342900">
              <a:buFont typeface="Wingdings" panose="05000000000000000000" pitchFamily="2" charset="2"/>
              <a:buChar char="ü"/>
            </a:pPr>
            <a:r>
              <a:rPr lang="en-GB" sz="2000" dirty="0" smtClean="0">
                <a:latin typeface="Comic Sans MS" panose="030F0702030302020204" pitchFamily="66" charset="0"/>
              </a:rPr>
              <a:t>You </a:t>
            </a:r>
            <a:r>
              <a:rPr lang="en-GB" sz="2000" b="1" dirty="0" smtClean="0">
                <a:latin typeface="Comic Sans MS" panose="030F0702030302020204" pitchFamily="66" charset="0"/>
              </a:rPr>
              <a:t>MUST</a:t>
            </a:r>
            <a:r>
              <a:rPr lang="en-GB" sz="2000" dirty="0" smtClean="0">
                <a:latin typeface="Comic Sans MS" panose="030F0702030302020204" pitchFamily="66" charset="0"/>
              </a:rPr>
              <a:t> be able to define the term origins and meaning.</a:t>
            </a:r>
          </a:p>
          <a:p>
            <a:pPr marL="342900" indent="-342900">
              <a:buFont typeface="Wingdings" panose="05000000000000000000" pitchFamily="2" charset="2"/>
              <a:buChar char="ü"/>
            </a:pPr>
            <a:r>
              <a:rPr lang="en-GB" sz="2000" dirty="0" smtClean="0">
                <a:latin typeface="Comic Sans MS" panose="030F0702030302020204" pitchFamily="66" charset="0"/>
              </a:rPr>
              <a:t>You </a:t>
            </a:r>
            <a:r>
              <a:rPr lang="en-GB" sz="2000" b="1" dirty="0" smtClean="0">
                <a:latin typeface="Comic Sans MS" panose="030F0702030302020204" pitchFamily="66" charset="0"/>
              </a:rPr>
              <a:t>SHOULD </a:t>
            </a:r>
            <a:r>
              <a:rPr lang="en-GB" sz="2000" dirty="0" smtClean="0">
                <a:latin typeface="Comic Sans MS" panose="030F0702030302020204" pitchFamily="66" charset="0"/>
              </a:rPr>
              <a:t>explain examples of the beliefs of different religious traditions towards origins and meanings. </a:t>
            </a:r>
          </a:p>
          <a:p>
            <a:pPr marL="342900" indent="-342900">
              <a:buFont typeface="Wingdings" panose="05000000000000000000" pitchFamily="2" charset="2"/>
              <a:buChar char="ü"/>
            </a:pPr>
            <a:r>
              <a:rPr lang="en-GB" sz="2000" dirty="0" smtClean="0">
                <a:latin typeface="Comic Sans MS" panose="030F0702030302020204" pitchFamily="66" charset="0"/>
              </a:rPr>
              <a:t>You </a:t>
            </a:r>
            <a:r>
              <a:rPr lang="en-GB" sz="2000" b="1" dirty="0" smtClean="0">
                <a:latin typeface="Comic Sans MS" panose="030F0702030302020204" pitchFamily="66" charset="0"/>
              </a:rPr>
              <a:t>COULD </a:t>
            </a:r>
            <a:r>
              <a:rPr lang="en-GB" sz="2000" dirty="0" smtClean="0">
                <a:latin typeface="Comic Sans MS" panose="030F0702030302020204" pitchFamily="66" charset="0"/>
              </a:rPr>
              <a:t>argue what you think are our origins and meanings.</a:t>
            </a:r>
            <a:endParaRPr lang="en-GB" sz="2000" dirty="0">
              <a:latin typeface="Comic Sans MS" panose="030F0702030302020204" pitchFamily="66" charset="0"/>
            </a:endParaRPr>
          </a:p>
        </p:txBody>
      </p:sp>
      <p:pic>
        <p:nvPicPr>
          <p:cNvPr id="10242" name="Picture 2" descr="https://tse1.mm.bing.net/th?id=OIP.Mfe789d5624ff1bf169e40167f8bc9f93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008"/>
            <a:ext cx="2771800" cy="313596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1.mm.bing.net/th?id=OIP.M6dcb44acf808629a8386c1394ccd0030o0&amp;pid=15.1&amp;P=0&amp;w=206&amp;h=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68960"/>
            <a:ext cx="2757055" cy="26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5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0"/>
            <a:ext cx="6912768" cy="1631216"/>
          </a:xfrm>
          <a:prstGeom prst="rect">
            <a:avLst/>
          </a:prstGeom>
          <a:solidFill>
            <a:srgbClr val="FFFF00"/>
          </a:solidFill>
        </p:spPr>
        <p:txBody>
          <a:bodyPr wrap="square" lIns="91440" tIns="45720" rIns="91440" bIns="45720">
            <a:spAutoFit/>
          </a:bodyPr>
          <a:lstStyle/>
          <a:p>
            <a:pPr algn="ctr"/>
            <a:r>
              <a:rPr lang="en-US" sz="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Switch on 2 learning discussion</a:t>
            </a:r>
            <a:endParaRPr lang="en-US" sz="5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8" name="Picture 4" descr="https://tse1.mm.bing.net/th?id=OIP.M97d0df78b9b93b4c685dd5d794dffd01H0&amp;pid=15.1&amp;P=0&amp;w=212&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2" y="1631216"/>
            <a:ext cx="3025049" cy="52267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5856" y="2852936"/>
            <a:ext cx="5544616" cy="1938992"/>
          </a:xfrm>
          <a:prstGeom prst="rect">
            <a:avLst/>
          </a:prstGeom>
          <a:noFill/>
        </p:spPr>
        <p:txBody>
          <a:bodyPr wrap="square" rtlCol="0">
            <a:spAutoFit/>
          </a:bodyPr>
          <a:lstStyle/>
          <a:p>
            <a:pPr algn="ctr"/>
            <a:r>
              <a:rPr lang="en-GB" sz="2400" dirty="0" smtClean="0">
                <a:latin typeface="Comic Sans MS" panose="030F0702030302020204" pitchFamily="66" charset="0"/>
              </a:rPr>
              <a:t>Do you think it is important to know where you came from and why we are here?</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Give 2 reasons for your point of view.</a:t>
            </a:r>
            <a:endParaRPr lang="en-GB" sz="2400" dirty="0">
              <a:latin typeface="Comic Sans MS" panose="030F0702030302020204" pitchFamily="66" charset="0"/>
            </a:endParaRPr>
          </a:p>
        </p:txBody>
      </p:sp>
      <p:pic>
        <p:nvPicPr>
          <p:cNvPr id="1030" name="Picture 6" descr="https://tse3.mm.bing.net/th?id=OIP.Mc75dd9a34ee944e3429eca727a8fc985H0&amp;pid=15.1&amp;P=0&amp;w=205&amp;h=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0"/>
            <a:ext cx="1088529" cy="1514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3.mm.bing.net/th?id=OIP.Mc75dd9a34ee944e3429eca727a8fc985H0&amp;pid=15.1&amp;P=0&amp;w=205&amp;h=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 y="0"/>
            <a:ext cx="1088529"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8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5"/>
            <a:ext cx="9144000" cy="769441"/>
          </a:xfrm>
          <a:prstGeom prst="rect">
            <a:avLst/>
          </a:prstGeom>
          <a:solidFill>
            <a:srgbClr val="00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Key vocabulary for today</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 name="TextBox 2"/>
          <p:cNvSpPr txBox="1"/>
          <p:nvPr/>
        </p:nvSpPr>
        <p:spPr>
          <a:xfrm rot="10800000" flipH="1" flipV="1">
            <a:off x="1012315" y="1474994"/>
            <a:ext cx="7314267" cy="461665"/>
          </a:xfrm>
          <a:prstGeom prst="rect">
            <a:avLst/>
          </a:prstGeom>
          <a:noFill/>
        </p:spPr>
        <p:txBody>
          <a:bodyPr wrap="square" rtlCol="0">
            <a:spAutoFit/>
          </a:bodyPr>
          <a:lstStyle/>
          <a:p>
            <a:pPr algn="ctr"/>
            <a:r>
              <a:rPr lang="en-GB" sz="2400" dirty="0" smtClean="0">
                <a:latin typeface="Comic Sans MS" panose="030F0702030302020204" pitchFamily="66" charset="0"/>
              </a:rPr>
              <a:t>Some key terms we need to know today are:</a:t>
            </a:r>
          </a:p>
        </p:txBody>
      </p:sp>
      <p:sp>
        <p:nvSpPr>
          <p:cNvPr id="4" name="TextBox 3"/>
          <p:cNvSpPr txBox="1"/>
          <p:nvPr/>
        </p:nvSpPr>
        <p:spPr>
          <a:xfrm rot="10800000" flipH="1" flipV="1">
            <a:off x="827605" y="2868387"/>
            <a:ext cx="2088190" cy="461665"/>
          </a:xfrm>
          <a:prstGeom prst="rect">
            <a:avLst/>
          </a:prstGeom>
          <a:noFill/>
          <a:ln w="19050">
            <a:solidFill>
              <a:schemeClr val="tx1"/>
            </a:solidFill>
          </a:ln>
        </p:spPr>
        <p:txBody>
          <a:bodyPr wrap="square" rtlCol="0">
            <a:spAutoFit/>
          </a:bodyPr>
          <a:lstStyle/>
          <a:p>
            <a:pPr algn="ctr"/>
            <a:r>
              <a:rPr lang="en-GB" sz="2400" dirty="0" smtClean="0">
                <a:latin typeface="Comic Sans MS" panose="030F0702030302020204" pitchFamily="66" charset="0"/>
              </a:rPr>
              <a:t>Origins: </a:t>
            </a:r>
            <a:endParaRPr lang="en-GB" sz="2400" dirty="0">
              <a:latin typeface="Comic Sans MS" panose="030F0702030302020204" pitchFamily="66" charset="0"/>
            </a:endParaRPr>
          </a:p>
        </p:txBody>
      </p:sp>
      <p:sp>
        <p:nvSpPr>
          <p:cNvPr id="5" name="Rounded Rectangle 4"/>
          <p:cNvSpPr/>
          <p:nvPr/>
        </p:nvSpPr>
        <p:spPr>
          <a:xfrm>
            <a:off x="467544" y="2636912"/>
            <a:ext cx="2808312" cy="108012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0800000" flipH="1" flipV="1">
            <a:off x="827605" y="4956619"/>
            <a:ext cx="2088190" cy="461665"/>
          </a:xfrm>
          <a:prstGeom prst="rect">
            <a:avLst/>
          </a:prstGeom>
          <a:noFill/>
          <a:ln w="19050">
            <a:solidFill>
              <a:schemeClr val="tx1"/>
            </a:solidFill>
          </a:ln>
        </p:spPr>
        <p:txBody>
          <a:bodyPr wrap="square" rtlCol="0">
            <a:spAutoFit/>
          </a:bodyPr>
          <a:lstStyle/>
          <a:p>
            <a:pPr algn="ctr"/>
            <a:r>
              <a:rPr lang="en-GB" sz="2400" dirty="0" smtClean="0">
                <a:latin typeface="Comic Sans MS" panose="030F0702030302020204" pitchFamily="66" charset="0"/>
              </a:rPr>
              <a:t>Meaning: </a:t>
            </a:r>
            <a:endParaRPr lang="en-GB" sz="2400" dirty="0">
              <a:latin typeface="Comic Sans MS" panose="030F0702030302020204" pitchFamily="66" charset="0"/>
            </a:endParaRPr>
          </a:p>
        </p:txBody>
      </p:sp>
      <p:sp>
        <p:nvSpPr>
          <p:cNvPr id="7" name="Rounded Rectangle 6"/>
          <p:cNvSpPr/>
          <p:nvPr/>
        </p:nvSpPr>
        <p:spPr>
          <a:xfrm>
            <a:off x="467544" y="4725144"/>
            <a:ext cx="2808312" cy="93610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4211960" y="2636912"/>
            <a:ext cx="460851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10800000" flipH="1" flipV="1">
            <a:off x="4406856" y="2618234"/>
            <a:ext cx="4269599" cy="1015663"/>
          </a:xfrm>
          <a:prstGeom prst="rect">
            <a:avLst/>
          </a:prstGeom>
          <a:noFill/>
          <a:ln w="19050">
            <a:noFill/>
          </a:ln>
        </p:spPr>
        <p:txBody>
          <a:bodyPr wrap="square" rtlCol="0">
            <a:spAutoFit/>
          </a:bodyPr>
          <a:lstStyle/>
          <a:p>
            <a:pPr algn="ctr"/>
            <a:r>
              <a:rPr lang="en-GB" sz="2000" dirty="0" smtClean="0">
                <a:latin typeface="Comic Sans MS" panose="030F0702030302020204" pitchFamily="66" charset="0"/>
              </a:rPr>
              <a:t>This means our beginnings. Where did we come from? How is it we exist? </a:t>
            </a:r>
            <a:endParaRPr lang="en-GB" sz="2000" dirty="0">
              <a:latin typeface="Comic Sans MS" panose="030F0702030302020204" pitchFamily="66" charset="0"/>
            </a:endParaRPr>
          </a:p>
        </p:txBody>
      </p:sp>
      <p:sp>
        <p:nvSpPr>
          <p:cNvPr id="10" name="Rounded Rectangle 9"/>
          <p:cNvSpPr/>
          <p:nvPr/>
        </p:nvSpPr>
        <p:spPr>
          <a:xfrm>
            <a:off x="4211960" y="4671814"/>
            <a:ext cx="460851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rot="10800000" flipH="1" flipV="1">
            <a:off x="4406856" y="4807024"/>
            <a:ext cx="4269599" cy="707886"/>
          </a:xfrm>
          <a:prstGeom prst="rect">
            <a:avLst/>
          </a:prstGeom>
          <a:noFill/>
          <a:ln w="19050">
            <a:noFill/>
          </a:ln>
        </p:spPr>
        <p:txBody>
          <a:bodyPr wrap="square" rtlCol="0">
            <a:spAutoFit/>
          </a:bodyPr>
          <a:lstStyle/>
          <a:p>
            <a:pPr algn="ctr"/>
            <a:r>
              <a:rPr lang="en-GB" sz="2000" dirty="0" smtClean="0">
                <a:latin typeface="Comic Sans MS" panose="030F0702030302020204" pitchFamily="66" charset="0"/>
              </a:rPr>
              <a:t>What is our purpose?</a:t>
            </a:r>
          </a:p>
          <a:p>
            <a:pPr algn="ctr"/>
            <a:r>
              <a:rPr lang="en-GB" sz="2000" dirty="0" smtClean="0">
                <a:latin typeface="Comic Sans MS" panose="030F0702030302020204" pitchFamily="66" charset="0"/>
              </a:rPr>
              <a:t>What makes our life special?</a:t>
            </a:r>
            <a:endParaRPr lang="en-GB" sz="2000" dirty="0">
              <a:latin typeface="Comic Sans MS" panose="030F0702030302020204" pitchFamily="66" charset="0"/>
            </a:endParaRPr>
          </a:p>
        </p:txBody>
      </p:sp>
      <p:cxnSp>
        <p:nvCxnSpPr>
          <p:cNvPr id="13" name="Straight Arrow Connector 12"/>
          <p:cNvCxnSpPr>
            <a:stCxn id="5" idx="3"/>
            <a:endCxn id="8" idx="1"/>
          </p:cNvCxnSpPr>
          <p:nvPr/>
        </p:nvCxnSpPr>
        <p:spPr>
          <a:xfrm>
            <a:off x="3275856" y="317697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0" idx="1"/>
          </p:cNvCxnSpPr>
          <p:nvPr/>
        </p:nvCxnSpPr>
        <p:spPr>
          <a:xfrm>
            <a:off x="3275856" y="5193196"/>
            <a:ext cx="936104" cy="18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48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se4.mm.bing.net/th?id=OIP.M25357f4d1bbe569603270b20491b16b8H2&amp;pid=15.1&amp;P=0&amp;w=219&amp;h=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192"/>
            <a:ext cx="2411760" cy="33461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1762" y="-27385"/>
            <a:ext cx="6732238" cy="1446550"/>
          </a:xfrm>
          <a:prstGeom prst="rect">
            <a:avLst/>
          </a:prstGeom>
          <a:solidFill>
            <a:srgbClr val="00FF00"/>
          </a:solidFill>
        </p:spPr>
        <p:txBody>
          <a:bodyPr wrap="square">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the meaning of life?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 name="Rectangle 1"/>
          <p:cNvSpPr/>
          <p:nvPr/>
        </p:nvSpPr>
        <p:spPr>
          <a:xfrm>
            <a:off x="-2200" y="3518224"/>
            <a:ext cx="2413962" cy="923330"/>
          </a:xfrm>
          <a:prstGeom prst="rect">
            <a:avLst/>
          </a:prstGeom>
        </p:spPr>
        <p:txBody>
          <a:bodyPr wrap="square">
            <a:spAutoFit/>
          </a:bodyPr>
          <a:lstStyle/>
          <a:p>
            <a:r>
              <a:rPr lang="en-GB" dirty="0">
                <a:hlinkClick r:id="rId4"/>
              </a:rPr>
              <a:t>https://</a:t>
            </a:r>
            <a:r>
              <a:rPr lang="en-GB" dirty="0" smtClean="0">
                <a:hlinkClick r:id="rId4"/>
              </a:rPr>
              <a:t>www.youtube.com/watch?v=0gMDY8zumZ0</a:t>
            </a:r>
            <a:r>
              <a:rPr lang="en-GB" dirty="0" smtClean="0"/>
              <a:t> </a:t>
            </a:r>
            <a:endParaRPr lang="en-GB" dirty="0"/>
          </a:p>
        </p:txBody>
      </p:sp>
      <p:sp>
        <p:nvSpPr>
          <p:cNvPr id="4" name="Rectangle 3"/>
          <p:cNvSpPr/>
          <p:nvPr/>
        </p:nvSpPr>
        <p:spPr>
          <a:xfrm>
            <a:off x="1" y="4898762"/>
            <a:ext cx="2416876" cy="923330"/>
          </a:xfrm>
          <a:prstGeom prst="rect">
            <a:avLst/>
          </a:prstGeom>
        </p:spPr>
        <p:txBody>
          <a:bodyPr wrap="square">
            <a:spAutoFit/>
          </a:bodyPr>
          <a:lstStyle/>
          <a:p>
            <a:r>
              <a:rPr lang="en-GB" dirty="0">
                <a:hlinkClick r:id="rId5"/>
              </a:rPr>
              <a:t>https://</a:t>
            </a:r>
            <a:r>
              <a:rPr lang="en-GB" dirty="0" smtClean="0">
                <a:hlinkClick r:id="rId5"/>
              </a:rPr>
              <a:t>www.youtube.com/watch?v=ZJIt0vlsJ8Q</a:t>
            </a:r>
            <a:r>
              <a:rPr lang="en-GB" dirty="0" smtClean="0"/>
              <a:t> </a:t>
            </a:r>
            <a:endParaRPr lang="en-GB" dirty="0"/>
          </a:p>
        </p:txBody>
      </p:sp>
      <p:sp>
        <p:nvSpPr>
          <p:cNvPr id="5" name="TextBox 4"/>
          <p:cNvSpPr txBox="1"/>
          <p:nvPr/>
        </p:nvSpPr>
        <p:spPr>
          <a:xfrm>
            <a:off x="3198819" y="1419165"/>
            <a:ext cx="5945181" cy="1323439"/>
          </a:xfrm>
          <a:prstGeom prst="rect">
            <a:avLst/>
          </a:prstGeom>
          <a:noFill/>
        </p:spPr>
        <p:txBody>
          <a:bodyPr wrap="square" rtlCol="0">
            <a:spAutoFit/>
          </a:bodyPr>
          <a:lstStyle/>
          <a:p>
            <a:r>
              <a:rPr lang="en-GB" sz="2000" dirty="0" smtClean="0">
                <a:latin typeface="Comic Sans MS" panose="030F0702030302020204" pitchFamily="66" charset="0"/>
              </a:rPr>
              <a:t>In the Big Bang Theory Sheldon Cooper is often quite an emotionless driven man. In this episode he looses a hero from Star Wars and is visited by him in a dream.</a:t>
            </a:r>
            <a:endParaRPr lang="en-GB" sz="2000" dirty="0">
              <a:latin typeface="Comic Sans MS" panose="030F0702030302020204" pitchFamily="66" charset="0"/>
            </a:endParaRPr>
          </a:p>
        </p:txBody>
      </p:sp>
      <p:sp>
        <p:nvSpPr>
          <p:cNvPr id="6" name="TextBox 5"/>
          <p:cNvSpPr txBox="1"/>
          <p:nvPr/>
        </p:nvSpPr>
        <p:spPr>
          <a:xfrm>
            <a:off x="3419872" y="2996952"/>
            <a:ext cx="5544616" cy="3785652"/>
          </a:xfrm>
          <a:prstGeom prst="rect">
            <a:avLst/>
          </a:prstGeom>
          <a:noFill/>
        </p:spPr>
        <p:txBody>
          <a:bodyPr wrap="square" rtlCol="0">
            <a:spAutoFit/>
          </a:bodyPr>
          <a:lstStyle/>
          <a:p>
            <a:r>
              <a:rPr lang="en-GB" sz="2000" dirty="0" smtClean="0">
                <a:latin typeface="Comic Sans MS" panose="030F0702030302020204" pitchFamily="66" charset="0"/>
              </a:rPr>
              <a:t>Red hat: How do the videos make you feel?</a:t>
            </a:r>
          </a:p>
          <a:p>
            <a:endParaRPr lang="en-GB" sz="2000" dirty="0">
              <a:latin typeface="Comic Sans MS" panose="030F0702030302020204" pitchFamily="66" charset="0"/>
            </a:endParaRPr>
          </a:p>
          <a:p>
            <a:r>
              <a:rPr lang="en-GB" sz="2000" dirty="0" smtClean="0">
                <a:latin typeface="Comic Sans MS" panose="030F0702030302020204" pitchFamily="66" charset="0"/>
              </a:rPr>
              <a:t>White hat: What happens in the clip? </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Yellow hat: What would be the benefits of life having a clear meaning? </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Green hat: Do you agree with this message about the true meaning of life?</a:t>
            </a:r>
          </a:p>
          <a:p>
            <a:endParaRPr lang="en-GB" sz="2000" dirty="0">
              <a:latin typeface="Comic Sans MS" panose="030F0702030302020204" pitchFamily="66" charset="0"/>
            </a:endParaRPr>
          </a:p>
          <a:p>
            <a:r>
              <a:rPr lang="en-GB" sz="2000" dirty="0" smtClean="0">
                <a:latin typeface="Comic Sans MS" panose="030F0702030302020204" pitchFamily="66" charset="0"/>
              </a:rPr>
              <a:t>Or do you think there is a different meaning to life?</a:t>
            </a:r>
            <a:endParaRPr lang="en-GB" sz="2000" dirty="0">
              <a:latin typeface="Comic Sans MS" panose="030F0702030302020204" pitchFamily="66" charset="0"/>
            </a:endParaRPr>
          </a:p>
        </p:txBody>
      </p:sp>
      <p:pic>
        <p:nvPicPr>
          <p:cNvPr id="5124" name="Picture 4" descr="https://tse3.mm.bing.net/th?id=OIP.Ma45c4c244ead206eaf339b773cd9e7c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532" y="2742604"/>
            <a:ext cx="864340" cy="9195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se4.mm.bing.net/th?id=OIP.M5b078897575e39a41d262a6afba55157H0&amp;pid=15.1&amp;P=0&amp;w=189&amp;h=1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744" y="3600557"/>
            <a:ext cx="925080" cy="7586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se3.mm.bing.net/th?id=OIP.Mc75dd9a34ee944e3429eca727a8fc985H0&amp;pid=15.1&amp;P=0&amp;w=212&amp;h=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9459" y="5360427"/>
            <a:ext cx="10096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tse4.mm.bing.net/th?id=OIP.Mc483a44bafa2ead44b36d81df0d7b450H0&amp;pid=15.1&amp;P=0&amp;w=170&amp;h=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0294" y="4359220"/>
            <a:ext cx="809625"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2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785860"/>
            <a:ext cx="9144000" cy="1072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TextBox 8"/>
          <p:cNvSpPr txBox="1">
            <a:spLocks noChangeArrowheads="1"/>
          </p:cNvSpPr>
          <p:nvPr/>
        </p:nvSpPr>
        <p:spPr bwMode="auto">
          <a:xfrm>
            <a:off x="0" y="578586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explore the need for origins and meaning. </a:t>
            </a:r>
          </a:p>
          <a:p>
            <a:pPr eaLnBrk="1" hangingPunct="1">
              <a:buFont typeface="Arial" charset="0"/>
              <a:buChar char="•"/>
            </a:pPr>
            <a:r>
              <a:rPr lang="en-GB" sz="2400" dirty="0" smtClean="0">
                <a:latin typeface="Comic Sans MS" panose="030F0702030302020204" pitchFamily="66" charset="0"/>
              </a:rPr>
              <a:t>To understand different religious origins and meaning.</a:t>
            </a:r>
            <a:endParaRPr lang="en-GB" sz="2200" dirty="0">
              <a:latin typeface="Comic Sans MS" pitchFamily="66" charset="0"/>
            </a:endParaRPr>
          </a:p>
        </p:txBody>
      </p:sp>
      <p:sp>
        <p:nvSpPr>
          <p:cNvPr id="4" name="Rectangle 3"/>
          <p:cNvSpPr/>
          <p:nvPr/>
        </p:nvSpPr>
        <p:spPr>
          <a:xfrm>
            <a:off x="-1947" y="-41235"/>
            <a:ext cx="6732238" cy="769441"/>
          </a:xfrm>
          <a:prstGeom prst="rect">
            <a:avLst/>
          </a:prstGeom>
          <a:solidFill>
            <a:srgbClr val="00FF00"/>
          </a:solidFill>
        </p:spPr>
        <p:txBody>
          <a:bodyPr wrap="square">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Class survey challenge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9218" name="Picture 2" descr="https://tse4.mm.bing.net/th?id=OIP.M058645f804e1bc752918a04e863911c2o0&amp;pid=15.1&amp;P=0&amp;w=240&amp;h=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291" y="-41235"/>
            <a:ext cx="2413709" cy="28602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tse1.mm.bing.net/th?id=OIP.M07c2701f27f7e7dd6d2e29de96bf3b1b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836" y="2818971"/>
            <a:ext cx="2413709"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980728"/>
            <a:ext cx="6336704" cy="4893647"/>
          </a:xfrm>
          <a:prstGeom prst="rect">
            <a:avLst/>
          </a:prstGeom>
          <a:noFill/>
        </p:spPr>
        <p:txBody>
          <a:bodyPr wrap="square" rtlCol="0">
            <a:spAutoFit/>
          </a:bodyPr>
          <a:lstStyle/>
          <a:p>
            <a:r>
              <a:rPr lang="en-GB" sz="2400" b="1" dirty="0" smtClean="0">
                <a:latin typeface="Comic Sans MS" panose="030F0702030302020204" pitchFamily="66" charset="0"/>
              </a:rPr>
              <a:t>Challenge 1: </a:t>
            </a:r>
            <a:r>
              <a:rPr lang="en-GB" sz="2400" dirty="0" smtClean="0">
                <a:latin typeface="Comic Sans MS" panose="030F0702030302020204" pitchFamily="66" charset="0"/>
              </a:rPr>
              <a:t>Interview around the room 20 people and record their answers to the following question:</a:t>
            </a:r>
          </a:p>
          <a:p>
            <a:endParaRPr lang="en-GB" sz="2400" dirty="0">
              <a:latin typeface="Comic Sans MS" panose="030F0702030302020204" pitchFamily="66" charset="0"/>
            </a:endParaRPr>
          </a:p>
          <a:p>
            <a:pPr algn="ctr"/>
            <a:r>
              <a:rPr lang="en-GB" sz="2400" b="1" i="1" dirty="0" smtClean="0">
                <a:latin typeface="Comic Sans MS" panose="030F0702030302020204" pitchFamily="66" charset="0"/>
              </a:rPr>
              <a:t>What is the meaning of our lives? </a:t>
            </a:r>
          </a:p>
          <a:p>
            <a:endParaRPr lang="en-GB" sz="2400" b="1" i="1" dirty="0" smtClean="0">
              <a:latin typeface="Comic Sans MS" panose="030F0702030302020204" pitchFamily="66" charset="0"/>
            </a:endParaRPr>
          </a:p>
          <a:p>
            <a:r>
              <a:rPr lang="en-GB" sz="2400" b="1" dirty="0" smtClean="0">
                <a:latin typeface="Comic Sans MS" panose="030F0702030302020204" pitchFamily="66" charset="0"/>
              </a:rPr>
              <a:t>Challenge 2: </a:t>
            </a:r>
            <a:r>
              <a:rPr lang="en-GB" sz="2400" dirty="0" smtClean="0">
                <a:latin typeface="Comic Sans MS" panose="030F0702030302020204" pitchFamily="66" charset="0"/>
              </a:rPr>
              <a:t>Analyse the answers you got and present some data graphs on:</a:t>
            </a:r>
          </a:p>
          <a:p>
            <a:pPr marL="342900" indent="-342900">
              <a:buFont typeface="Wingdings" panose="05000000000000000000" pitchFamily="2" charset="2"/>
              <a:buChar char="v"/>
            </a:pPr>
            <a:r>
              <a:rPr lang="en-GB" sz="2400" b="1" dirty="0" smtClean="0">
                <a:latin typeface="Comic Sans MS" panose="030F0702030302020204" pitchFamily="66" charset="0"/>
              </a:rPr>
              <a:t>How many people believe there is a meaning to our lives vs. how many think life is pointless.</a:t>
            </a:r>
          </a:p>
          <a:p>
            <a:pPr marL="342900" indent="-342900">
              <a:buFont typeface="Wingdings" panose="05000000000000000000" pitchFamily="2" charset="2"/>
              <a:buChar char="v"/>
            </a:pPr>
            <a:r>
              <a:rPr lang="en-GB" sz="2400" b="1" dirty="0" smtClean="0">
                <a:latin typeface="Comic Sans MS" panose="030F0702030302020204" pitchFamily="66" charset="0"/>
              </a:rPr>
              <a:t>Is there a difference between boys vs. girls?</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186914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telegraph.co.uk/multimedia/archive/00444/news-graphics-2007-_4444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6722"/>
            <a:ext cx="2483768" cy="4158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5"/>
            <a:ext cx="7755305" cy="954107"/>
          </a:xfrm>
          <a:prstGeom prst="rect">
            <a:avLst/>
          </a:prstGeom>
          <a:solidFill>
            <a:srgbClr val="00FF00"/>
          </a:solidFill>
        </p:spPr>
        <p:txBody>
          <a:bodyPr wrap="square">
            <a:spAutoFit/>
          </a:bodyPr>
          <a:lstStyle/>
          <a:p>
            <a:pPr algn="ctr" fontAlgn="auto">
              <a:spcBef>
                <a:spcPts val="0"/>
              </a:spcBef>
              <a:spcAft>
                <a:spcPts val="0"/>
              </a:spcAft>
              <a:defRPr/>
            </a:pP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importance of meaning and origins – the Religion of the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tanna</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tribe</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466082" y="926722"/>
            <a:ext cx="6480720" cy="4708981"/>
          </a:xfrm>
          <a:prstGeom prst="rect">
            <a:avLst/>
          </a:prstGeom>
          <a:noFill/>
        </p:spPr>
        <p:txBody>
          <a:bodyPr wrap="square" rtlCol="0">
            <a:spAutoFit/>
          </a:bodyPr>
          <a:lstStyle/>
          <a:p>
            <a:r>
              <a:rPr lang="en-GB" sz="2000" dirty="0" smtClean="0">
                <a:latin typeface="Comic Sans MS" panose="030F0702030302020204" pitchFamily="66" charset="0"/>
              </a:rPr>
              <a:t>The </a:t>
            </a:r>
            <a:r>
              <a:rPr lang="en-GB" sz="2000" dirty="0" err="1" smtClean="0">
                <a:latin typeface="Comic Sans MS" panose="030F0702030302020204" pitchFamily="66" charset="0"/>
              </a:rPr>
              <a:t>Tanna</a:t>
            </a:r>
            <a:r>
              <a:rPr lang="en-GB" sz="2000" dirty="0" smtClean="0">
                <a:latin typeface="Comic Sans MS" panose="030F0702030302020204" pitchFamily="66" charset="0"/>
              </a:rPr>
              <a:t> Tribe of the South Pacific (who live 15,826km away from London) believe that God is Prince Philip</a:t>
            </a:r>
            <a:r>
              <a:rPr lang="en-GB" sz="2000" dirty="0" smtClean="0">
                <a:latin typeface="Comic Sans MS" panose="030F0702030302020204" pitchFamily="66" charset="0"/>
              </a:rPr>
              <a:t>. They believe God created the world from nothing, he gave them nature and they must respect his works. Nature should not be exploited.</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They believe </a:t>
            </a:r>
            <a:r>
              <a:rPr lang="en-GB" sz="2000" dirty="0" smtClean="0">
                <a:latin typeface="Comic Sans MS" panose="030F0702030302020204" pitchFamily="66" charset="0"/>
              </a:rPr>
              <a:t>that God - </a:t>
            </a:r>
            <a:r>
              <a:rPr lang="en-GB" sz="2000" dirty="0" smtClean="0">
                <a:latin typeface="Comic Sans MS" panose="030F0702030302020204" pitchFamily="66" charset="0"/>
              </a:rPr>
              <a:t>Prince Philip visited them in 1974 and ever since has blessed them with good luck, good harvests and happiness. </a:t>
            </a:r>
          </a:p>
          <a:p>
            <a:endParaRPr lang="en-GB" sz="2000" dirty="0">
              <a:latin typeface="Comic Sans MS" panose="030F0702030302020204" pitchFamily="66" charset="0"/>
            </a:endParaRPr>
          </a:p>
          <a:p>
            <a:r>
              <a:rPr lang="en-GB" sz="2000" dirty="0" smtClean="0">
                <a:latin typeface="Comic Sans MS" panose="030F0702030302020204" pitchFamily="66" charset="0"/>
              </a:rPr>
              <a:t>The Village Chief stated: ‘</a:t>
            </a:r>
            <a:r>
              <a:rPr lang="en-GB" sz="2000" dirty="0">
                <a:latin typeface="Comic Sans MS" panose="030F0702030302020204" pitchFamily="66" charset="0"/>
              </a:rPr>
              <a:t>He is a god and when we talk about him and believe in him, it gives us </a:t>
            </a:r>
            <a:r>
              <a:rPr lang="en-GB" sz="2000" dirty="0" smtClean="0">
                <a:latin typeface="Comic Sans MS" panose="030F0702030302020204" pitchFamily="66" charset="0"/>
              </a:rPr>
              <a:t>life’.</a:t>
            </a:r>
          </a:p>
          <a:p>
            <a:r>
              <a:rPr lang="en-GB" sz="2000" dirty="0" smtClean="0">
                <a:latin typeface="Comic Sans MS" panose="030F0702030302020204" pitchFamily="66" charset="0"/>
              </a:rPr>
              <a:t>The tribe have ritual dances for him, sacrifice to pictures of him and pray to him for guidance.</a:t>
            </a:r>
            <a:endParaRPr lang="en-GB" sz="2000" dirty="0"/>
          </a:p>
          <a:p>
            <a:endParaRPr lang="en-GB" sz="2000" dirty="0">
              <a:latin typeface="Comic Sans MS" panose="030F0702030302020204" pitchFamily="66" charset="0"/>
            </a:endParaRPr>
          </a:p>
        </p:txBody>
      </p:sp>
      <p:sp>
        <p:nvSpPr>
          <p:cNvPr id="7" name="AutoShape 2" descr="Image result for Idiot abroad prince phil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Idiot abroad prince phil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https://tse3.mm.bing.net/th?id=OIP.M66f5b2a8b8f1a84c15fc11102a12bd89o0&amp;pid=15.1&amp;P=0&amp;w=293&amp;h=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893" y="5286374"/>
            <a:ext cx="2790825" cy="1571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5286374"/>
            <a:ext cx="6359893" cy="1569660"/>
          </a:xfrm>
          <a:prstGeom prst="rect">
            <a:avLst/>
          </a:prstGeom>
          <a:noFill/>
          <a:ln w="28575">
            <a:solidFill>
              <a:schemeClr val="tx1"/>
            </a:solidFill>
          </a:ln>
        </p:spPr>
        <p:txBody>
          <a:bodyPr wrap="square" rtlCol="0">
            <a:spAutoFit/>
          </a:bodyPr>
          <a:lstStyle/>
          <a:p>
            <a:r>
              <a:rPr lang="en-GB" sz="2400" b="1" dirty="0" smtClean="0">
                <a:latin typeface="Comic Sans MS" panose="030F0702030302020204" pitchFamily="66" charset="0"/>
              </a:rPr>
              <a:t>Watch Episode 1: (17mins-26mins). </a:t>
            </a:r>
          </a:p>
          <a:p>
            <a:pPr marL="342900" indent="-342900">
              <a:buFont typeface="Wingdings" panose="05000000000000000000" pitchFamily="2" charset="2"/>
              <a:buChar char="v"/>
            </a:pPr>
            <a:r>
              <a:rPr lang="en-GB" sz="2400" dirty="0" smtClean="0">
                <a:latin typeface="Comic Sans MS" panose="030F0702030302020204" pitchFamily="66" charset="0"/>
              </a:rPr>
              <a:t>Why do the people worship Prince Philip?</a:t>
            </a:r>
          </a:p>
          <a:p>
            <a:pPr marL="342900" indent="-342900">
              <a:buFont typeface="Wingdings" panose="05000000000000000000" pitchFamily="2" charset="2"/>
              <a:buChar char="v"/>
            </a:pPr>
            <a:r>
              <a:rPr lang="en-GB" sz="2400" dirty="0" smtClean="0">
                <a:latin typeface="Comic Sans MS" panose="030F0702030302020204" pitchFamily="66" charset="0"/>
              </a:rPr>
              <a:t>How does this belief give their lives meaning? Why is meaning important?</a:t>
            </a:r>
            <a:endParaRPr lang="en-GB" sz="2400" dirty="0">
              <a:latin typeface="Comic Sans MS" panose="030F0702030302020204" pitchFamily="66" charset="0"/>
            </a:endParaRPr>
          </a:p>
        </p:txBody>
      </p:sp>
      <p:pic>
        <p:nvPicPr>
          <p:cNvPr id="4104" name="Picture 8" descr="https://tse4.mm.bing.net/th?id=OIP.M6cba0bc43a02902099cb2211df6e9e04o2&amp;pid=15.1&amp;P=0&amp;w=244&amp;h=1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5304" y="-34159"/>
            <a:ext cx="1395413" cy="104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30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5"/>
            <a:ext cx="6228184" cy="523220"/>
          </a:xfrm>
          <a:prstGeom prst="rect">
            <a:avLst/>
          </a:prstGeom>
          <a:solidFill>
            <a:srgbClr val="00FF00"/>
          </a:solidFill>
        </p:spPr>
        <p:txBody>
          <a:bodyPr wrap="square">
            <a:spAutoFit/>
          </a:bodyPr>
          <a:lstStyle/>
          <a:p>
            <a:pPr algn="ctr" fontAlgn="auto">
              <a:spcBef>
                <a:spcPts val="0"/>
              </a:spcBef>
              <a:spcAft>
                <a:spcPts val="0"/>
              </a:spcAft>
              <a:defRPr/>
            </a:pP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church of all worlds (CAW)</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6228184" y="-63212"/>
            <a:ext cx="2920828" cy="646331"/>
          </a:xfrm>
          <a:prstGeom prst="rect">
            <a:avLst/>
          </a:prstGeom>
        </p:spPr>
        <p:txBody>
          <a:bodyPr wrap="square">
            <a:spAutoFit/>
          </a:bodyPr>
          <a:lstStyle/>
          <a:p>
            <a:r>
              <a:rPr lang="en-GB" dirty="0">
                <a:hlinkClick r:id="rId2"/>
              </a:rPr>
              <a:t>https://</a:t>
            </a:r>
            <a:r>
              <a:rPr lang="en-GB" dirty="0" smtClean="0">
                <a:hlinkClick r:id="rId2"/>
              </a:rPr>
              <a:t>www.youtube.com/watch?v=nZ4zL_0UtUw</a:t>
            </a:r>
            <a:r>
              <a:rPr lang="en-GB" dirty="0" smtClean="0"/>
              <a:t> </a:t>
            </a:r>
            <a:endParaRPr lang="en-GB" dirty="0"/>
          </a:p>
        </p:txBody>
      </p:sp>
      <p:sp>
        <p:nvSpPr>
          <p:cNvPr id="6" name="TextBox 5"/>
          <p:cNvSpPr txBox="1"/>
          <p:nvPr/>
        </p:nvSpPr>
        <p:spPr>
          <a:xfrm>
            <a:off x="791570" y="495835"/>
            <a:ext cx="8352430" cy="3693319"/>
          </a:xfrm>
          <a:prstGeom prst="rect">
            <a:avLst/>
          </a:prstGeom>
          <a:noFill/>
        </p:spPr>
        <p:txBody>
          <a:bodyPr wrap="square" rtlCol="0">
            <a:spAutoFit/>
          </a:bodyPr>
          <a:lstStyle/>
          <a:p>
            <a:r>
              <a:rPr lang="en-GB" dirty="0" smtClean="0">
                <a:latin typeface="Comic Sans MS" panose="030F0702030302020204" pitchFamily="66" charset="0"/>
              </a:rPr>
              <a:t>The Church of All Worlds was a  New-age Religion set up by its founder Oberon Zell-</a:t>
            </a:r>
            <a:r>
              <a:rPr lang="en-GB" dirty="0" err="1" smtClean="0">
                <a:latin typeface="Comic Sans MS" panose="030F0702030302020204" pitchFamily="66" charset="0"/>
              </a:rPr>
              <a:t>Ravenheart</a:t>
            </a:r>
            <a:r>
              <a:rPr lang="en-GB" dirty="0" smtClean="0">
                <a:latin typeface="Comic Sans MS" panose="030F0702030302020204" pitchFamily="66" charset="0"/>
              </a:rPr>
              <a:t> in 1962. </a:t>
            </a:r>
          </a:p>
          <a:p>
            <a:endParaRPr lang="en-GB" dirty="0" smtClean="0">
              <a:latin typeface="Comic Sans MS" panose="030F0702030302020204" pitchFamily="66" charset="0"/>
            </a:endParaRPr>
          </a:p>
          <a:p>
            <a:r>
              <a:rPr lang="en-GB" dirty="0" smtClean="0">
                <a:latin typeface="Comic Sans MS" panose="030F0702030302020204" pitchFamily="66" charset="0"/>
              </a:rPr>
              <a:t>Oberon and his wife were inspired by a book which had a Church for all Worlds and peoples from across the universe in. Their core beliefs include: </a:t>
            </a:r>
          </a:p>
          <a:p>
            <a:r>
              <a:rPr lang="en-GB" dirty="0" smtClean="0">
                <a:latin typeface="Comic Sans MS" panose="030F0702030302020204" pitchFamily="66" charset="0"/>
              </a:rPr>
              <a:t>Respecting the world, believing that the world is a living </a:t>
            </a:r>
            <a:r>
              <a:rPr lang="en-GB" dirty="0" smtClean="0">
                <a:latin typeface="Comic Sans MS" panose="030F0702030302020204" pitchFamily="66" charset="0"/>
              </a:rPr>
              <a:t>Goddess and </a:t>
            </a:r>
            <a:r>
              <a:rPr lang="en-GB" dirty="0" smtClean="0">
                <a:latin typeface="Comic Sans MS" panose="030F0702030302020204" pitchFamily="66" charset="0"/>
              </a:rPr>
              <a:t>building community and harmony. </a:t>
            </a:r>
          </a:p>
          <a:p>
            <a:r>
              <a:rPr lang="en-GB" dirty="0" smtClean="0">
                <a:latin typeface="Comic Sans MS" panose="030F0702030302020204" pitchFamily="66" charset="0"/>
              </a:rPr>
              <a:t>The CAW believe that the world was created by the Goddess Chaos who created Gods like Zeus and Gaia (Mother earth). </a:t>
            </a:r>
            <a:r>
              <a:rPr lang="en-GB" dirty="0" smtClean="0">
                <a:latin typeface="Comic Sans MS" panose="030F0702030302020204" pitchFamily="66" charset="0"/>
              </a:rPr>
              <a:t>Chaos gave us the earth to inhabit and made us protectors of the world.</a:t>
            </a:r>
          </a:p>
          <a:p>
            <a:r>
              <a:rPr lang="en-GB" dirty="0" smtClean="0">
                <a:latin typeface="Comic Sans MS" panose="030F0702030302020204" pitchFamily="66" charset="0"/>
              </a:rPr>
              <a:t>They </a:t>
            </a:r>
            <a:r>
              <a:rPr lang="en-GB" dirty="0" smtClean="0">
                <a:latin typeface="Comic Sans MS" panose="030F0702030302020204" pitchFamily="66" charset="0"/>
              </a:rPr>
              <a:t>believe Unicorns exist and sometimes </a:t>
            </a:r>
            <a:r>
              <a:rPr lang="en-GB" dirty="0" smtClean="0">
                <a:latin typeface="Comic Sans MS" panose="030F0702030302020204" pitchFamily="66" charset="0"/>
              </a:rPr>
              <a:t>babies </a:t>
            </a:r>
            <a:r>
              <a:rPr lang="en-GB" dirty="0" smtClean="0">
                <a:latin typeface="Comic Sans MS" panose="030F0702030302020204" pitchFamily="66" charset="0"/>
              </a:rPr>
              <a:t>born into CAW have their heads moulded as their heads fuse together. to help them grow a corn shaped horn.</a:t>
            </a:r>
            <a:endParaRPr lang="en-GB" dirty="0">
              <a:latin typeface="Comic Sans MS" panose="030F0702030302020204" pitchFamily="66" charset="0"/>
            </a:endParaRPr>
          </a:p>
        </p:txBody>
      </p:sp>
      <p:pic>
        <p:nvPicPr>
          <p:cNvPr id="6147" name="Picture 3" descr="Intervoz-Oberonskull-7643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1" y="495834"/>
            <a:ext cx="837961" cy="35092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485" y="4243766"/>
            <a:ext cx="7226810" cy="2585323"/>
          </a:xfrm>
          <a:prstGeom prst="rect">
            <a:avLst/>
          </a:prstGeom>
          <a:noFill/>
        </p:spPr>
        <p:txBody>
          <a:bodyPr wrap="square" rtlCol="0">
            <a:spAutoFit/>
          </a:bodyPr>
          <a:lstStyle/>
          <a:p>
            <a:r>
              <a:rPr lang="en-GB" dirty="0" smtClean="0">
                <a:latin typeface="Comic Sans MS" panose="030F0702030302020204" pitchFamily="66" charset="0"/>
              </a:rPr>
              <a:t>They base their worship and meaning on key texts that they believe have sacred messages, including Harry Potter and Lord of the Rings.</a:t>
            </a:r>
          </a:p>
          <a:p>
            <a:r>
              <a:rPr lang="en-GB" dirty="0" smtClean="0">
                <a:latin typeface="Comic Sans MS" panose="030F0702030302020204" pitchFamily="66" charset="0"/>
              </a:rPr>
              <a:t>The Church of All Worlds has even set up its own ‘Grey School for Wizardry’. The school has 16 subjects and 40 teachers.</a:t>
            </a:r>
          </a:p>
          <a:p>
            <a:r>
              <a:rPr lang="en-GB" dirty="0" smtClean="0">
                <a:latin typeface="Comic Sans MS" panose="030F0702030302020204" pitchFamily="66" charset="0"/>
              </a:rPr>
              <a:t>Its ideals are that everyone studies the magic nature of the world, learns to respect it and it encourages its members to use magic in this world for the good of the earth and the people who live in it.</a:t>
            </a:r>
            <a:endParaRPr lang="en-GB" dirty="0">
              <a:latin typeface="Comic Sans MS" panose="030F0702030302020204" pitchFamily="66" charset="0"/>
            </a:endParaRPr>
          </a:p>
        </p:txBody>
      </p:sp>
      <p:sp>
        <p:nvSpPr>
          <p:cNvPr id="2" name="Rectangle 1"/>
          <p:cNvSpPr/>
          <p:nvPr/>
        </p:nvSpPr>
        <p:spPr>
          <a:xfrm>
            <a:off x="6202614" y="6459757"/>
            <a:ext cx="2971967" cy="369332"/>
          </a:xfrm>
          <a:prstGeom prst="rect">
            <a:avLst/>
          </a:prstGeom>
        </p:spPr>
        <p:txBody>
          <a:bodyPr wrap="none">
            <a:spAutoFit/>
          </a:bodyPr>
          <a:lstStyle/>
          <a:p>
            <a:r>
              <a:rPr lang="en-GB" dirty="0">
                <a:hlinkClick r:id="rId4"/>
              </a:rPr>
              <a:t>http://www.greyschool.com</a:t>
            </a:r>
            <a:r>
              <a:rPr lang="en-GB" dirty="0" smtClean="0">
                <a:hlinkClick r:id="rId4"/>
              </a:rPr>
              <a:t>/</a:t>
            </a:r>
            <a:r>
              <a:rPr lang="en-GB" dirty="0" smtClean="0"/>
              <a:t> </a:t>
            </a:r>
            <a:endParaRPr lang="en-GB" dirty="0"/>
          </a:p>
        </p:txBody>
      </p:sp>
      <p:sp>
        <p:nvSpPr>
          <p:cNvPr id="3" name="AutoShape 2" descr="Image result for school of grey wizard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chool of grey wizard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s://tse2.mm.bing.net/th?id=OIP.M86e9e1a02a406f4bb5a5907772be8abao0&amp;pid=15.1&amp;P=0&amp;w=239&amp;h=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5" y="4189153"/>
            <a:ext cx="1960108" cy="214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5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5"/>
            <a:ext cx="9144000" cy="769441"/>
          </a:xfrm>
          <a:prstGeom prst="rect">
            <a:avLst/>
          </a:prstGeom>
          <a:solidFill>
            <a:srgbClr val="00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learning review</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8" t="15080" r="29722" b="17460"/>
          <a:stretch/>
        </p:blipFill>
        <p:spPr bwMode="auto">
          <a:xfrm>
            <a:off x="13253" y="742057"/>
            <a:ext cx="3550635" cy="535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35896" y="908720"/>
            <a:ext cx="5400600" cy="4893647"/>
          </a:xfrm>
          <a:prstGeom prst="rect">
            <a:avLst/>
          </a:prstGeom>
          <a:noFill/>
        </p:spPr>
        <p:txBody>
          <a:bodyPr wrap="square" rtlCol="0">
            <a:spAutoFit/>
          </a:bodyPr>
          <a:lstStyle/>
          <a:p>
            <a:pPr algn="ctr"/>
            <a:r>
              <a:rPr lang="en-GB" sz="2400" dirty="0" smtClean="0">
                <a:latin typeface="Comic Sans MS" panose="030F0702030302020204" pitchFamily="66" charset="0"/>
              </a:rPr>
              <a:t>Last lesson you were asked to prepare a short statement as to what you think are:</a:t>
            </a:r>
          </a:p>
          <a:p>
            <a:pPr algn="ctr"/>
            <a:endParaRPr lang="en-GB" sz="2400" dirty="0">
              <a:latin typeface="Comic Sans MS" panose="030F0702030302020204" pitchFamily="66" charset="0"/>
            </a:endParaRPr>
          </a:p>
          <a:p>
            <a:pPr algn="ctr"/>
            <a:r>
              <a:rPr lang="en-GB" sz="2400" b="1" dirty="0" smtClean="0">
                <a:latin typeface="Comic Sans MS" panose="030F0702030302020204" pitchFamily="66" charset="0"/>
              </a:rPr>
              <a:t>The origins of the human race.</a:t>
            </a:r>
          </a:p>
          <a:p>
            <a:pPr algn="ctr"/>
            <a:endParaRPr lang="en-GB" sz="2400" b="1" dirty="0">
              <a:latin typeface="Comic Sans MS" panose="030F0702030302020204" pitchFamily="66" charset="0"/>
            </a:endParaRPr>
          </a:p>
          <a:p>
            <a:pPr algn="ctr"/>
            <a:r>
              <a:rPr lang="en-GB" sz="2400" dirty="0" smtClean="0">
                <a:latin typeface="Comic Sans MS" panose="030F0702030302020204" pitchFamily="66" charset="0"/>
              </a:rPr>
              <a:t>Today you will be picked at random by the fruit machine and if your name/number comes out then you must present your homework to the class.</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Good luck!</a:t>
            </a:r>
            <a:endParaRPr lang="en-GB" sz="2400" dirty="0">
              <a:latin typeface="Comic Sans MS" panose="030F0702030302020204" pitchFamily="66" charset="0"/>
            </a:endParaRPr>
          </a:p>
        </p:txBody>
      </p:sp>
      <p:sp>
        <p:nvSpPr>
          <p:cNvPr id="4" name="Rectangle 3"/>
          <p:cNvSpPr/>
          <p:nvPr/>
        </p:nvSpPr>
        <p:spPr>
          <a:xfrm>
            <a:off x="0" y="6223108"/>
            <a:ext cx="3643745" cy="646331"/>
          </a:xfrm>
          <a:prstGeom prst="rect">
            <a:avLst/>
          </a:prstGeom>
        </p:spPr>
        <p:txBody>
          <a:bodyPr wrap="square">
            <a:spAutoFit/>
          </a:bodyPr>
          <a:lstStyle/>
          <a:p>
            <a:r>
              <a:rPr lang="en-GB" dirty="0">
                <a:hlinkClick r:id="rId3"/>
              </a:rPr>
              <a:t>http://</a:t>
            </a:r>
            <a:r>
              <a:rPr lang="en-GB" dirty="0" smtClean="0">
                <a:hlinkClick r:id="rId3"/>
              </a:rPr>
              <a:t>www.classtools.net/education-games-php/fruit_machine</a:t>
            </a:r>
            <a:r>
              <a:rPr lang="en-GB" dirty="0" smtClean="0"/>
              <a:t> </a:t>
            </a:r>
            <a:endParaRPr lang="en-GB" dirty="0"/>
          </a:p>
        </p:txBody>
      </p:sp>
    </p:spTree>
    <p:extLst>
      <p:ext uri="{BB962C8B-B14F-4D97-AF65-F5344CB8AC3E}">
        <p14:creationId xmlns:p14="http://schemas.microsoft.com/office/powerpoint/2010/main" val="8948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785860"/>
            <a:ext cx="9144000" cy="1072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TextBox 8"/>
          <p:cNvSpPr txBox="1">
            <a:spLocks noChangeArrowheads="1"/>
          </p:cNvSpPr>
          <p:nvPr/>
        </p:nvSpPr>
        <p:spPr bwMode="auto">
          <a:xfrm>
            <a:off x="0" y="578586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explore the need for origins and meaning. </a:t>
            </a:r>
          </a:p>
          <a:p>
            <a:pPr eaLnBrk="1" hangingPunct="1">
              <a:buFont typeface="Arial" charset="0"/>
              <a:buChar char="•"/>
            </a:pPr>
            <a:r>
              <a:rPr lang="en-GB" sz="2400" dirty="0" smtClean="0">
                <a:latin typeface="Comic Sans MS" panose="030F0702030302020204" pitchFamily="66" charset="0"/>
              </a:rPr>
              <a:t>To understand different religious origins and meaning.</a:t>
            </a:r>
            <a:endParaRPr lang="en-GB" sz="2200" dirty="0">
              <a:latin typeface="Comic Sans MS" pitchFamily="66" charset="0"/>
            </a:endParaRP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42057" t="21094" r="30600" b="9765"/>
          <a:stretch/>
        </p:blipFill>
        <p:spPr bwMode="auto">
          <a:xfrm>
            <a:off x="-30278" y="0"/>
            <a:ext cx="4098222" cy="582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https://tse1.mm.bing.net/th?id=OIP.Mcc9bf8cffdf835286c8dffa2a8eb638co0&amp;pid=15.1&amp;P=0&amp;w=285&amp;h=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12976"/>
            <a:ext cx="5107121" cy="25760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2438" y="2420888"/>
            <a:ext cx="5292080" cy="646331"/>
          </a:xfrm>
          <a:prstGeom prst="rect">
            <a:avLst/>
          </a:prstGeom>
        </p:spPr>
        <p:txBody>
          <a:bodyPr wrap="square">
            <a:spAutoFit/>
          </a:bodyPr>
          <a:lstStyle/>
          <a:p>
            <a:r>
              <a:rPr lang="en-GB" dirty="0">
                <a:hlinkClick r:id="rId4"/>
              </a:rPr>
              <a:t>https://</a:t>
            </a:r>
            <a:r>
              <a:rPr lang="en-GB" dirty="0" smtClean="0">
                <a:hlinkClick r:id="rId4"/>
              </a:rPr>
              <a:t>www.youtube.com/watch?v=g5O1RVWB8MQ</a:t>
            </a:r>
            <a:r>
              <a:rPr lang="en-GB" dirty="0" smtClean="0"/>
              <a:t> </a:t>
            </a:r>
            <a:endParaRPr lang="en-GB" dirty="0"/>
          </a:p>
          <a:p>
            <a:r>
              <a:rPr lang="en-GB" dirty="0"/>
              <a:t> </a:t>
            </a:r>
            <a:r>
              <a:rPr lang="en-GB" dirty="0" smtClean="0"/>
              <a:t> </a:t>
            </a:r>
            <a:endParaRPr lang="en-GB" dirty="0"/>
          </a:p>
        </p:txBody>
      </p:sp>
      <p:sp>
        <p:nvSpPr>
          <p:cNvPr id="5" name="TextBox 4"/>
          <p:cNvSpPr txBox="1"/>
          <p:nvPr/>
        </p:nvSpPr>
        <p:spPr>
          <a:xfrm rot="10800000" flipH="1" flipV="1">
            <a:off x="4226413" y="466547"/>
            <a:ext cx="4854152" cy="1631216"/>
          </a:xfrm>
          <a:prstGeom prst="rect">
            <a:avLst/>
          </a:prstGeom>
          <a:noFill/>
        </p:spPr>
        <p:txBody>
          <a:bodyPr wrap="square" rtlCol="0">
            <a:spAutoFit/>
          </a:bodyPr>
          <a:lstStyle/>
          <a:p>
            <a:r>
              <a:rPr lang="en-GB" sz="2000" dirty="0" smtClean="0">
                <a:latin typeface="Comic Sans MS" panose="030F0702030302020204" pitchFamily="66" charset="0"/>
              </a:rPr>
              <a:t>Watch the clip about the Evangelical Christian Movement in Tennessee.</a:t>
            </a:r>
          </a:p>
          <a:p>
            <a:r>
              <a:rPr lang="en-GB" sz="2000" dirty="0" smtClean="0">
                <a:latin typeface="Comic Sans MS" panose="030F0702030302020204" pitchFamily="66" charset="0"/>
              </a:rPr>
              <a:t>What is their meaning in life?</a:t>
            </a:r>
          </a:p>
          <a:p>
            <a:r>
              <a:rPr lang="en-GB" sz="2000" dirty="0" smtClean="0">
                <a:latin typeface="Comic Sans MS" panose="030F0702030302020204" pitchFamily="66" charset="0"/>
              </a:rPr>
              <a:t>Where do they get their meaning from?</a:t>
            </a:r>
            <a:endParaRPr lang="en-GB" sz="2000" dirty="0">
              <a:latin typeface="Comic Sans MS" panose="030F0702030302020204" pitchFamily="66" charset="0"/>
            </a:endParaRPr>
          </a:p>
        </p:txBody>
      </p:sp>
    </p:spTree>
    <p:extLst>
      <p:ext uri="{BB962C8B-B14F-4D97-AF65-F5344CB8AC3E}">
        <p14:creationId xmlns:p14="http://schemas.microsoft.com/office/powerpoint/2010/main" val="397908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785860"/>
            <a:ext cx="9144000" cy="1072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TextBox 8"/>
          <p:cNvSpPr txBox="1">
            <a:spLocks noChangeArrowheads="1"/>
          </p:cNvSpPr>
          <p:nvPr/>
        </p:nvSpPr>
        <p:spPr bwMode="auto">
          <a:xfrm>
            <a:off x="0" y="578586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explore the need for origins and meaning. </a:t>
            </a:r>
          </a:p>
          <a:p>
            <a:pPr eaLnBrk="1" hangingPunct="1">
              <a:buFont typeface="Arial" charset="0"/>
              <a:buChar char="•"/>
            </a:pPr>
            <a:r>
              <a:rPr lang="en-GB" sz="2400" dirty="0" smtClean="0">
                <a:latin typeface="Comic Sans MS" panose="030F0702030302020204" pitchFamily="66" charset="0"/>
              </a:rPr>
              <a:t>To understand different religious origins and meaning.</a:t>
            </a:r>
            <a:endParaRPr lang="en-GB" sz="2200" dirty="0">
              <a:latin typeface="Comic Sans MS" pitchFamily="66" charset="0"/>
            </a:endParaRPr>
          </a:p>
        </p:txBody>
      </p:sp>
      <p:sp>
        <p:nvSpPr>
          <p:cNvPr id="4" name="Rectangle 3"/>
          <p:cNvSpPr/>
          <p:nvPr/>
        </p:nvSpPr>
        <p:spPr>
          <a:xfrm>
            <a:off x="0" y="-27385"/>
            <a:ext cx="9144000" cy="769441"/>
          </a:xfrm>
          <a:prstGeom prst="rect">
            <a:avLst/>
          </a:prstGeom>
          <a:solidFill>
            <a:srgbClr val="00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HW: Skill question practice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5" name="TextBox 4"/>
          <p:cNvSpPr txBox="1"/>
          <p:nvPr/>
        </p:nvSpPr>
        <p:spPr>
          <a:xfrm>
            <a:off x="0" y="742056"/>
            <a:ext cx="5724128" cy="1785104"/>
          </a:xfrm>
          <a:prstGeom prst="rect">
            <a:avLst/>
          </a:prstGeom>
          <a:noFill/>
        </p:spPr>
        <p:txBody>
          <a:bodyPr wrap="square" rtlCol="0">
            <a:spAutoFit/>
          </a:bodyPr>
          <a:lstStyle/>
          <a:p>
            <a:r>
              <a:rPr lang="en-GB" sz="2200" dirty="0" smtClean="0">
                <a:latin typeface="Comic Sans MS" panose="030F0702030302020204" pitchFamily="66" charset="0"/>
              </a:rPr>
              <a:t>Skill C question:</a:t>
            </a:r>
          </a:p>
          <a:p>
            <a:endParaRPr lang="en-GB" sz="2200" dirty="0" smtClean="0">
              <a:latin typeface="Comic Sans MS" panose="030F0702030302020204" pitchFamily="66" charset="0"/>
            </a:endParaRPr>
          </a:p>
          <a:p>
            <a:r>
              <a:rPr lang="en-GB" sz="2200" dirty="0" smtClean="0">
                <a:latin typeface="Comic Sans MS" panose="030F0702030302020204" pitchFamily="66" charset="0"/>
              </a:rPr>
              <a:t>From</a:t>
            </a:r>
            <a:r>
              <a:rPr lang="en-GB" sz="2200" b="1" u="sng" dirty="0" smtClean="0">
                <a:latin typeface="Comic Sans MS" panose="030F0702030302020204" pitchFamily="66" charset="0"/>
              </a:rPr>
              <a:t> two </a:t>
            </a:r>
            <a:r>
              <a:rPr lang="en-GB" sz="2200" dirty="0" smtClean="0">
                <a:latin typeface="Comic Sans MS" panose="030F0702030302020204" pitchFamily="66" charset="0"/>
              </a:rPr>
              <a:t>different religious points of view, explain their views on both our </a:t>
            </a:r>
            <a:r>
              <a:rPr lang="en-GB" sz="2200" b="1" u="sng" dirty="0" smtClean="0">
                <a:latin typeface="Comic Sans MS" panose="030F0702030302020204" pitchFamily="66" charset="0"/>
              </a:rPr>
              <a:t>origins</a:t>
            </a:r>
            <a:r>
              <a:rPr lang="en-GB" sz="2200" b="1" dirty="0" smtClean="0">
                <a:latin typeface="Comic Sans MS" panose="030F0702030302020204" pitchFamily="66" charset="0"/>
              </a:rPr>
              <a:t> and the </a:t>
            </a:r>
            <a:r>
              <a:rPr lang="en-GB" sz="2200" b="1" u="sng" dirty="0" smtClean="0">
                <a:latin typeface="Comic Sans MS" panose="030F0702030302020204" pitchFamily="66" charset="0"/>
              </a:rPr>
              <a:t>meaning of our lives</a:t>
            </a:r>
            <a:r>
              <a:rPr lang="en-GB" sz="2200" b="1" dirty="0" smtClean="0">
                <a:latin typeface="Comic Sans MS" panose="030F0702030302020204" pitchFamily="66" charset="0"/>
              </a:rPr>
              <a:t>.</a:t>
            </a:r>
            <a:endParaRPr lang="en-GB" sz="2200" dirty="0">
              <a:latin typeface="Comic Sans MS" panose="030F0702030302020204" pitchFamily="66" charset="0"/>
            </a:endParaRPr>
          </a:p>
        </p:txBody>
      </p:sp>
      <p:sp>
        <p:nvSpPr>
          <p:cNvPr id="6" name="TextBox 5"/>
          <p:cNvSpPr txBox="1"/>
          <p:nvPr/>
        </p:nvSpPr>
        <p:spPr>
          <a:xfrm>
            <a:off x="0" y="2924944"/>
            <a:ext cx="6300192" cy="2677656"/>
          </a:xfrm>
          <a:prstGeom prst="rect">
            <a:avLst/>
          </a:prstGeom>
          <a:noFill/>
        </p:spPr>
        <p:txBody>
          <a:bodyPr wrap="square" rtlCol="0">
            <a:spAutoFit/>
          </a:bodyPr>
          <a:lstStyle/>
          <a:p>
            <a:r>
              <a:rPr lang="en-GB" sz="2400" dirty="0" smtClean="0">
                <a:latin typeface="Times New Roman" panose="02020603050405020304" pitchFamily="18" charset="0"/>
                <a:cs typeface="Times New Roman" panose="02020603050405020304" pitchFamily="18" charset="0"/>
              </a:rPr>
              <a:t>Today we have looked at:</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 </a:t>
            </a:r>
            <a:r>
              <a:rPr lang="en-GB" sz="2400" dirty="0" err="1" smtClean="0">
                <a:latin typeface="Times New Roman" panose="02020603050405020304" pitchFamily="18" charset="0"/>
                <a:cs typeface="Times New Roman" panose="02020603050405020304" pitchFamily="18" charset="0"/>
              </a:rPr>
              <a:t>Tanna</a:t>
            </a:r>
            <a:r>
              <a:rPr lang="en-GB" sz="2400" dirty="0" smtClean="0">
                <a:latin typeface="Times New Roman" panose="02020603050405020304" pitchFamily="18" charset="0"/>
                <a:cs typeface="Times New Roman" panose="02020603050405020304" pitchFamily="18" charset="0"/>
              </a:rPr>
              <a:t> Religion who worship Prince Philip.</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 Church of All Worlds.</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 Evangelical Tennessee Snake Handlers.</a:t>
            </a:r>
          </a:p>
          <a:p>
            <a:r>
              <a:rPr lang="en-GB" sz="2400" dirty="0" smtClean="0">
                <a:latin typeface="Times New Roman" panose="02020603050405020304" pitchFamily="18" charset="0"/>
                <a:cs typeface="Times New Roman" panose="02020603050405020304" pitchFamily="18" charset="0"/>
              </a:rPr>
              <a:t>Use the help sheet to help you structure your answer.</a:t>
            </a:r>
            <a:endParaRPr lang="en-GB" sz="2400"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22346" r="38067" b="13867"/>
          <a:stretch/>
        </p:blipFill>
        <p:spPr bwMode="auto">
          <a:xfrm>
            <a:off x="5868143" y="742056"/>
            <a:ext cx="3272211" cy="4860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921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5"/>
            <a:ext cx="9144000" cy="1446550"/>
          </a:xfrm>
          <a:prstGeom prst="rect">
            <a:avLst/>
          </a:prstGeom>
          <a:solidFill>
            <a:srgbClr val="00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Who wants to be a millionaire </a:t>
            </a:r>
          </a:p>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Key skill a vocabulary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12290" name="Picture 2" descr="https://tse2.mm.bing.net/th?id=OIP.Mc7409ea297cd9759578219b39709b1d0H0&amp;pid=15.1&amp;P=0&amp;w=172&amp;h=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 y="2060847"/>
            <a:ext cx="4703293" cy="429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6" y="2204864"/>
            <a:ext cx="4608512" cy="1938992"/>
          </a:xfrm>
          <a:prstGeom prst="rect">
            <a:avLst/>
          </a:prstGeom>
          <a:noFill/>
        </p:spPr>
        <p:txBody>
          <a:bodyPr wrap="square" rtlCol="0">
            <a:spAutoFit/>
          </a:bodyPr>
          <a:lstStyle/>
          <a:p>
            <a:r>
              <a:rPr lang="en-GB" sz="2400" dirty="0" smtClean="0">
                <a:latin typeface="Comic Sans MS" panose="030F0702030302020204" pitchFamily="66" charset="0"/>
              </a:rPr>
              <a:t>Rules: </a:t>
            </a:r>
          </a:p>
          <a:p>
            <a:endParaRPr lang="en-GB" sz="2400" dirty="0">
              <a:latin typeface="Comic Sans MS" panose="030F0702030302020204" pitchFamily="66" charset="0"/>
            </a:endParaRPr>
          </a:p>
          <a:p>
            <a:pPr algn="ctr"/>
            <a:r>
              <a:rPr lang="en-GB" sz="2400" dirty="0" smtClean="0">
                <a:latin typeface="Comic Sans MS" panose="030F0702030302020204" pitchFamily="66" charset="0"/>
              </a:rPr>
              <a:t>You must stand up when you think the right answer is called out.</a:t>
            </a:r>
            <a:endParaRPr lang="en-GB" sz="2400" dirty="0">
              <a:latin typeface="Comic Sans MS" panose="030F0702030302020204" pitchFamily="66" charset="0"/>
            </a:endParaRPr>
          </a:p>
        </p:txBody>
      </p:sp>
    </p:spTree>
    <p:extLst>
      <p:ext uri="{BB962C8B-B14F-4D97-AF65-F5344CB8AC3E}">
        <p14:creationId xmlns:p14="http://schemas.microsoft.com/office/powerpoint/2010/main" val="101664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9391" y="0"/>
            <a:ext cx="4204405" cy="769441"/>
          </a:xfrm>
          <a:prstGeom prst="rect">
            <a:avLst/>
          </a:prstGeom>
          <a:solidFill>
            <a:srgbClr val="FFFF00"/>
          </a:solidFill>
        </p:spPr>
        <p:txBody>
          <a:bodyPr>
            <a:spAutoFit/>
          </a:bodyPr>
          <a:lstStyle/>
          <a:p>
            <a:pPr algn="ctr" fontAlgn="auto">
              <a:spcBef>
                <a:spcPts val="0"/>
              </a:spcBef>
              <a:spcAft>
                <a:spcPts val="0"/>
              </a:spcAft>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£100</a:t>
            </a:r>
          </a:p>
        </p:txBody>
      </p:sp>
      <p:pic>
        <p:nvPicPr>
          <p:cNvPr id="7"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230313" y="1628775"/>
            <a:ext cx="6683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What is meant by </a:t>
            </a:r>
            <a:r>
              <a:rPr lang="en-GB" sz="2400" dirty="0" err="1" smtClean="0">
                <a:solidFill>
                  <a:schemeClr val="bg1"/>
                </a:solidFill>
                <a:latin typeface="Comic Sans MS" pitchFamily="66" charset="0"/>
              </a:rPr>
              <a:t>creatio</a:t>
            </a:r>
            <a:r>
              <a:rPr lang="en-GB" sz="2400" dirty="0" smtClean="0">
                <a:solidFill>
                  <a:schemeClr val="bg1"/>
                </a:solidFill>
                <a:latin typeface="Comic Sans MS" pitchFamily="66" charset="0"/>
              </a:rPr>
              <a:t> ex </a:t>
            </a:r>
            <a:r>
              <a:rPr lang="en-GB" sz="2400" dirty="0" err="1" smtClean="0">
                <a:solidFill>
                  <a:schemeClr val="bg1"/>
                </a:solidFill>
                <a:latin typeface="Comic Sans MS" pitchFamily="66" charset="0"/>
              </a:rPr>
              <a:t>nihilio</a:t>
            </a:r>
            <a:endParaRPr lang="en-GB" sz="2400" dirty="0">
              <a:solidFill>
                <a:schemeClr val="bg1"/>
              </a:solidFill>
              <a:latin typeface="Comic Sans MS" pitchFamily="66" charset="0"/>
            </a:endParaRPr>
          </a:p>
        </p:txBody>
      </p:sp>
      <p:sp>
        <p:nvSpPr>
          <p:cNvPr id="9" name="TextBox 8"/>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Creation</a:t>
            </a:r>
            <a:endParaRPr lang="en-GB" sz="2400" dirty="0">
              <a:solidFill>
                <a:schemeClr val="bg1"/>
              </a:solidFill>
              <a:latin typeface="Comic Sans MS" pitchFamily="66" charset="0"/>
            </a:endParaRPr>
          </a:p>
        </p:txBody>
      </p:sp>
      <p:sp>
        <p:nvSpPr>
          <p:cNvPr id="10" name="TextBox 9"/>
          <p:cNvSpPr txBox="1">
            <a:spLocks noChangeArrowheads="1"/>
          </p:cNvSpPr>
          <p:nvPr/>
        </p:nvSpPr>
        <p:spPr bwMode="auto">
          <a:xfrm>
            <a:off x="5499533" y="3692380"/>
            <a:ext cx="2400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Creation out of nothing</a:t>
            </a:r>
            <a:endParaRPr lang="en-GB" sz="2400" dirty="0">
              <a:solidFill>
                <a:schemeClr val="bg1"/>
              </a:solidFill>
              <a:latin typeface="Comic Sans MS" pitchFamily="66" charset="0"/>
            </a:endParaRPr>
          </a:p>
        </p:txBody>
      </p:sp>
      <p:pic>
        <p:nvPicPr>
          <p:cNvPr id="13314"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1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FF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£500</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If God is omnipotent, what is he …?</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All-knowing</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All-loving</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1385887"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Everywhere</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580112"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All-powerful</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30461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FF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£1,000</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When you look after the environment for future generations, this is called…</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Stewardship</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Caring</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938500" y="4869160"/>
            <a:ext cx="3567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Transubstantiation</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580112"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Environment</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211909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FF00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£5,000</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Imago Dei means you are made in the image of who…?</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Jesus</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God</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1385887"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Your parents</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580112" y="4869160"/>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Justin </a:t>
            </a:r>
            <a:r>
              <a:rPr lang="en-GB" sz="2400" dirty="0" err="1" smtClean="0">
                <a:solidFill>
                  <a:schemeClr val="bg1"/>
                </a:solidFill>
                <a:latin typeface="Comic Sans MS" pitchFamily="66" charset="0"/>
              </a:rPr>
              <a:t>Beiber</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334034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00B0F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£10,000</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When animals change and adapt to their surroundings over a long period of time is…</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Progress</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God’s plan</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1385887"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Evolution</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220072" y="4684493"/>
            <a:ext cx="309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Natural Selection</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52189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391" y="0"/>
            <a:ext cx="4204405" cy="769441"/>
          </a:xfrm>
          <a:prstGeom prst="rect">
            <a:avLst/>
          </a:prstGeom>
          <a:solidFill>
            <a:srgbClr val="7030A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mn-lt"/>
                <a:cs typeface="+mn-cs"/>
              </a:rPr>
              <a:t>£60,000</a:t>
            </a:r>
            <a:endParaRPr lang="en-US" sz="44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mn-lt"/>
              <a:cs typeface="+mn-cs"/>
            </a:endParaRPr>
          </a:p>
        </p:txBody>
      </p:sp>
      <p:pic>
        <p:nvPicPr>
          <p:cNvPr id="3" name="Picture 2" descr="https://sp.yimg.com/ib/th?id=HN.60802601357456549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069975"/>
            <a:ext cx="9124951"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1164003" y="1876559"/>
            <a:ext cx="6683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The word ‘Transcendence’ means that God exists outside of space and _____.</a:t>
            </a:r>
            <a:endParaRPr lang="en-GB" sz="2400" dirty="0">
              <a:solidFill>
                <a:schemeClr val="bg1"/>
              </a:solidFill>
              <a:latin typeface="Comic Sans MS" pitchFamily="66" charset="0"/>
            </a:endParaRPr>
          </a:p>
        </p:txBody>
      </p:sp>
      <p:sp>
        <p:nvSpPr>
          <p:cNvPr id="5" name="TextBox 4"/>
          <p:cNvSpPr txBox="1">
            <a:spLocks noChangeArrowheads="1"/>
          </p:cNvSpPr>
          <p:nvPr/>
        </p:nvSpPr>
        <p:spPr bwMode="auto">
          <a:xfrm>
            <a:off x="1233488" y="378936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A) </a:t>
            </a:r>
            <a:r>
              <a:rPr lang="en-GB" sz="2400" dirty="0" err="1" smtClean="0">
                <a:solidFill>
                  <a:schemeClr val="bg1"/>
                </a:solidFill>
                <a:latin typeface="Comic Sans MS" pitchFamily="66" charset="0"/>
              </a:rPr>
              <a:t>Hebburn</a:t>
            </a:r>
            <a:endParaRPr lang="en-GB" sz="2400" dirty="0">
              <a:solidFill>
                <a:schemeClr val="bg1"/>
              </a:solidFill>
              <a:latin typeface="Comic Sans MS" pitchFamily="66" charset="0"/>
            </a:endParaRPr>
          </a:p>
        </p:txBody>
      </p:sp>
      <p:sp>
        <p:nvSpPr>
          <p:cNvPr id="6" name="TextBox 5"/>
          <p:cNvSpPr txBox="1">
            <a:spLocks noChangeArrowheads="1"/>
          </p:cNvSpPr>
          <p:nvPr/>
        </p:nvSpPr>
        <p:spPr bwMode="auto">
          <a:xfrm>
            <a:off x="5499533" y="369238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B) Time</a:t>
            </a:r>
            <a:endParaRPr lang="en-GB" sz="2400" dirty="0">
              <a:solidFill>
                <a:schemeClr val="bg1"/>
              </a:solidFill>
              <a:latin typeface="Comic Sans MS" pitchFamily="66" charset="0"/>
            </a:endParaRPr>
          </a:p>
        </p:txBody>
      </p:sp>
      <p:pic>
        <p:nvPicPr>
          <p:cNvPr id="7" name="Picture 2" descr="https://tse4.mm.bing.net/th?id=OIP.M4bdcfcabb8a805559588b3bc50711ab9o0&amp;pid=15.1&amp;P=0&amp;w=292&amp;h=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73"/>
            <a:ext cx="2781300" cy="1312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4.mm.bing.net/th?id=OIP.M314b11f7d30dc0cb0afe3698e933760fH0&amp;pid=15.1&amp;P=0&amp;w=201&amp;h=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777" y="-43473"/>
            <a:ext cx="2488586" cy="1504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1.mm.bing.net/th?id=OIP.M6dcb44acf808629a8386c1394ccd0030o0&amp;pid=15.1&amp;P=0&amp;w=206&amp;h=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4" y="5710238"/>
            <a:ext cx="1962150" cy="1147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se2.mm.bing.net/th?id=OIP.M97f711caea523a5b42c62a19bf5861f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611090"/>
            <a:ext cx="2857500" cy="1215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1385887" y="4869160"/>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C) The World</a:t>
            </a:r>
            <a:endParaRPr lang="en-GB" sz="2400" dirty="0">
              <a:solidFill>
                <a:schemeClr val="bg1"/>
              </a:solidFill>
              <a:latin typeface="Comic Sans MS" pitchFamily="66" charset="0"/>
            </a:endParaRPr>
          </a:p>
        </p:txBody>
      </p:sp>
      <p:sp>
        <p:nvSpPr>
          <p:cNvPr id="12" name="TextBox 11"/>
          <p:cNvSpPr txBox="1">
            <a:spLocks noChangeArrowheads="1"/>
          </p:cNvSpPr>
          <p:nvPr/>
        </p:nvSpPr>
        <p:spPr bwMode="auto">
          <a:xfrm>
            <a:off x="5220072" y="4684493"/>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400" dirty="0" smtClean="0">
                <a:solidFill>
                  <a:schemeClr val="bg1"/>
                </a:solidFill>
                <a:latin typeface="Comic Sans MS" pitchFamily="66" charset="0"/>
              </a:rPr>
              <a:t>D) The Bible</a:t>
            </a: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1273187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1307</Words>
  <Application>Microsoft Office PowerPoint</Application>
  <PresentationFormat>On-screen Show (4:3)</PresentationFormat>
  <Paragraphs>162</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inspiredSpaces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2016-09-08T12:08:18Z</dcterms:created>
  <dcterms:modified xsi:type="dcterms:W3CDTF">2016-09-14T00:15:33Z</dcterms:modified>
</cp:coreProperties>
</file>