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12"/>
  </p:notesMasterIdLst>
  <p:sldIdLst>
    <p:sldId id="257" r:id="rId2"/>
    <p:sldId id="258" r:id="rId3"/>
    <p:sldId id="259" r:id="rId4"/>
    <p:sldId id="260" r:id="rId5"/>
    <p:sldId id="274" r:id="rId6"/>
    <p:sldId id="262" r:id="rId7"/>
    <p:sldId id="272" r:id="rId8"/>
    <p:sldId id="273" r:id="rId9"/>
    <p:sldId id="270" r:id="rId10"/>
    <p:sldId id="27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89946" autoAdjust="0"/>
  </p:normalViewPr>
  <p:slideViewPr>
    <p:cSldViewPr snapToGrid="0">
      <p:cViewPr varScale="1">
        <p:scale>
          <a:sx n="67" d="100"/>
          <a:sy n="67" d="100"/>
        </p:scale>
        <p:origin x="144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5824A6-0912-4EAB-A3F9-D974D5EA262B}" type="datetimeFigureOut">
              <a:rPr lang="en-GB" smtClean="0"/>
              <a:t>22/07/2016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F9BA96-20FA-42D1-B31B-D5F148421764}" type="slidenum">
              <a:rPr lang="en-GB" smtClean="0"/>
              <a:t>‹#›</a:t>
            </a:fld>
            <a:endParaRPr lang="en-GB"/>
          </a:p>
        </p:txBody>
      </p:sp>
    </p:spTree>
    <p:extLst>
      <p:ext uri="{BB962C8B-B14F-4D97-AF65-F5344CB8AC3E}">
        <p14:creationId xmlns:p14="http://schemas.microsoft.com/office/powerpoint/2010/main" val="1391001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Info</a:t>
            </a:r>
            <a:r>
              <a:rPr lang="en-GB" baseline="0" dirty="0" smtClean="0"/>
              <a:t>rmation taken from </a:t>
            </a:r>
            <a:r>
              <a:rPr lang="en-GB" dirty="0" smtClean="0"/>
              <a:t>https://answersingenesis.org/hermeneutics/literary-forms-and-biblical-interpretation/</a:t>
            </a:r>
            <a:endParaRPr lang="en-GB" dirty="0"/>
          </a:p>
        </p:txBody>
      </p:sp>
      <p:sp>
        <p:nvSpPr>
          <p:cNvPr id="4" name="Slide Number Placeholder 3"/>
          <p:cNvSpPr>
            <a:spLocks noGrp="1"/>
          </p:cNvSpPr>
          <p:nvPr>
            <p:ph type="sldNum" sz="quarter" idx="10"/>
          </p:nvPr>
        </p:nvSpPr>
        <p:spPr/>
        <p:txBody>
          <a:bodyPr/>
          <a:lstStyle/>
          <a:p>
            <a:fld id="{8DF9BA96-20FA-42D1-B31B-D5F148421764}" type="slidenum">
              <a:rPr lang="en-GB" smtClean="0"/>
              <a:t>6</a:t>
            </a:fld>
            <a:endParaRPr lang="en-GB"/>
          </a:p>
        </p:txBody>
      </p:sp>
    </p:spTree>
    <p:extLst>
      <p:ext uri="{BB962C8B-B14F-4D97-AF65-F5344CB8AC3E}">
        <p14:creationId xmlns:p14="http://schemas.microsoft.com/office/powerpoint/2010/main" val="1812162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Info</a:t>
            </a:r>
            <a:r>
              <a:rPr lang="en-GB" baseline="0" dirty="0" smtClean="0"/>
              <a:t>rmation taken from </a:t>
            </a:r>
            <a:r>
              <a:rPr lang="en-GB" dirty="0" smtClean="0"/>
              <a:t>https://bible.org/seriespage/1-analysis-and-synthesis-genesis</a:t>
            </a:r>
            <a:endParaRPr lang="en-GB" dirty="0"/>
          </a:p>
        </p:txBody>
      </p:sp>
      <p:sp>
        <p:nvSpPr>
          <p:cNvPr id="4" name="Slide Number Placeholder 3"/>
          <p:cNvSpPr>
            <a:spLocks noGrp="1"/>
          </p:cNvSpPr>
          <p:nvPr>
            <p:ph type="sldNum" sz="quarter" idx="10"/>
          </p:nvPr>
        </p:nvSpPr>
        <p:spPr/>
        <p:txBody>
          <a:bodyPr/>
          <a:lstStyle/>
          <a:p>
            <a:fld id="{8DF9BA96-20FA-42D1-B31B-D5F148421764}" type="slidenum">
              <a:rPr lang="en-GB" smtClean="0"/>
              <a:t>7</a:t>
            </a:fld>
            <a:endParaRPr lang="en-GB"/>
          </a:p>
        </p:txBody>
      </p:sp>
    </p:spTree>
    <p:extLst>
      <p:ext uri="{BB962C8B-B14F-4D97-AF65-F5344CB8AC3E}">
        <p14:creationId xmlns:p14="http://schemas.microsoft.com/office/powerpoint/2010/main" val="3375604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Print the picture to give students</a:t>
            </a:r>
            <a:r>
              <a:rPr lang="en-GB" baseline="0" dirty="0" smtClean="0"/>
              <a:t> a copy on their desks.</a:t>
            </a:r>
            <a:endParaRPr lang="en-GB" dirty="0"/>
          </a:p>
        </p:txBody>
      </p:sp>
      <p:sp>
        <p:nvSpPr>
          <p:cNvPr id="4" name="Slide Number Placeholder 3"/>
          <p:cNvSpPr>
            <a:spLocks noGrp="1"/>
          </p:cNvSpPr>
          <p:nvPr>
            <p:ph type="sldNum" sz="quarter" idx="10"/>
          </p:nvPr>
        </p:nvSpPr>
        <p:spPr/>
        <p:txBody>
          <a:bodyPr/>
          <a:lstStyle/>
          <a:p>
            <a:fld id="{8DF9BA96-20FA-42D1-B31B-D5F148421764}" type="slidenum">
              <a:rPr lang="en-GB" smtClean="0"/>
              <a:t>8</a:t>
            </a:fld>
            <a:endParaRPr lang="en-GB"/>
          </a:p>
        </p:txBody>
      </p:sp>
    </p:spTree>
    <p:extLst>
      <p:ext uri="{BB962C8B-B14F-4D97-AF65-F5344CB8AC3E}">
        <p14:creationId xmlns:p14="http://schemas.microsoft.com/office/powerpoint/2010/main" val="1558726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Let students share their</a:t>
            </a:r>
            <a:r>
              <a:rPr lang="en-GB" baseline="0" dirty="0" smtClean="0"/>
              <a:t> questions with the class and see if other students can answer them. Also, check what they claim </a:t>
            </a:r>
            <a:r>
              <a:rPr lang="en-GB" baseline="0" smtClean="0"/>
              <a:t>to know!</a:t>
            </a:r>
            <a:endParaRPr lang="en-GB" dirty="0"/>
          </a:p>
        </p:txBody>
      </p:sp>
      <p:sp>
        <p:nvSpPr>
          <p:cNvPr id="4" name="Slide Number Placeholder 3"/>
          <p:cNvSpPr>
            <a:spLocks noGrp="1"/>
          </p:cNvSpPr>
          <p:nvPr>
            <p:ph type="sldNum" sz="quarter" idx="10"/>
          </p:nvPr>
        </p:nvSpPr>
        <p:spPr/>
        <p:txBody>
          <a:bodyPr/>
          <a:lstStyle/>
          <a:p>
            <a:fld id="{688E892D-3C98-4C7D-8F20-B3FA8867C07F}" type="slidenum">
              <a:rPr lang="en-GB" smtClean="0"/>
              <a:t>10</a:t>
            </a:fld>
            <a:endParaRPr lang="en-GB"/>
          </a:p>
        </p:txBody>
      </p:sp>
    </p:spTree>
    <p:extLst>
      <p:ext uri="{BB962C8B-B14F-4D97-AF65-F5344CB8AC3E}">
        <p14:creationId xmlns:p14="http://schemas.microsoft.com/office/powerpoint/2010/main" val="599331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060857-5F2D-43D8-91CE-6927B1789A6E}" type="datetimeFigureOut">
              <a:rPr lang="en-GB" smtClean="0"/>
              <a:t>22/07/2016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F66C0D-821B-4791-AD03-DB022E9B6A1E}" type="slidenum">
              <a:rPr lang="en-GB" smtClean="0"/>
              <a:t>‹#›</a:t>
            </a:fld>
            <a:endParaRPr lang="en-GB"/>
          </a:p>
        </p:txBody>
      </p:sp>
    </p:spTree>
    <p:extLst>
      <p:ext uri="{BB962C8B-B14F-4D97-AF65-F5344CB8AC3E}">
        <p14:creationId xmlns:p14="http://schemas.microsoft.com/office/powerpoint/2010/main" val="1388379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060857-5F2D-43D8-91CE-6927B1789A6E}" type="datetimeFigureOut">
              <a:rPr lang="en-GB" smtClean="0"/>
              <a:t>22/07/2016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F66C0D-821B-4791-AD03-DB022E9B6A1E}" type="slidenum">
              <a:rPr lang="en-GB" smtClean="0"/>
              <a:t>‹#›</a:t>
            </a:fld>
            <a:endParaRPr lang="en-GB"/>
          </a:p>
        </p:txBody>
      </p:sp>
    </p:spTree>
    <p:extLst>
      <p:ext uri="{BB962C8B-B14F-4D97-AF65-F5344CB8AC3E}">
        <p14:creationId xmlns:p14="http://schemas.microsoft.com/office/powerpoint/2010/main" val="427615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060857-5F2D-43D8-91CE-6927B1789A6E}" type="datetimeFigureOut">
              <a:rPr lang="en-GB" smtClean="0"/>
              <a:t>22/07/2016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F66C0D-821B-4791-AD03-DB022E9B6A1E}" type="slidenum">
              <a:rPr lang="en-GB" smtClean="0"/>
              <a:t>‹#›</a:t>
            </a:fld>
            <a:endParaRPr lang="en-GB"/>
          </a:p>
        </p:txBody>
      </p:sp>
    </p:spTree>
    <p:extLst>
      <p:ext uri="{BB962C8B-B14F-4D97-AF65-F5344CB8AC3E}">
        <p14:creationId xmlns:p14="http://schemas.microsoft.com/office/powerpoint/2010/main" val="2559531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060857-5F2D-43D8-91CE-6927B1789A6E}" type="datetimeFigureOut">
              <a:rPr lang="en-GB" smtClean="0"/>
              <a:t>22/07/2016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F66C0D-821B-4791-AD03-DB022E9B6A1E}" type="slidenum">
              <a:rPr lang="en-GB" smtClean="0"/>
              <a:t>‹#›</a:t>
            </a:fld>
            <a:endParaRPr lang="en-GB"/>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13414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060857-5F2D-43D8-91CE-6927B1789A6E}" type="datetimeFigureOut">
              <a:rPr lang="en-GB" smtClean="0"/>
              <a:t>22/07/2016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F66C0D-821B-4791-AD03-DB022E9B6A1E}" type="slidenum">
              <a:rPr lang="en-GB" smtClean="0"/>
              <a:t>‹#›</a:t>
            </a:fld>
            <a:endParaRPr lang="en-GB"/>
          </a:p>
        </p:txBody>
      </p:sp>
    </p:spTree>
    <p:extLst>
      <p:ext uri="{BB962C8B-B14F-4D97-AF65-F5344CB8AC3E}">
        <p14:creationId xmlns:p14="http://schemas.microsoft.com/office/powerpoint/2010/main" val="2111774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5060857-5F2D-43D8-91CE-6927B1789A6E}" type="datetimeFigureOut">
              <a:rPr lang="en-GB" smtClean="0"/>
              <a:t>22/07/2016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F66C0D-821B-4791-AD03-DB022E9B6A1E}" type="slidenum">
              <a:rPr lang="en-GB" smtClean="0"/>
              <a:t>‹#›</a:t>
            </a:fld>
            <a:endParaRPr lang="en-GB"/>
          </a:p>
        </p:txBody>
      </p:sp>
    </p:spTree>
    <p:extLst>
      <p:ext uri="{BB962C8B-B14F-4D97-AF65-F5344CB8AC3E}">
        <p14:creationId xmlns:p14="http://schemas.microsoft.com/office/powerpoint/2010/main" val="3997297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5060857-5F2D-43D8-91CE-6927B1789A6E}" type="datetimeFigureOut">
              <a:rPr lang="en-GB" smtClean="0"/>
              <a:t>22/07/2016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F66C0D-821B-4791-AD03-DB022E9B6A1E}" type="slidenum">
              <a:rPr lang="en-GB" smtClean="0"/>
              <a:t>‹#›</a:t>
            </a:fld>
            <a:endParaRPr lang="en-GB"/>
          </a:p>
        </p:txBody>
      </p:sp>
    </p:spTree>
    <p:extLst>
      <p:ext uri="{BB962C8B-B14F-4D97-AF65-F5344CB8AC3E}">
        <p14:creationId xmlns:p14="http://schemas.microsoft.com/office/powerpoint/2010/main" val="1571465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060857-5F2D-43D8-91CE-6927B1789A6E}" type="datetimeFigureOut">
              <a:rPr lang="en-GB" smtClean="0"/>
              <a:t>22/07/2016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F66C0D-821B-4791-AD03-DB022E9B6A1E}" type="slidenum">
              <a:rPr lang="en-GB" smtClean="0"/>
              <a:t>‹#›</a:t>
            </a:fld>
            <a:endParaRPr lang="en-GB"/>
          </a:p>
        </p:txBody>
      </p:sp>
    </p:spTree>
    <p:extLst>
      <p:ext uri="{BB962C8B-B14F-4D97-AF65-F5344CB8AC3E}">
        <p14:creationId xmlns:p14="http://schemas.microsoft.com/office/powerpoint/2010/main" val="1842494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060857-5F2D-43D8-91CE-6927B1789A6E}" type="datetimeFigureOut">
              <a:rPr lang="en-GB" smtClean="0"/>
              <a:t>22/07/2016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F66C0D-821B-4791-AD03-DB022E9B6A1E}" type="slidenum">
              <a:rPr lang="en-GB" smtClean="0"/>
              <a:t>‹#›</a:t>
            </a:fld>
            <a:endParaRPr lang="en-GB"/>
          </a:p>
        </p:txBody>
      </p:sp>
    </p:spTree>
    <p:extLst>
      <p:ext uri="{BB962C8B-B14F-4D97-AF65-F5344CB8AC3E}">
        <p14:creationId xmlns:p14="http://schemas.microsoft.com/office/powerpoint/2010/main" val="2796587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060857-5F2D-43D8-91CE-6927B1789A6E}" type="datetimeFigureOut">
              <a:rPr lang="en-GB" smtClean="0"/>
              <a:t>22/07/2016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F66C0D-821B-4791-AD03-DB022E9B6A1E}" type="slidenum">
              <a:rPr lang="en-GB" smtClean="0"/>
              <a:t>‹#›</a:t>
            </a:fld>
            <a:endParaRPr lang="en-GB"/>
          </a:p>
        </p:txBody>
      </p:sp>
    </p:spTree>
    <p:extLst>
      <p:ext uri="{BB962C8B-B14F-4D97-AF65-F5344CB8AC3E}">
        <p14:creationId xmlns:p14="http://schemas.microsoft.com/office/powerpoint/2010/main" val="182240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060857-5F2D-43D8-91CE-6927B1789A6E}" type="datetimeFigureOut">
              <a:rPr lang="en-GB" smtClean="0"/>
              <a:t>22/07/2016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F66C0D-821B-4791-AD03-DB022E9B6A1E}" type="slidenum">
              <a:rPr lang="en-GB" smtClean="0"/>
              <a:t>‹#›</a:t>
            </a:fld>
            <a:endParaRPr lang="en-GB"/>
          </a:p>
        </p:txBody>
      </p:sp>
    </p:spTree>
    <p:extLst>
      <p:ext uri="{BB962C8B-B14F-4D97-AF65-F5344CB8AC3E}">
        <p14:creationId xmlns:p14="http://schemas.microsoft.com/office/powerpoint/2010/main" val="3546292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060857-5F2D-43D8-91CE-6927B1789A6E}" type="datetimeFigureOut">
              <a:rPr lang="en-GB" smtClean="0"/>
              <a:t>22/07/2016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F66C0D-821B-4791-AD03-DB022E9B6A1E}" type="slidenum">
              <a:rPr lang="en-GB" smtClean="0"/>
              <a:t>‹#›</a:t>
            </a:fld>
            <a:endParaRPr lang="en-GB"/>
          </a:p>
        </p:txBody>
      </p:sp>
    </p:spTree>
    <p:extLst>
      <p:ext uri="{BB962C8B-B14F-4D97-AF65-F5344CB8AC3E}">
        <p14:creationId xmlns:p14="http://schemas.microsoft.com/office/powerpoint/2010/main" val="1497725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060857-5F2D-43D8-91CE-6927B1789A6E}" type="datetimeFigureOut">
              <a:rPr lang="en-GB" smtClean="0"/>
              <a:t>22/07/2016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F66C0D-821B-4791-AD03-DB022E9B6A1E}" type="slidenum">
              <a:rPr lang="en-GB" smtClean="0"/>
              <a:t>‹#›</a:t>
            </a:fld>
            <a:endParaRPr lang="en-GB"/>
          </a:p>
        </p:txBody>
      </p:sp>
    </p:spTree>
    <p:extLst>
      <p:ext uri="{BB962C8B-B14F-4D97-AF65-F5344CB8AC3E}">
        <p14:creationId xmlns:p14="http://schemas.microsoft.com/office/powerpoint/2010/main" val="2374864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060857-5F2D-43D8-91CE-6927B1789A6E}" type="datetimeFigureOut">
              <a:rPr lang="en-GB" smtClean="0"/>
              <a:t>22/07/2016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F66C0D-821B-4791-AD03-DB022E9B6A1E}" type="slidenum">
              <a:rPr lang="en-GB" smtClean="0"/>
              <a:t>‹#›</a:t>
            </a:fld>
            <a:endParaRPr lang="en-GB"/>
          </a:p>
        </p:txBody>
      </p:sp>
    </p:spTree>
    <p:extLst>
      <p:ext uri="{BB962C8B-B14F-4D97-AF65-F5344CB8AC3E}">
        <p14:creationId xmlns:p14="http://schemas.microsoft.com/office/powerpoint/2010/main" val="2449540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B5060857-5F2D-43D8-91CE-6927B1789A6E}" type="datetimeFigureOut">
              <a:rPr lang="en-GB" smtClean="0"/>
              <a:t>22/07/2016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5F66C0D-821B-4791-AD03-DB022E9B6A1E}" type="slidenum">
              <a:rPr lang="en-GB" smtClean="0"/>
              <a:t>‹#›</a:t>
            </a:fld>
            <a:endParaRPr lang="en-GB"/>
          </a:p>
        </p:txBody>
      </p:sp>
    </p:spTree>
    <p:extLst>
      <p:ext uri="{BB962C8B-B14F-4D97-AF65-F5344CB8AC3E}">
        <p14:creationId xmlns:p14="http://schemas.microsoft.com/office/powerpoint/2010/main" val="3902362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060857-5F2D-43D8-91CE-6927B1789A6E}" type="datetimeFigureOut">
              <a:rPr lang="en-GB" smtClean="0"/>
              <a:t>22/07/2016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F66C0D-821B-4791-AD03-DB022E9B6A1E}" type="slidenum">
              <a:rPr lang="en-GB" smtClean="0"/>
              <a:t>‹#›</a:t>
            </a:fld>
            <a:endParaRPr lang="en-GB"/>
          </a:p>
        </p:txBody>
      </p:sp>
    </p:spTree>
    <p:extLst>
      <p:ext uri="{BB962C8B-B14F-4D97-AF65-F5344CB8AC3E}">
        <p14:creationId xmlns:p14="http://schemas.microsoft.com/office/powerpoint/2010/main" val="1782766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060857-5F2D-43D8-91CE-6927B1789A6E}" type="datetimeFigureOut">
              <a:rPr lang="en-GB" smtClean="0"/>
              <a:t>22/07/2016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F66C0D-821B-4791-AD03-DB022E9B6A1E}" type="slidenum">
              <a:rPr lang="en-GB" smtClean="0"/>
              <a:t>‹#›</a:t>
            </a:fld>
            <a:endParaRPr lang="en-GB"/>
          </a:p>
        </p:txBody>
      </p:sp>
    </p:spTree>
    <p:extLst>
      <p:ext uri="{BB962C8B-B14F-4D97-AF65-F5344CB8AC3E}">
        <p14:creationId xmlns:p14="http://schemas.microsoft.com/office/powerpoint/2010/main" val="357776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0000"/>
                <a:lumMod val="110000"/>
              </a:schemeClr>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B5060857-5F2D-43D8-91CE-6927B1789A6E}" type="datetimeFigureOut">
              <a:rPr lang="en-GB" smtClean="0"/>
              <a:t>22/07/2016</a:t>
            </a:fld>
            <a:endParaRPr lang="en-GB"/>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75F66C0D-821B-4791-AD03-DB022E9B6A1E}" type="slidenum">
              <a:rPr lang="en-GB" smtClean="0"/>
              <a:t>‹#›</a:t>
            </a:fld>
            <a:endParaRPr lang="en-GB"/>
          </a:p>
        </p:txBody>
      </p:sp>
    </p:spTree>
    <p:extLst>
      <p:ext uri="{BB962C8B-B14F-4D97-AF65-F5344CB8AC3E}">
        <p14:creationId xmlns:p14="http://schemas.microsoft.com/office/powerpoint/2010/main" val="270730796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uk/url?sa=i&amp;rct=j&amp;q=&amp;esrc=s&amp;source=images&amp;cd=&amp;cad=rja&amp;uact=8&amp;ved=0ahUKEwimw7O6muvNAhXKCsAKHRDuBfYQjRwIBw&amp;url=http://engine2diet.com/the-daily-beet/answers-to-the-pop-quiz/&amp;bvm=bv.126130881,d.ZGg&amp;psig=AFQjCNEQiuMdjof5h0VZIXqjq0J3jx6E5A&amp;ust=1468319463322139"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620689"/>
            <a:ext cx="7772400" cy="2592288"/>
          </a:xfrm>
        </p:spPr>
        <p:txBody>
          <a:bodyPr>
            <a:noAutofit/>
          </a:bodyPr>
          <a:lstStyle/>
          <a:p>
            <a:r>
              <a:rPr lang="en-GB" sz="2800" dirty="0"/>
              <a:t>Today we are learning to explain how views about the creation account in Genesis differ.</a:t>
            </a:r>
            <a:br>
              <a:rPr lang="en-GB" sz="2800" dirty="0"/>
            </a:br>
            <a:r>
              <a:rPr lang="en-GB" sz="2800" dirty="0"/>
              <a:t/>
            </a:r>
            <a:br>
              <a:rPr lang="en-GB" sz="2800" dirty="0"/>
            </a:br>
            <a:r>
              <a:rPr lang="en-GB" sz="2800" dirty="0"/>
              <a:t>We are learning this so that we can evaluate the responses to the Genesis creation account.</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9" y="4261611"/>
            <a:ext cx="2736303"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583004" y="3791525"/>
            <a:ext cx="4875196" cy="2062103"/>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marL="285744" indent="-285744">
              <a:buFont typeface="Arial" panose="020B0604020202020204" pitchFamily="34" charset="0"/>
              <a:buChar char="•"/>
            </a:pPr>
            <a:r>
              <a:rPr lang="en-GB" sz="1600" dirty="0">
                <a:solidFill>
                  <a:srgbClr val="FF0000"/>
                </a:solidFill>
              </a:rPr>
              <a:t>I can describe what happens in the genesis account of creation</a:t>
            </a:r>
            <a:r>
              <a:rPr lang="en-GB" sz="1600" dirty="0" smtClean="0">
                <a:solidFill>
                  <a:srgbClr val="FF0000"/>
                </a:solidFill>
              </a:rPr>
              <a:t>.</a:t>
            </a:r>
            <a:endParaRPr lang="en-GB" sz="1600" dirty="0">
              <a:solidFill>
                <a:srgbClr val="FF0000"/>
              </a:solidFill>
            </a:endParaRPr>
          </a:p>
          <a:p>
            <a:pPr marL="285744" indent="-285744">
              <a:buFont typeface="Arial" panose="020B0604020202020204" pitchFamily="34" charset="0"/>
              <a:buChar char="•"/>
            </a:pPr>
            <a:r>
              <a:rPr lang="en-GB" sz="1600" dirty="0">
                <a:solidFill>
                  <a:srgbClr val="FFC000"/>
                </a:solidFill>
              </a:rPr>
              <a:t>I can explain </a:t>
            </a:r>
            <a:r>
              <a:rPr lang="en-GB" sz="1600" dirty="0" smtClean="0">
                <a:solidFill>
                  <a:srgbClr val="FFC000"/>
                </a:solidFill>
              </a:rPr>
              <a:t>what is believed about the origins of Genesis.</a:t>
            </a:r>
          </a:p>
          <a:p>
            <a:pPr marL="285744" indent="-285744">
              <a:buFont typeface="Arial" panose="020B0604020202020204" pitchFamily="34" charset="0"/>
              <a:buChar char="•"/>
            </a:pPr>
            <a:r>
              <a:rPr lang="en-GB" sz="1600" dirty="0" smtClean="0">
                <a:solidFill>
                  <a:srgbClr val="00B050"/>
                </a:solidFill>
              </a:rPr>
              <a:t>I </a:t>
            </a:r>
            <a:r>
              <a:rPr lang="en-GB" sz="1600" dirty="0">
                <a:solidFill>
                  <a:srgbClr val="00B050"/>
                </a:solidFill>
              </a:rPr>
              <a:t>can </a:t>
            </a:r>
            <a:r>
              <a:rPr lang="en-GB" sz="1600" dirty="0" smtClean="0">
                <a:solidFill>
                  <a:srgbClr val="00B050"/>
                </a:solidFill>
              </a:rPr>
              <a:t>analyse the theological progression evident in Genesis</a:t>
            </a:r>
            <a:endParaRPr lang="en-GB" sz="1600" dirty="0">
              <a:solidFill>
                <a:srgbClr val="00B050"/>
              </a:solidFill>
            </a:endParaRPr>
          </a:p>
          <a:p>
            <a:pPr marL="285744" indent="-285744">
              <a:buFont typeface="Arial" panose="020B0604020202020204" pitchFamily="34" charset="0"/>
              <a:buChar char="•"/>
            </a:pPr>
            <a:r>
              <a:rPr lang="en-GB" sz="1600" dirty="0">
                <a:solidFill>
                  <a:srgbClr val="00B0F0"/>
                </a:solidFill>
              </a:rPr>
              <a:t>I can </a:t>
            </a:r>
            <a:r>
              <a:rPr lang="en-GB" sz="1600" dirty="0" smtClean="0">
                <a:solidFill>
                  <a:srgbClr val="00B0F0"/>
                </a:solidFill>
              </a:rPr>
              <a:t>evaluate the acceptance of Genesis as a truthful account of creation</a:t>
            </a:r>
            <a:endParaRPr lang="en-GB" sz="1600" dirty="0">
              <a:solidFill>
                <a:srgbClr val="00B0F0"/>
              </a:solidFill>
            </a:endParaRPr>
          </a:p>
        </p:txBody>
      </p:sp>
    </p:spTree>
    <p:extLst>
      <p:ext uri="{BB962C8B-B14F-4D97-AF65-F5344CB8AC3E}">
        <p14:creationId xmlns:p14="http://schemas.microsoft.com/office/powerpoint/2010/main" val="661394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sz="quarter" idx="13"/>
          </p:nvPr>
        </p:nvSpPr>
        <p:spPr>
          <a:xfrm>
            <a:off x="179512" y="2636912"/>
            <a:ext cx="8507288" cy="4032176"/>
          </a:xfrm>
        </p:spPr>
        <p:txBody>
          <a:bodyPr/>
          <a:lstStyle/>
          <a:p>
            <a:pPr eaLnBrk="1" hangingPunct="1"/>
            <a:r>
              <a:rPr lang="en-GB" altLang="en-US" dirty="0"/>
              <a:t>3 things/facts that you have learnt today</a:t>
            </a:r>
            <a:r>
              <a:rPr lang="en-GB" altLang="en-US" dirty="0" smtClean="0"/>
              <a:t>...</a:t>
            </a:r>
          </a:p>
          <a:p>
            <a:pPr eaLnBrk="1" hangingPunct="1"/>
            <a:endParaRPr lang="en-GB" altLang="en-US" dirty="0" smtClean="0"/>
          </a:p>
          <a:p>
            <a:pPr eaLnBrk="1" hangingPunct="1"/>
            <a:endParaRPr lang="en-GB" altLang="en-US" dirty="0" smtClean="0"/>
          </a:p>
          <a:p>
            <a:pPr eaLnBrk="1" hangingPunct="1"/>
            <a:r>
              <a:rPr lang="en-GB" altLang="en-US" dirty="0" smtClean="0"/>
              <a:t>1 thing that is square with you...</a:t>
            </a:r>
          </a:p>
          <a:p>
            <a:pPr eaLnBrk="1" hangingPunct="1"/>
            <a:endParaRPr lang="en-GB" altLang="en-US" dirty="0" smtClean="0"/>
          </a:p>
          <a:p>
            <a:pPr eaLnBrk="1" hangingPunct="1"/>
            <a:endParaRPr lang="en-GB" altLang="en-US" dirty="0" smtClean="0"/>
          </a:p>
          <a:p>
            <a:pPr eaLnBrk="1" hangingPunct="1"/>
            <a:r>
              <a:rPr lang="en-GB" altLang="en-US" dirty="0"/>
              <a:t>1 question still going round in your mind</a:t>
            </a:r>
            <a:r>
              <a:rPr lang="en-GB" altLang="en-US" dirty="0" smtClean="0"/>
              <a:t>...</a:t>
            </a:r>
          </a:p>
        </p:txBody>
      </p:sp>
      <p:pic>
        <p:nvPicPr>
          <p:cNvPr id="24580" name="Picture 2" descr="http://isthistobe.files.wordpress.com/2011/01/triangle.png?w=8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5" y="2189212"/>
            <a:ext cx="14398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4" descr="http://www.education.umd.edu/EDCI/edci385/Projects101/Brams/bluesquar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0918" y="3631784"/>
            <a:ext cx="13684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http://greenhornbold.com/wp-content/uploads/2013/01/RED-CIRC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312" y="5000209"/>
            <a:ext cx="1306488" cy="130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964937">
            <a:off x="5488094" y="492565"/>
            <a:ext cx="3260503" cy="977421"/>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395536" y="492279"/>
            <a:ext cx="3672408" cy="1184940"/>
          </a:xfrm>
          <a:prstGeom prst="rect">
            <a:avLst/>
          </a:prstGeom>
          <a:solidFill>
            <a:schemeClr val="bg1"/>
          </a:solidFill>
          <a:ln w="38100">
            <a:solidFill>
              <a:schemeClr val="accent1">
                <a:lumMod val="75000"/>
              </a:schemeClr>
            </a:solidFill>
          </a:ln>
        </p:spPr>
        <p:txBody>
          <a:bodyPr wrap="square" rtlCol="0">
            <a:spAutoFit/>
          </a:bodyPr>
          <a:lstStyle/>
          <a:p>
            <a:r>
              <a:rPr lang="en-GB" sz="3200" b="1" dirty="0">
                <a:ln>
                  <a:solidFill>
                    <a:schemeClr val="tx1"/>
                  </a:solidFill>
                </a:ln>
                <a:solidFill>
                  <a:srgbClr val="0070C0"/>
                </a:solidFill>
              </a:rPr>
              <a:t>Now glue in your worksheets </a:t>
            </a:r>
            <a:r>
              <a:rPr lang="en-GB" sz="3200" b="1" dirty="0">
                <a:ln>
                  <a:solidFill>
                    <a:schemeClr val="tx1"/>
                  </a:solidFill>
                </a:ln>
                <a:solidFill>
                  <a:srgbClr val="0070C0"/>
                </a:solidFill>
                <a:sym typeface="Wingdings" panose="05000000000000000000" pitchFamily="2" charset="2"/>
              </a:rPr>
              <a:t></a:t>
            </a:r>
          </a:p>
          <a:p>
            <a:endParaRPr lang="en-GB" sz="700" b="1" dirty="0">
              <a:ln>
                <a:solidFill>
                  <a:schemeClr val="tx1"/>
                </a:solidFill>
              </a:ln>
              <a:solidFill>
                <a:srgbClr val="0070C0"/>
              </a:solidFill>
              <a:sym typeface="Wingdings" panose="05000000000000000000" pitchFamily="2" charset="2"/>
            </a:endParaRPr>
          </a:p>
        </p:txBody>
      </p:sp>
      <p:pic>
        <p:nvPicPr>
          <p:cNvPr id="11" name="Picture 10"/>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43811" y="887935"/>
            <a:ext cx="969639" cy="789287"/>
          </a:xfrm>
          <a:prstGeom prst="rect">
            <a:avLst/>
          </a:prstGeom>
        </p:spPr>
      </p:pic>
    </p:spTree>
    <p:extLst>
      <p:ext uri="{BB962C8B-B14F-4D97-AF65-F5344CB8AC3E}">
        <p14:creationId xmlns:p14="http://schemas.microsoft.com/office/powerpoint/2010/main" val="2942386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339752" y="2248351"/>
            <a:ext cx="6105000" cy="3877815"/>
          </a:xfrm>
        </p:spPr>
        <p:txBody>
          <a:bodyPr/>
          <a:lstStyle/>
          <a:p>
            <a:pPr marL="457189" indent="-457189">
              <a:buFont typeface="+mj-lt"/>
              <a:buAutoNum type="arabicPeriod"/>
            </a:pPr>
            <a:r>
              <a:rPr lang="en-GB" dirty="0" smtClean="0"/>
              <a:t>Give 4 types of writing within the Bible.</a:t>
            </a:r>
          </a:p>
          <a:p>
            <a:pPr marL="457189" indent="-457189">
              <a:buFont typeface="+mj-lt"/>
              <a:buAutoNum type="arabicPeriod"/>
            </a:pPr>
            <a:r>
              <a:rPr lang="en-GB" dirty="0" smtClean="0"/>
              <a:t>Define revelation.</a:t>
            </a:r>
          </a:p>
          <a:p>
            <a:pPr marL="457189" indent="-457189">
              <a:buFont typeface="+mj-lt"/>
              <a:buAutoNum type="arabicPeriod"/>
            </a:pPr>
            <a:r>
              <a:rPr lang="en-GB" dirty="0" smtClean="0"/>
              <a:t>What does Verbum Dei mean?</a:t>
            </a:r>
          </a:p>
          <a:p>
            <a:pPr marL="457189" indent="-457189">
              <a:buFont typeface="+mj-lt"/>
              <a:buAutoNum type="arabicPeriod"/>
            </a:pPr>
            <a:r>
              <a:rPr lang="en-GB" dirty="0" smtClean="0"/>
              <a:t>Explain in one sentence the </a:t>
            </a:r>
            <a:r>
              <a:rPr lang="en-GB" dirty="0"/>
              <a:t>r</a:t>
            </a:r>
            <a:r>
              <a:rPr lang="en-GB" dirty="0" smtClean="0"/>
              <a:t>ole of the Holy Spirit in creating the Bible.</a:t>
            </a:r>
          </a:p>
          <a:p>
            <a:pPr marL="457189" indent="-457189">
              <a:buFont typeface="+mj-lt"/>
              <a:buAutoNum type="arabicPeriod"/>
            </a:pPr>
            <a:r>
              <a:rPr lang="en-GB" dirty="0" smtClean="0"/>
              <a:t>What relevance does the Bible have for Christians today?  </a:t>
            </a:r>
          </a:p>
        </p:txBody>
      </p:sp>
      <p:sp>
        <p:nvSpPr>
          <p:cNvPr id="5" name="Rectangle 4"/>
          <p:cNvSpPr/>
          <p:nvPr/>
        </p:nvSpPr>
        <p:spPr>
          <a:xfrm>
            <a:off x="245515" y="260650"/>
            <a:ext cx="6552728" cy="958943"/>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http://www.clker.com/cliparts/9/8/d/3/1215441846820333162ben_Jigsaw_Puzzle.svg.hi.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417316">
            <a:off x="7121124" y="232197"/>
            <a:ext cx="1830199" cy="12414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9114" y="356622"/>
            <a:ext cx="3612827" cy="76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61939" y="355498"/>
            <a:ext cx="2592288" cy="831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926348">
            <a:off x="418001" y="4460015"/>
            <a:ext cx="1964857" cy="1964857"/>
          </a:xfrm>
          <a:prstGeom prst="rect">
            <a:avLst/>
          </a:prstGeom>
          <a:solidFill>
            <a:srgbClr val="FFFFFF">
              <a:shade val="85000"/>
            </a:srgbClr>
          </a:solidFill>
          <a:ln w="28575">
            <a:solidFill>
              <a:schemeClr val="tx1"/>
            </a:solidFill>
            <a:miter lim="800000"/>
            <a:headEnd/>
            <a:tailEnd/>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262536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5" y="260650"/>
            <a:ext cx="5472609" cy="1363759"/>
          </a:xfrm>
        </p:spPr>
        <p:txBody>
          <a:bodyPr/>
          <a:lstStyle/>
          <a:p>
            <a:r>
              <a:rPr lang="en-GB" sz="2000" dirty="0"/>
              <a:t>Mark your work and write your score out of 5.</a:t>
            </a:r>
            <a:br>
              <a:rPr lang="en-GB" sz="2000" dirty="0"/>
            </a:br>
            <a:r>
              <a:rPr lang="en-GB" sz="2000" dirty="0"/>
              <a:t>Underneath, set your self a target regarding last lessons work.</a:t>
            </a:r>
          </a:p>
        </p:txBody>
      </p:sp>
      <p:sp>
        <p:nvSpPr>
          <p:cNvPr id="2" name="Content Placeholder 1"/>
          <p:cNvSpPr>
            <a:spLocks noGrp="1"/>
          </p:cNvSpPr>
          <p:nvPr>
            <p:ph sz="quarter" idx="13"/>
          </p:nvPr>
        </p:nvSpPr>
        <p:spPr>
          <a:xfrm>
            <a:off x="2333614" y="2248349"/>
            <a:ext cx="6702883" cy="4421013"/>
          </a:xfrm>
        </p:spPr>
        <p:txBody>
          <a:bodyPr>
            <a:normAutofit fontScale="70000" lnSpcReduction="20000"/>
          </a:bodyPr>
          <a:lstStyle/>
          <a:p>
            <a:pPr marL="457189" indent="-457189">
              <a:buFont typeface="+mj-lt"/>
              <a:buAutoNum type="arabicPeriod"/>
            </a:pPr>
            <a:r>
              <a:rPr lang="en-GB" dirty="0" smtClean="0"/>
              <a:t>Any of the following- </a:t>
            </a:r>
            <a:r>
              <a:rPr lang="en-GB" dirty="0"/>
              <a:t>Law- History- Poetry- </a:t>
            </a:r>
            <a:r>
              <a:rPr lang="en-GB" dirty="0" smtClean="0"/>
              <a:t>Prophecy-The </a:t>
            </a:r>
            <a:r>
              <a:rPr lang="en-GB" dirty="0"/>
              <a:t>Gospels- Church History- Letters- </a:t>
            </a:r>
            <a:r>
              <a:rPr lang="en-GB" dirty="0" smtClean="0"/>
              <a:t>Prophecy.</a:t>
            </a:r>
          </a:p>
          <a:p>
            <a:pPr marL="457189" indent="-457189">
              <a:buFont typeface="+mj-lt"/>
              <a:buAutoNum type="arabicPeriod"/>
            </a:pPr>
            <a:endParaRPr lang="en-GB" dirty="0" smtClean="0"/>
          </a:p>
          <a:p>
            <a:pPr marL="457189" indent="-457189">
              <a:buFont typeface="+mj-lt"/>
              <a:buAutoNum type="arabicPeriod"/>
            </a:pPr>
            <a:r>
              <a:rPr lang="en-US" dirty="0" smtClean="0"/>
              <a:t>The belief that </a:t>
            </a:r>
            <a:r>
              <a:rPr lang="en-US" dirty="0"/>
              <a:t>God gradually showed us what </a:t>
            </a:r>
            <a:r>
              <a:rPr lang="en-US" dirty="0" smtClean="0"/>
              <a:t>He is </a:t>
            </a:r>
            <a:r>
              <a:rPr lang="en-US" dirty="0"/>
              <a:t>really like </a:t>
            </a:r>
            <a:r>
              <a:rPr lang="en-US" dirty="0" smtClean="0"/>
              <a:t>through the Bible.</a:t>
            </a:r>
          </a:p>
          <a:p>
            <a:pPr marL="457189" indent="-457189">
              <a:buFont typeface="+mj-lt"/>
              <a:buAutoNum type="arabicPeriod"/>
            </a:pPr>
            <a:endParaRPr lang="en-US" dirty="0" smtClean="0"/>
          </a:p>
          <a:p>
            <a:pPr marL="457189" indent="-457189">
              <a:buFont typeface="+mj-lt"/>
              <a:buAutoNum type="arabicPeriod"/>
            </a:pPr>
            <a:r>
              <a:rPr lang="en-US" dirty="0" smtClean="0"/>
              <a:t>Verbum Dei means ‘the word of God’.</a:t>
            </a:r>
          </a:p>
          <a:p>
            <a:pPr marL="457189" indent="-457189">
              <a:buFont typeface="+mj-lt"/>
              <a:buAutoNum type="arabicPeriod"/>
            </a:pPr>
            <a:endParaRPr lang="en-US" dirty="0" smtClean="0"/>
          </a:p>
          <a:p>
            <a:pPr marL="457189" indent="-457189">
              <a:buFont typeface="+mj-lt"/>
              <a:buAutoNum type="arabicPeriod"/>
            </a:pPr>
            <a:r>
              <a:rPr lang="en-US" dirty="0"/>
              <a:t>God spoke through Human writers.  God, the Holy Spirit, guided the writers of the Bible as they wrote</a:t>
            </a:r>
            <a:r>
              <a:rPr lang="en-US" dirty="0" smtClean="0"/>
              <a:t>.</a:t>
            </a:r>
          </a:p>
          <a:p>
            <a:pPr marL="457189" indent="-457189">
              <a:buFont typeface="+mj-lt"/>
              <a:buAutoNum type="arabicPeriod"/>
            </a:pPr>
            <a:endParaRPr lang="en-US" dirty="0"/>
          </a:p>
          <a:p>
            <a:pPr marL="457189" indent="-457189">
              <a:buFont typeface="+mj-lt"/>
              <a:buAutoNum type="arabicPeriod"/>
            </a:pPr>
            <a:r>
              <a:rPr lang="en-GB" dirty="0" smtClean="0"/>
              <a:t>It gives us an understanding of what God is really like and teaches us how he wants us to live.</a:t>
            </a:r>
            <a:endParaRPr lang="en-GB" dirty="0"/>
          </a:p>
        </p:txBody>
      </p:sp>
      <p:pic>
        <p:nvPicPr>
          <p:cNvPr id="5122" name="Picture 2" descr="http://engine2diet.com/wp/wp-content/uploads/bulb3.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083986">
            <a:off x="55247" y="3430143"/>
            <a:ext cx="2042592" cy="156258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599" y="4941168"/>
            <a:ext cx="1728192" cy="1728192"/>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964937">
            <a:off x="5811919" y="510605"/>
            <a:ext cx="3260503" cy="977421"/>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96448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06067" y="2025009"/>
            <a:ext cx="7745505" cy="4609622"/>
          </a:xfrm>
          <a:ln w="38100"/>
        </p:spPr>
        <p:style>
          <a:lnRef idx="2">
            <a:schemeClr val="accent2"/>
          </a:lnRef>
          <a:fillRef idx="1">
            <a:schemeClr val="lt1"/>
          </a:fillRef>
          <a:effectRef idx="0">
            <a:schemeClr val="accent2"/>
          </a:effectRef>
          <a:fontRef idx="minor">
            <a:schemeClr val="dk1"/>
          </a:fontRef>
        </p:style>
        <p:txBody>
          <a:bodyPr>
            <a:normAutofit/>
          </a:bodyPr>
          <a:lstStyle/>
          <a:p>
            <a:endParaRPr lang="en-GB" dirty="0" smtClean="0"/>
          </a:p>
          <a:p>
            <a:r>
              <a:rPr lang="en-GB" dirty="0" smtClean="0"/>
              <a:t>The creation account on your desk is out of order and has had the verse numbers removed.</a:t>
            </a:r>
          </a:p>
          <a:p>
            <a:endParaRPr lang="en-GB" dirty="0"/>
          </a:p>
          <a:p>
            <a:pPr marL="914400" lvl="2" indent="0">
              <a:buNone/>
            </a:pPr>
            <a:r>
              <a:rPr lang="en-GB" sz="2000" dirty="0"/>
              <a:t> </a:t>
            </a:r>
            <a:r>
              <a:rPr lang="en-GB" sz="2000" dirty="0" smtClean="0"/>
              <a:t> </a:t>
            </a:r>
            <a:r>
              <a:rPr lang="en-GB" sz="2000" dirty="0" smtClean="0"/>
              <a:t>put </a:t>
            </a:r>
            <a:r>
              <a:rPr lang="en-GB" sz="2000" dirty="0" smtClean="0"/>
              <a:t>the creation story back </a:t>
            </a:r>
            <a:r>
              <a:rPr lang="en-GB" sz="2000" dirty="0" smtClean="0"/>
              <a:t>together               	again.</a:t>
            </a:r>
          </a:p>
          <a:p>
            <a:endParaRPr lang="en-GB" dirty="0"/>
          </a:p>
          <a:p>
            <a:r>
              <a:rPr lang="en-GB" dirty="0" smtClean="0"/>
              <a:t>With a highlighter, underline all the potential problems with believing this text is historically accurate.</a:t>
            </a:r>
          </a:p>
          <a:p>
            <a:endParaRPr lang="en-GB" dirty="0"/>
          </a:p>
        </p:txBody>
      </p:sp>
      <p:pic>
        <p:nvPicPr>
          <p:cNvPr id="5" name="Picture 2"/>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512" y="199554"/>
            <a:ext cx="5112568" cy="937767"/>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93329">
            <a:off x="7056935" y="274182"/>
            <a:ext cx="1670496" cy="1639804"/>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179512" y="1323501"/>
            <a:ext cx="6624736"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dirty="0"/>
              <a:t>What can you remember about the Genesis creation story?</a:t>
            </a:r>
          </a:p>
        </p:txBody>
      </p:sp>
      <p:pic>
        <p:nvPicPr>
          <p:cNvPr id="3" name="Picture 2"/>
          <p:cNvPicPr>
            <a:picLocks noChangeAspect="1"/>
          </p:cNvPicPr>
          <p:nvPr/>
        </p:nvPicPr>
        <p:blipFill>
          <a:blip r:embed="rId4"/>
          <a:stretch>
            <a:fillRect/>
          </a:stretch>
        </p:blipFill>
        <p:spPr>
          <a:xfrm>
            <a:off x="5039956" y="5856338"/>
            <a:ext cx="1674140" cy="546473"/>
          </a:xfrm>
          <a:prstGeom prst="rect">
            <a:avLst/>
          </a:prstGeom>
        </p:spPr>
      </p:pic>
      <p:pic>
        <p:nvPicPr>
          <p:cNvPr id="8" name="Picture 7" descr="http://www.clker.com/cliparts/9/8/d/3/1215441846820333162ben_Jigsaw_Puzzle.svg.hi.pn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045390">
            <a:off x="396482" y="3979744"/>
            <a:ext cx="1587603" cy="1076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256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2361" y="1519462"/>
            <a:ext cx="8115300" cy="3970318"/>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fontAlgn="base"/>
            <a:r>
              <a:rPr lang="en-GB" cap="all" dirty="0" smtClean="0">
                <a:solidFill>
                  <a:srgbClr val="000000"/>
                </a:solidFill>
                <a:latin typeface="+mj-lt"/>
              </a:rPr>
              <a:t>AUTHORSHIP</a:t>
            </a:r>
            <a:endParaRPr lang="en-GB" cap="all" dirty="0">
              <a:solidFill>
                <a:srgbClr val="000000"/>
              </a:solidFill>
              <a:latin typeface="+mj-lt"/>
            </a:endParaRPr>
          </a:p>
          <a:p>
            <a:pPr fontAlgn="base"/>
            <a:endParaRPr lang="en-GB" dirty="0" smtClean="0">
              <a:solidFill>
                <a:srgbClr val="000000"/>
              </a:solidFill>
              <a:latin typeface="+mj-lt"/>
            </a:endParaRPr>
          </a:p>
          <a:p>
            <a:pPr fontAlgn="base"/>
            <a:r>
              <a:rPr lang="en-GB" dirty="0" smtClean="0">
                <a:solidFill>
                  <a:srgbClr val="000000"/>
                </a:solidFill>
                <a:latin typeface="+mj-lt"/>
              </a:rPr>
              <a:t>The </a:t>
            </a:r>
            <a:r>
              <a:rPr lang="en-GB" dirty="0">
                <a:solidFill>
                  <a:srgbClr val="000000"/>
                </a:solidFill>
                <a:latin typeface="+mj-lt"/>
              </a:rPr>
              <a:t>authorship of the Book of Genesis is, like the authorship of the other books of the Pentateuch, anonymous. Both internal and external evidence is lacking to reasonably establish the author of Genesis</a:t>
            </a:r>
            <a:r>
              <a:rPr lang="en-GB" dirty="0" smtClean="0">
                <a:solidFill>
                  <a:srgbClr val="000000"/>
                </a:solidFill>
                <a:latin typeface="+mj-lt"/>
              </a:rPr>
              <a:t>.</a:t>
            </a:r>
          </a:p>
          <a:p>
            <a:pPr fontAlgn="base"/>
            <a:endParaRPr lang="en-GB" b="0" i="0" dirty="0">
              <a:solidFill>
                <a:srgbClr val="000000"/>
              </a:solidFill>
              <a:effectLst/>
              <a:latin typeface="+mj-lt"/>
            </a:endParaRPr>
          </a:p>
          <a:p>
            <a:pPr fontAlgn="base"/>
            <a:r>
              <a:rPr lang="en-GB" dirty="0"/>
              <a:t>Yet the NT, in attributing the Pentateuch as a whole to Moses, would seem to imply Mosaic authorship for Genesis as it does for Exodus through Deuteronomy. Thus, Mosaic authorship of Genesis may be established on the basis of its unity with the other books of the </a:t>
            </a:r>
            <a:r>
              <a:rPr lang="en-GB" dirty="0" smtClean="0">
                <a:solidFill>
                  <a:srgbClr val="FF0000"/>
                </a:solidFill>
              </a:rPr>
              <a:t>Pentateuch</a:t>
            </a:r>
            <a:r>
              <a:rPr lang="en-GB" dirty="0" smtClean="0"/>
              <a:t>.</a:t>
            </a:r>
          </a:p>
          <a:p>
            <a:pPr fontAlgn="base"/>
            <a:endParaRPr lang="en-GB" dirty="0" smtClean="0">
              <a:solidFill>
                <a:srgbClr val="000000"/>
              </a:solidFill>
              <a:latin typeface="+mj-lt"/>
            </a:endParaRPr>
          </a:p>
          <a:p>
            <a:pPr fontAlgn="base"/>
            <a:r>
              <a:rPr lang="en-GB" dirty="0" smtClean="0">
                <a:solidFill>
                  <a:srgbClr val="000000"/>
                </a:solidFill>
                <a:latin typeface="+mj-lt"/>
              </a:rPr>
              <a:t>T</a:t>
            </a:r>
            <a:r>
              <a:rPr lang="en-GB" dirty="0" smtClean="0"/>
              <a:t>he </a:t>
            </a:r>
            <a:r>
              <a:rPr lang="en-GB" dirty="0"/>
              <a:t>most immediate recipients of the Book of Genesis would likely have been the Exodus generation. Yet it is clear that the intended audience was to extend to all future </a:t>
            </a:r>
            <a:r>
              <a:rPr lang="en-GB" dirty="0" smtClean="0"/>
              <a:t>generations. (Deuteronomy 29:14-15)</a:t>
            </a:r>
            <a:endParaRPr lang="en-GB" b="0" i="0" dirty="0">
              <a:solidFill>
                <a:srgbClr val="000000"/>
              </a:solidFill>
              <a:effectLst/>
              <a:latin typeface="+mj-lt"/>
            </a:endParaRPr>
          </a:p>
        </p:txBody>
      </p:sp>
      <p:pic>
        <p:nvPicPr>
          <p:cNvPr id="5" name="Picture 2"/>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512" y="260651"/>
            <a:ext cx="6804248" cy="916351"/>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11608">
            <a:off x="7383527" y="256768"/>
            <a:ext cx="1528992" cy="1591543"/>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947435">
            <a:off x="372472" y="5930974"/>
            <a:ext cx="1117309" cy="743518"/>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1657350" y="5957888"/>
            <a:ext cx="7258050" cy="923330"/>
          </a:xfrm>
          <a:prstGeom prst="rect">
            <a:avLst/>
          </a:prstGeom>
          <a:ln w="28575"/>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smtClean="0"/>
              <a:t>Pentateuch- the first five books of the Bible. These </a:t>
            </a:r>
            <a:r>
              <a:rPr lang="en-GB" dirty="0"/>
              <a:t>books are Genesis, Exodus, Leviticus, Numbers, and Deuteronomy. </a:t>
            </a:r>
            <a:r>
              <a:rPr lang="en-GB" dirty="0" smtClean="0"/>
              <a:t>Comes </a:t>
            </a:r>
            <a:r>
              <a:rPr lang="en-GB" dirty="0"/>
              <a:t>from two Greek words that mean "five books" or "five </a:t>
            </a:r>
            <a:r>
              <a:rPr lang="en-GB" dirty="0" smtClean="0"/>
              <a:t>scrolls.</a:t>
            </a:r>
            <a:endParaRPr lang="en-GB" dirty="0"/>
          </a:p>
        </p:txBody>
      </p:sp>
    </p:spTree>
    <p:extLst>
      <p:ext uri="{BB962C8B-B14F-4D97-AF65-F5344CB8AC3E}">
        <p14:creationId xmlns:p14="http://schemas.microsoft.com/office/powerpoint/2010/main" val="1214487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79512" y="1556795"/>
            <a:ext cx="6907088" cy="1008111"/>
          </a:xfrm>
          <a:ln w="28575"/>
        </p:spPr>
        <p:style>
          <a:lnRef idx="2">
            <a:schemeClr val="accent5"/>
          </a:lnRef>
          <a:fillRef idx="1">
            <a:schemeClr val="lt1"/>
          </a:fillRef>
          <a:effectRef idx="0">
            <a:schemeClr val="accent5"/>
          </a:effectRef>
          <a:fontRef idx="minor">
            <a:schemeClr val="dk1"/>
          </a:fontRef>
        </p:style>
        <p:txBody>
          <a:bodyPr>
            <a:normAutofit lnSpcReduction="10000"/>
          </a:bodyPr>
          <a:lstStyle/>
          <a:p>
            <a:pPr marL="0" indent="0" algn="ctr">
              <a:buNone/>
            </a:pPr>
            <a:r>
              <a:rPr lang="en-GB" sz="1800" i="1" dirty="0"/>
              <a:t>THE BIBLE AS A BOOK MUST BE INTERPRETED SENSIBLY, AND AS GOD’S BOOK IT MUST BE INTERPRETED SPIRITUALLY.</a:t>
            </a:r>
            <a:endParaRPr lang="en-GB" sz="1900" dirty="0"/>
          </a:p>
        </p:txBody>
      </p:sp>
      <p:pic>
        <p:nvPicPr>
          <p:cNvPr id="7"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512" y="260651"/>
            <a:ext cx="6804248" cy="916351"/>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11608">
            <a:off x="7383527" y="256768"/>
            <a:ext cx="1528992" cy="1591543"/>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276894" y="2872294"/>
            <a:ext cx="8409907" cy="3785652"/>
          </a:xfrm>
          <a:prstGeom prst="rect">
            <a:avLst/>
          </a:prstGeom>
          <a:ln w="28575"/>
        </p:spPr>
        <p:style>
          <a:lnRef idx="2">
            <a:schemeClr val="accent3"/>
          </a:lnRef>
          <a:fillRef idx="1">
            <a:schemeClr val="lt1"/>
          </a:fillRef>
          <a:effectRef idx="0">
            <a:schemeClr val="accent3"/>
          </a:effectRef>
          <a:fontRef idx="minor">
            <a:schemeClr val="dk1"/>
          </a:fontRef>
        </p:style>
        <p:txBody>
          <a:bodyPr wrap="square">
            <a:spAutoFit/>
          </a:bodyPr>
          <a:lstStyle/>
          <a:p>
            <a:r>
              <a:rPr lang="en-GB" sz="2000" dirty="0">
                <a:solidFill>
                  <a:srgbClr val="3F4041"/>
                </a:solidFill>
              </a:rPr>
              <a:t>Many people forget that the Bible, like any other book, must be understood according to certain rules; most of these rules we are using every day when we read books, letters, or even a newspaper. </a:t>
            </a:r>
            <a:endParaRPr lang="en-GB" sz="2000" dirty="0" smtClean="0">
              <a:solidFill>
                <a:srgbClr val="3F4041"/>
              </a:solidFill>
            </a:endParaRPr>
          </a:p>
          <a:p>
            <a:endParaRPr lang="en-GB" sz="2000" dirty="0">
              <a:solidFill>
                <a:srgbClr val="3F4041"/>
              </a:solidFill>
            </a:endParaRPr>
          </a:p>
          <a:p>
            <a:endParaRPr lang="en-GB" sz="2000" dirty="0" smtClean="0">
              <a:solidFill>
                <a:srgbClr val="3F4041"/>
              </a:solidFill>
            </a:endParaRPr>
          </a:p>
          <a:p>
            <a:r>
              <a:rPr lang="en-GB" sz="2000" dirty="0" smtClean="0">
                <a:solidFill>
                  <a:srgbClr val="3F4041"/>
                </a:solidFill>
              </a:rPr>
              <a:t>When </a:t>
            </a:r>
            <a:r>
              <a:rPr lang="en-GB" sz="2000" dirty="0">
                <a:solidFill>
                  <a:srgbClr val="3F4041"/>
                </a:solidFill>
              </a:rPr>
              <a:t>a friend tells us that she “cried all night,” or the radio claims that “the whole town was angry,” we do not seriously imagine that our friend sobbed without interruption for eight hours or that there was not even one person in the town who was not pleased with the news that annoyed most of the citizens. </a:t>
            </a:r>
            <a:endParaRPr lang="en-GB" sz="2000" dirty="0" smtClean="0">
              <a:solidFill>
                <a:srgbClr val="3F4041"/>
              </a:solidFill>
            </a:endParaRPr>
          </a:p>
          <a:p>
            <a:endParaRPr lang="en-GB" sz="2000" dirty="0">
              <a:solidFill>
                <a:srgbClr val="3F4041"/>
              </a:solidFill>
            </a:endParaRPr>
          </a:p>
          <a:p>
            <a:r>
              <a:rPr lang="en-GB" sz="2000" dirty="0" smtClean="0">
                <a:solidFill>
                  <a:srgbClr val="3F4041"/>
                </a:solidFill>
              </a:rPr>
              <a:t>We </a:t>
            </a:r>
            <a:r>
              <a:rPr lang="en-GB" sz="2000" dirty="0">
                <a:solidFill>
                  <a:srgbClr val="3F4041"/>
                </a:solidFill>
              </a:rPr>
              <a:t>have </a:t>
            </a:r>
            <a:r>
              <a:rPr lang="en-GB" sz="2000" dirty="0" smtClean="0">
                <a:solidFill>
                  <a:srgbClr val="3F4041"/>
                </a:solidFill>
              </a:rPr>
              <a:t>use linguistic techniques to interpret the </a:t>
            </a:r>
            <a:r>
              <a:rPr lang="en-GB" sz="2000" dirty="0">
                <a:solidFill>
                  <a:srgbClr val="3F4041"/>
                </a:solidFill>
              </a:rPr>
              <a:t>statements </a:t>
            </a:r>
            <a:r>
              <a:rPr lang="en-GB" sz="2000" dirty="0" smtClean="0">
                <a:solidFill>
                  <a:srgbClr val="3F4041"/>
                </a:solidFill>
              </a:rPr>
              <a:t>made.</a:t>
            </a:r>
            <a:endParaRPr lang="en-GB" sz="2000" dirty="0"/>
          </a:p>
        </p:txBody>
      </p:sp>
    </p:spTree>
    <p:extLst>
      <p:ext uri="{BB962C8B-B14F-4D97-AF65-F5344CB8AC3E}">
        <p14:creationId xmlns:p14="http://schemas.microsoft.com/office/powerpoint/2010/main" val="416251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512" y="260651"/>
            <a:ext cx="6804248" cy="916351"/>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179512" y="1871811"/>
            <a:ext cx="8409907" cy="4708981"/>
          </a:xfrm>
          <a:prstGeom prst="rect">
            <a:avLst/>
          </a:prstGeom>
          <a:ln w="28575"/>
        </p:spPr>
        <p:style>
          <a:lnRef idx="2">
            <a:schemeClr val="accent3"/>
          </a:lnRef>
          <a:fillRef idx="1">
            <a:schemeClr val="lt1"/>
          </a:fillRef>
          <a:effectRef idx="0">
            <a:schemeClr val="accent3"/>
          </a:effectRef>
          <a:fontRef idx="minor">
            <a:schemeClr val="dk1"/>
          </a:fontRef>
        </p:style>
        <p:txBody>
          <a:bodyPr wrap="square">
            <a:spAutoFit/>
          </a:bodyPr>
          <a:lstStyle/>
          <a:p>
            <a:r>
              <a:rPr lang="en-GB" sz="2000" dirty="0" smtClean="0">
                <a:solidFill>
                  <a:srgbClr val="000000"/>
                </a:solidFill>
              </a:rPr>
              <a:t>We need to recognise these techniques in Genesis in order to </a:t>
            </a:r>
          </a:p>
          <a:p>
            <a:r>
              <a:rPr lang="en-GB" sz="2000" dirty="0">
                <a:solidFill>
                  <a:srgbClr val="000000"/>
                </a:solidFill>
              </a:rPr>
              <a:t>a</a:t>
            </a:r>
            <a:r>
              <a:rPr lang="en-GB" sz="2000" dirty="0" smtClean="0">
                <a:solidFill>
                  <a:srgbClr val="000000"/>
                </a:solidFill>
              </a:rPr>
              <a:t>ccept this book as the historical account it is presented to be.</a:t>
            </a:r>
          </a:p>
          <a:p>
            <a:endParaRPr lang="en-GB" sz="2000" dirty="0">
              <a:solidFill>
                <a:srgbClr val="000000"/>
              </a:solidFill>
            </a:endParaRPr>
          </a:p>
          <a:p>
            <a:r>
              <a:rPr lang="en-GB" sz="2000" dirty="0" smtClean="0">
                <a:solidFill>
                  <a:srgbClr val="000000"/>
                </a:solidFill>
              </a:rPr>
              <a:t>History begins </a:t>
            </a:r>
            <a:r>
              <a:rPr lang="en-GB" sz="2000" dirty="0">
                <a:solidFill>
                  <a:srgbClr val="000000"/>
                </a:solidFill>
              </a:rPr>
              <a:t>with the Creation, </a:t>
            </a:r>
            <a:r>
              <a:rPr lang="en-GB" sz="2000" dirty="0" smtClean="0">
                <a:solidFill>
                  <a:srgbClr val="000000"/>
                </a:solidFill>
              </a:rPr>
              <a:t>although there can </a:t>
            </a:r>
            <a:r>
              <a:rPr lang="en-GB" sz="2000" dirty="0">
                <a:solidFill>
                  <a:srgbClr val="000000"/>
                </a:solidFill>
              </a:rPr>
              <a:t>be no historical context for this the first recorded act of God. </a:t>
            </a:r>
            <a:endParaRPr lang="en-GB" sz="2000" dirty="0" smtClean="0">
              <a:solidFill>
                <a:srgbClr val="000000"/>
              </a:solidFill>
            </a:endParaRPr>
          </a:p>
          <a:p>
            <a:endParaRPr lang="en-GB" sz="2000" dirty="0">
              <a:solidFill>
                <a:srgbClr val="000000"/>
              </a:solidFill>
            </a:endParaRPr>
          </a:p>
          <a:p>
            <a:r>
              <a:rPr lang="en-GB" sz="2000" dirty="0" smtClean="0">
                <a:solidFill>
                  <a:srgbClr val="000000"/>
                </a:solidFill>
              </a:rPr>
              <a:t>We are not given </a:t>
            </a:r>
            <a:r>
              <a:rPr lang="en-GB" sz="2000" dirty="0">
                <a:solidFill>
                  <a:srgbClr val="000000"/>
                </a:solidFill>
              </a:rPr>
              <a:t>any knowledge of the a–historical context which gave birth to the Creation. From that point on, however, the historical context for succeeding circumstances is documented in Genesis to the extent needed to understand the narrative flow and theological progression of God’s relationship with man. </a:t>
            </a:r>
          </a:p>
          <a:p>
            <a:endParaRPr lang="en-GB" sz="2000" dirty="0">
              <a:solidFill>
                <a:srgbClr val="000000"/>
              </a:solidFill>
            </a:endParaRPr>
          </a:p>
          <a:p>
            <a:r>
              <a:rPr lang="en-GB" sz="2000" dirty="0">
                <a:solidFill>
                  <a:srgbClr val="000000"/>
                </a:solidFill>
              </a:rPr>
              <a:t>Therefore, we must accept it is not one historical context for the book of Genesis. Rather, this context is changing as the Genesis narrative progresses from the beginning to the end. </a:t>
            </a:r>
            <a:endParaRPr lang="en-GB" sz="2000"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11608">
            <a:off x="7467779" y="140134"/>
            <a:ext cx="1528992" cy="1591543"/>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33836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bible.org/assets/pagegrapics/decanio_genesis-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867" y="2828925"/>
            <a:ext cx="8209223" cy="3821910"/>
          </a:xfrm>
          <a:prstGeom prst="rect">
            <a:avLst/>
          </a:prstGeom>
          <a:noFill/>
          <a:ln w="38100">
            <a:solidFill>
              <a:schemeClr val="accent5"/>
            </a:solidFill>
          </a:ln>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9384" y="260651"/>
            <a:ext cx="4970691" cy="1001565"/>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5" descr="http://1.bp.blogspot.com/-OQIL52EGoP4/TZho0pOFdpI/AAAAAAAAAHs/AcCM0CL10yU/s1600/girl+writ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798352">
            <a:off x="6876257" y="249350"/>
            <a:ext cx="1752555" cy="1379452"/>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9384" y="1543050"/>
            <a:ext cx="7008666" cy="923330"/>
          </a:xfrm>
          <a:prstGeom prst="rect">
            <a:avLst/>
          </a:prstGeom>
          <a:ln w="28575"/>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dirty="0" smtClean="0"/>
              <a:t>Consider the theological </a:t>
            </a:r>
            <a:r>
              <a:rPr lang="en-GB" dirty="0">
                <a:solidFill>
                  <a:srgbClr val="000000"/>
                </a:solidFill>
              </a:rPr>
              <a:t>progression of God’s relationship with man. </a:t>
            </a:r>
            <a:r>
              <a:rPr lang="en-GB" dirty="0" smtClean="0">
                <a:solidFill>
                  <a:srgbClr val="000000"/>
                </a:solidFill>
              </a:rPr>
              <a:t> Using the ideas presented below, match verses from Genesis that demonstrate how God is revealed to us.</a:t>
            </a:r>
            <a:r>
              <a:rPr lang="en-GB" dirty="0" smtClean="0"/>
              <a:t> </a:t>
            </a:r>
            <a:endParaRPr lang="en-GB" dirty="0"/>
          </a:p>
        </p:txBody>
      </p:sp>
    </p:spTree>
    <p:extLst>
      <p:ext uri="{BB962C8B-B14F-4D97-AF65-F5344CB8AC3E}">
        <p14:creationId xmlns:p14="http://schemas.microsoft.com/office/powerpoint/2010/main" val="1566046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29358" y="1672284"/>
            <a:ext cx="7745505" cy="1432682"/>
          </a:xfrm>
          <a:ln w="28575"/>
        </p:spPr>
        <p:style>
          <a:lnRef idx="2">
            <a:schemeClr val="accent5"/>
          </a:lnRef>
          <a:fillRef idx="1">
            <a:schemeClr val="lt1"/>
          </a:fillRef>
          <a:effectRef idx="0">
            <a:schemeClr val="accent5"/>
          </a:effectRef>
          <a:fontRef idx="minor">
            <a:schemeClr val="dk1"/>
          </a:fontRef>
        </p:style>
        <p:txBody>
          <a:bodyPr>
            <a:noAutofit/>
          </a:bodyPr>
          <a:lstStyle/>
          <a:p>
            <a:pPr marL="0" indent="0" algn="ctr">
              <a:buNone/>
            </a:pPr>
            <a:r>
              <a:rPr lang="en-GB" sz="1600" dirty="0" smtClean="0"/>
              <a:t>‘It is not Rational to accept Genesis as a truthful account of creation’ </a:t>
            </a:r>
            <a:r>
              <a:rPr lang="en-GB" sz="1600" dirty="0" smtClean="0"/>
              <a:t>(15 marks)</a:t>
            </a:r>
          </a:p>
          <a:p>
            <a:pPr marL="0" indent="0" algn="ctr">
              <a:buNone/>
            </a:pPr>
            <a:endParaRPr lang="en-GB" sz="1600" dirty="0" smtClean="0"/>
          </a:p>
          <a:p>
            <a:pPr marL="0" indent="0" algn="ctr">
              <a:buNone/>
            </a:pPr>
            <a:r>
              <a:rPr lang="en-GB" sz="1600" dirty="0" smtClean="0"/>
              <a:t>You must show you have considered more than one point of view.</a:t>
            </a:r>
            <a:endParaRPr lang="en-GB" sz="1600" dirty="0"/>
          </a:p>
        </p:txBody>
      </p:sp>
      <p:sp>
        <p:nvSpPr>
          <p:cNvPr id="6" name="TextBox 5"/>
          <p:cNvSpPr txBox="1"/>
          <p:nvPr/>
        </p:nvSpPr>
        <p:spPr>
          <a:xfrm>
            <a:off x="719526" y="3645027"/>
            <a:ext cx="7455337" cy="3139321"/>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t>		How do I structure my answer?</a:t>
            </a:r>
          </a:p>
          <a:p>
            <a:endParaRPr lang="en-GB" dirty="0"/>
          </a:p>
          <a:p>
            <a:r>
              <a:rPr lang="en-GB" dirty="0"/>
              <a:t>		</a:t>
            </a:r>
            <a:r>
              <a:rPr lang="en-GB" sz="2400" dirty="0">
                <a:solidFill>
                  <a:schemeClr val="accent2"/>
                </a:solidFill>
              </a:rPr>
              <a:t>ROADS! </a:t>
            </a:r>
            <a:r>
              <a:rPr lang="en-GB" dirty="0">
                <a:solidFill>
                  <a:schemeClr val="accent2"/>
                </a:solidFill>
              </a:rPr>
              <a:t>Each letter counts for 1-2 PEE paragraphs</a:t>
            </a:r>
            <a:endParaRPr lang="en-GB" sz="1400" dirty="0">
              <a:solidFill>
                <a:schemeClr val="accent2"/>
              </a:solidFill>
            </a:endParaRPr>
          </a:p>
          <a:p>
            <a:r>
              <a:rPr lang="en-GB" dirty="0"/>
              <a:t>	</a:t>
            </a:r>
          </a:p>
          <a:p>
            <a:r>
              <a:rPr lang="en-GB" dirty="0"/>
              <a:t>	</a:t>
            </a:r>
            <a:r>
              <a:rPr lang="en-GB" sz="2400" dirty="0">
                <a:solidFill>
                  <a:schemeClr val="accent2"/>
                </a:solidFill>
              </a:rPr>
              <a:t>R</a:t>
            </a:r>
            <a:r>
              <a:rPr lang="en-GB" dirty="0"/>
              <a:t>eligion runs all along the road</a:t>
            </a:r>
          </a:p>
          <a:p>
            <a:r>
              <a:rPr lang="en-GB" dirty="0"/>
              <a:t>	</a:t>
            </a:r>
            <a:r>
              <a:rPr lang="en-GB" sz="2400" dirty="0">
                <a:solidFill>
                  <a:schemeClr val="accent2"/>
                </a:solidFill>
              </a:rPr>
              <a:t>O</a:t>
            </a:r>
            <a:r>
              <a:rPr lang="en-GB" dirty="0"/>
              <a:t>pinions are important</a:t>
            </a:r>
          </a:p>
          <a:p>
            <a:r>
              <a:rPr lang="en-GB" dirty="0"/>
              <a:t>	</a:t>
            </a:r>
            <a:r>
              <a:rPr lang="en-GB" sz="2400" dirty="0">
                <a:solidFill>
                  <a:schemeClr val="accent2"/>
                </a:solidFill>
              </a:rPr>
              <a:t>A</a:t>
            </a:r>
            <a:r>
              <a:rPr lang="en-GB" dirty="0"/>
              <a:t>greeing with the statement (x2)</a:t>
            </a:r>
          </a:p>
          <a:p>
            <a:r>
              <a:rPr lang="en-GB" dirty="0"/>
              <a:t>	</a:t>
            </a:r>
            <a:r>
              <a:rPr lang="en-GB" sz="2400" dirty="0">
                <a:solidFill>
                  <a:schemeClr val="accent2"/>
                </a:solidFill>
              </a:rPr>
              <a:t>D</a:t>
            </a:r>
            <a:r>
              <a:rPr lang="en-GB" dirty="0"/>
              <a:t>isagreeing with the statement (x2)</a:t>
            </a:r>
          </a:p>
          <a:p>
            <a:r>
              <a:rPr lang="en-GB" dirty="0"/>
              <a:t>	</a:t>
            </a:r>
            <a:r>
              <a:rPr lang="en-GB" sz="2400" dirty="0">
                <a:solidFill>
                  <a:schemeClr val="accent2"/>
                </a:solidFill>
              </a:rPr>
              <a:t>S</a:t>
            </a:r>
            <a:r>
              <a:rPr lang="en-GB" dirty="0"/>
              <a:t>ummary- what opinion do I think is most valid?</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926348">
            <a:off x="376188" y="3433800"/>
            <a:ext cx="1672791" cy="1466943"/>
          </a:xfrm>
          <a:prstGeom prst="rect">
            <a:avLst/>
          </a:prstGeom>
          <a:solidFill>
            <a:srgbClr val="FFFFFF">
              <a:shade val="85000"/>
            </a:srgbClr>
          </a:solidFill>
          <a:ln w="28575">
            <a:solidFill>
              <a:schemeClr val="tx1"/>
            </a:solidFill>
            <a:miter lim="800000"/>
            <a:headEnd/>
            <a:tailEnd/>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10" name="Picture 9" descr="http://1.bp.blogspot.com/-OQIL52EGoP4/TZho0pOFdpI/AAAAAAAAAHs/AcCM0CL10yU/s1600/girl+wri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98352">
            <a:off x="6919119" y="183159"/>
            <a:ext cx="1752555" cy="1379452"/>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2374" y="133363"/>
            <a:ext cx="5112568" cy="937767"/>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20687350"/>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ustom 2">
      <a:majorFont>
        <a:latin typeface="Book Antiqua"/>
        <a:ea typeface=""/>
        <a:cs typeface=""/>
      </a:majorFont>
      <a:minorFont>
        <a:latin typeface="Book Antiqua"/>
        <a:ea typeface=""/>
        <a:cs typeface=""/>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145</TotalTime>
  <Words>815</Words>
  <Application>Microsoft Office PowerPoint</Application>
  <PresentationFormat>On-screen Show (4:3)</PresentationFormat>
  <Paragraphs>79</Paragraphs>
  <Slides>10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Book Antiqua</vt:lpstr>
      <vt:lpstr>Calibri</vt:lpstr>
      <vt:lpstr>Wingdings</vt:lpstr>
      <vt:lpstr>Droplet</vt:lpstr>
      <vt:lpstr>Today we are learning to explain how views about the creation account in Genesis differ.  We are learning this so that we can evaluate the responses to the Genesis creation account.</vt:lpstr>
      <vt:lpstr>PowerPoint Presentation</vt:lpstr>
      <vt:lpstr>Mark your work and write your score out of 5. Underneath, set your self a target regarding last lessons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Today we are learning to explain how views about the creation account in Genesis differ.  We are learning this so that we can evaluate the responses to the Genesis creation account.</dc:title>
  <dc:creator>Shannon</dc:creator>
  <cp:lastModifiedBy>Shannon</cp:lastModifiedBy>
  <cp:revision>13</cp:revision>
  <dcterms:created xsi:type="dcterms:W3CDTF">2016-07-21T08:44:32Z</dcterms:created>
  <dcterms:modified xsi:type="dcterms:W3CDTF">2016-07-22T10:34:20Z</dcterms:modified>
</cp:coreProperties>
</file>