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5"/>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1562" autoAdjust="0"/>
  </p:normalViewPr>
  <p:slideViewPr>
    <p:cSldViewPr snapToGrid="0">
      <p:cViewPr>
        <p:scale>
          <a:sx n="60" d="100"/>
          <a:sy n="60" d="100"/>
        </p:scale>
        <p:origin x="1650" y="246"/>
      </p:cViewPr>
      <p:guideLst/>
    </p:cSldViewPr>
  </p:slid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824A6-0912-4EAB-A3F9-D974D5EA262B}" type="datetimeFigureOut">
              <a:rPr lang="en-GB" smtClean="0"/>
              <a:t>21/07/2016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9BA96-20FA-42D1-B31B-D5F148421764}" type="slidenum">
              <a:rPr lang="en-GB" smtClean="0"/>
              <a:t>‹#›</a:t>
            </a:fld>
            <a:endParaRPr lang="en-GB"/>
          </a:p>
        </p:txBody>
      </p:sp>
    </p:spTree>
    <p:extLst>
      <p:ext uri="{BB962C8B-B14F-4D97-AF65-F5344CB8AC3E}">
        <p14:creationId xmlns:p14="http://schemas.microsoft.com/office/powerpoint/2010/main" val="139100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Can be differentiated depending on your group.</a:t>
            </a:r>
            <a:endParaRPr lang="en-GB" b="1" dirty="0"/>
          </a:p>
        </p:txBody>
      </p:sp>
      <p:sp>
        <p:nvSpPr>
          <p:cNvPr id="4" name="Slide Number Placeholder 3"/>
          <p:cNvSpPr>
            <a:spLocks noGrp="1"/>
          </p:cNvSpPr>
          <p:nvPr>
            <p:ph type="sldNum" sz="quarter" idx="10"/>
          </p:nvPr>
        </p:nvSpPr>
        <p:spPr/>
        <p:txBody>
          <a:bodyPr/>
          <a:lstStyle/>
          <a:p>
            <a:fld id="{03747A31-F527-40FE-B8C8-FD19EE041B04}" type="slidenum">
              <a:rPr lang="en-GB" smtClean="0"/>
              <a:t>8</a:t>
            </a:fld>
            <a:endParaRPr lang="en-GB"/>
          </a:p>
        </p:txBody>
      </p:sp>
    </p:spTree>
    <p:extLst>
      <p:ext uri="{BB962C8B-B14F-4D97-AF65-F5344CB8AC3E}">
        <p14:creationId xmlns:p14="http://schemas.microsoft.com/office/powerpoint/2010/main" val="424263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3747A31-F527-40FE-B8C8-FD19EE041B04}" type="slidenum">
              <a:rPr lang="en-GB" smtClean="0"/>
              <a:t>12</a:t>
            </a:fld>
            <a:endParaRPr lang="en-GB"/>
          </a:p>
        </p:txBody>
      </p:sp>
    </p:spTree>
    <p:extLst>
      <p:ext uri="{BB962C8B-B14F-4D97-AF65-F5344CB8AC3E}">
        <p14:creationId xmlns:p14="http://schemas.microsoft.com/office/powerpoint/2010/main" val="223522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03747A31-F527-40FE-B8C8-FD19EE041B04}" type="slidenum">
              <a:rPr lang="en-GB" smtClean="0"/>
              <a:t>13</a:t>
            </a:fld>
            <a:endParaRPr lang="en-GB"/>
          </a:p>
        </p:txBody>
      </p:sp>
    </p:spTree>
    <p:extLst>
      <p:ext uri="{BB962C8B-B14F-4D97-AF65-F5344CB8AC3E}">
        <p14:creationId xmlns:p14="http://schemas.microsoft.com/office/powerpoint/2010/main" val="1166436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060857-5F2D-43D8-91CE-6927B1789A6E}"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38837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42761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55953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341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11177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060857-5F2D-43D8-91CE-6927B1789A6E}" type="datetimeFigureOut">
              <a:rPr lang="en-GB" smtClean="0"/>
              <a:t>21/07/2016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399729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5060857-5F2D-43D8-91CE-6927B1789A6E}" type="datetimeFigureOut">
              <a:rPr lang="en-GB" smtClean="0"/>
              <a:t>21/07/2016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571465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60857-5F2D-43D8-91CE-6927B1789A6E}"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8424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60857-5F2D-43D8-91CE-6927B1789A6E}"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79658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060857-5F2D-43D8-91CE-6927B1789A6E}"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8224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060857-5F2D-43D8-91CE-6927B1789A6E}"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354629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060857-5F2D-43D8-91CE-6927B1789A6E}"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49772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060857-5F2D-43D8-91CE-6927B1789A6E}" type="datetimeFigureOut">
              <a:rPr lang="en-GB" smtClean="0"/>
              <a:t>21/07/2016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37486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060857-5F2D-43D8-91CE-6927B1789A6E}" type="datetimeFigureOut">
              <a:rPr lang="en-GB" smtClean="0"/>
              <a:t>21/07/2016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244954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5060857-5F2D-43D8-91CE-6927B1789A6E}" type="datetimeFigureOut">
              <a:rPr lang="en-GB" smtClean="0"/>
              <a:t>21/07/2016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390236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178276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060857-5F2D-43D8-91CE-6927B1789A6E}"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6C0D-821B-4791-AD03-DB022E9B6A1E}" type="slidenum">
              <a:rPr lang="en-GB" smtClean="0"/>
              <a:t>‹#›</a:t>
            </a:fld>
            <a:endParaRPr lang="en-GB"/>
          </a:p>
        </p:txBody>
      </p:sp>
    </p:spTree>
    <p:extLst>
      <p:ext uri="{BB962C8B-B14F-4D97-AF65-F5344CB8AC3E}">
        <p14:creationId xmlns:p14="http://schemas.microsoft.com/office/powerpoint/2010/main" val="35777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5060857-5F2D-43D8-91CE-6927B1789A6E}" type="datetimeFigureOut">
              <a:rPr lang="en-GB" smtClean="0"/>
              <a:t>21/07/2016</a:t>
            </a:fld>
            <a:endParaRPr lang="en-GB"/>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5F66C0D-821B-4791-AD03-DB022E9B6A1E}" type="slidenum">
              <a:rPr lang="en-GB" smtClean="0"/>
              <a:t>‹#›</a:t>
            </a:fld>
            <a:endParaRPr lang="en-GB"/>
          </a:p>
        </p:txBody>
      </p:sp>
    </p:spTree>
    <p:extLst>
      <p:ext uri="{BB962C8B-B14F-4D97-AF65-F5344CB8AC3E}">
        <p14:creationId xmlns:p14="http://schemas.microsoft.com/office/powerpoint/2010/main" val="27073079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0ahUKEwimw7O6muvNAhXKCsAKHRDuBfYQjRwIBw&amp;url=http://engine2diet.com/the-daily-beet/answers-to-the-pop-quiz/&amp;bvm=bv.126130881,d.ZGg&amp;psig=AFQjCNEQiuMdjof5h0VZIXqjq0J3jx6E5A&amp;ust=1468319463322139"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2868287"/>
          </a:xfrm>
        </p:spPr>
        <p:txBody>
          <a:bodyPr>
            <a:noAutofit/>
          </a:bodyPr>
          <a:lstStyle/>
          <a:p>
            <a:r>
              <a:rPr lang="en-GB" sz="2800" dirty="0" smtClean="0"/>
              <a:t>Today we are learning to explain the origins and structure of the Bible</a:t>
            </a:r>
            <a:br>
              <a:rPr lang="en-GB" sz="2800" dirty="0" smtClean="0"/>
            </a:br>
            <a:r>
              <a:rPr lang="en-GB" sz="2800" dirty="0"/>
              <a:t/>
            </a:r>
            <a:br>
              <a:rPr lang="en-GB" sz="2800" dirty="0"/>
            </a:br>
            <a:r>
              <a:rPr lang="en-GB" sz="2800" dirty="0" smtClean="0"/>
              <a:t>We are learning this so that we can explain using scriptural examples the authority of different types of writing in the Bible </a:t>
            </a:r>
            <a:endParaRPr lang="en-GB"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61611"/>
            <a:ext cx="273630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07904" y="3717032"/>
            <a:ext cx="4752528" cy="286232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Blip>
                <a:blip r:embed="rId3"/>
              </a:buBlip>
            </a:pPr>
            <a:r>
              <a:rPr lang="en-GB" dirty="0" smtClean="0">
                <a:solidFill>
                  <a:srgbClr val="FF0000"/>
                </a:solidFill>
              </a:rPr>
              <a:t>I can define the terms revelation and inspiration.</a:t>
            </a:r>
            <a:endParaRPr lang="en-GB" dirty="0">
              <a:solidFill>
                <a:srgbClr val="FF0000"/>
              </a:solidFill>
            </a:endParaRPr>
          </a:p>
          <a:p>
            <a:pPr marL="285750" indent="-285750">
              <a:buBlip>
                <a:blip r:embed="rId3"/>
              </a:buBlip>
            </a:pPr>
            <a:r>
              <a:rPr lang="en-GB" dirty="0" smtClean="0">
                <a:solidFill>
                  <a:srgbClr val="FFC000"/>
                </a:solidFill>
              </a:rPr>
              <a:t>I can give examples of the types of writings in the old and new testaments.</a:t>
            </a:r>
          </a:p>
          <a:p>
            <a:pPr marL="285750" indent="-285750">
              <a:buBlip>
                <a:blip r:embed="rId3"/>
              </a:buBlip>
            </a:pPr>
            <a:r>
              <a:rPr lang="en-GB" dirty="0" smtClean="0">
                <a:solidFill>
                  <a:srgbClr val="FFC000"/>
                </a:solidFill>
              </a:rPr>
              <a:t>I can recognise scripture from the different types of writings.</a:t>
            </a:r>
            <a:endParaRPr lang="en-GB" dirty="0">
              <a:solidFill>
                <a:srgbClr val="FFC000"/>
              </a:solidFill>
            </a:endParaRPr>
          </a:p>
          <a:p>
            <a:pPr marL="285750" indent="-285750">
              <a:buBlip>
                <a:blip r:embed="rId3"/>
              </a:buBlip>
            </a:pPr>
            <a:r>
              <a:rPr lang="en-GB" dirty="0" smtClean="0">
                <a:solidFill>
                  <a:srgbClr val="00B050"/>
                </a:solidFill>
              </a:rPr>
              <a:t>I can explain the role of the holy spirit in the origins of the sacred text.</a:t>
            </a:r>
          </a:p>
          <a:p>
            <a:pPr marL="285750" indent="-285750">
              <a:buBlip>
                <a:blip r:embed="rId3"/>
              </a:buBlip>
            </a:pPr>
            <a:r>
              <a:rPr lang="en-GB" dirty="0" smtClean="0">
                <a:solidFill>
                  <a:srgbClr val="0070C0"/>
                </a:solidFill>
              </a:rPr>
              <a:t>I can evaluate the acceptance of the Bible as a source of authority for Christians.</a:t>
            </a:r>
            <a:endParaRPr lang="en-GB" dirty="0">
              <a:solidFill>
                <a:srgbClr val="0070C0"/>
              </a:solidFill>
            </a:endParaRPr>
          </a:p>
        </p:txBody>
      </p:sp>
    </p:spTree>
    <p:extLst>
      <p:ext uri="{BB962C8B-B14F-4D97-AF65-F5344CB8AC3E}">
        <p14:creationId xmlns:p14="http://schemas.microsoft.com/office/powerpoint/2010/main" val="153115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63452" y="1732159"/>
            <a:ext cx="8352927" cy="5048188"/>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r>
              <a:rPr lang="en-GB" sz="1600" dirty="0"/>
              <a:t>Christians believe that the Bible was inspired by God. This means that they believe that God was speaking to the people who wrote each book, and so each book has something special that it can say to its readers. Christians read it together in church, or by themselves at home, to receive guidance and encouragement for their lives</a:t>
            </a:r>
            <a:r>
              <a:rPr lang="en-GB" sz="1600" dirty="0" smtClean="0"/>
              <a:t>.</a:t>
            </a:r>
          </a:p>
          <a:p>
            <a:endParaRPr lang="en-GB" sz="1600" dirty="0"/>
          </a:p>
          <a:p>
            <a:r>
              <a:rPr lang="en-GB" sz="1600" dirty="0"/>
              <a:t>Of course there is an obvious question here. Is it possible to take something that was written between 2000 and 3000 years ago, and try to apply it to life in the 21</a:t>
            </a:r>
            <a:r>
              <a:rPr lang="en-GB" sz="1600" baseline="30000" dirty="0"/>
              <a:t>st</a:t>
            </a:r>
            <a:r>
              <a:rPr lang="en-GB" sz="1600" dirty="0"/>
              <a:t> century? The earliest parts of the Bible were written for a nomadic people (i.e. people who had no fixed home but travelled around) </a:t>
            </a:r>
            <a:r>
              <a:rPr lang="en-GB" sz="1600" dirty="0" smtClean="0"/>
              <a:t>Family </a:t>
            </a:r>
            <a:r>
              <a:rPr lang="en-GB" sz="1600" dirty="0"/>
              <a:t>roles and relationships were very different to those in our Western culture today. </a:t>
            </a:r>
            <a:endParaRPr lang="en-GB" sz="1600" dirty="0" smtClean="0"/>
          </a:p>
          <a:p>
            <a:pPr marL="0" indent="0" algn="ctr">
              <a:buNone/>
            </a:pPr>
            <a:endParaRPr lang="en-GB" sz="1800" b="1" i="1" dirty="0" smtClean="0"/>
          </a:p>
          <a:p>
            <a:pPr marL="0" indent="0" algn="ctr">
              <a:buNone/>
            </a:pPr>
            <a:r>
              <a:rPr lang="en-GB" sz="1800" b="1" i="1" dirty="0" smtClean="0"/>
              <a:t>	Can </a:t>
            </a:r>
            <a:r>
              <a:rPr lang="en-GB" sz="1800" b="1" i="1" dirty="0"/>
              <a:t>it say anything of any meaning to us today</a:t>
            </a:r>
            <a:r>
              <a:rPr lang="en-GB" sz="1800" b="1" i="1" dirty="0" smtClean="0"/>
              <a:t>?</a:t>
            </a:r>
          </a:p>
          <a:p>
            <a:pPr marL="0" indent="0" algn="ctr">
              <a:buNone/>
            </a:pPr>
            <a:endParaRPr lang="en-GB" sz="1800" b="1" i="1" dirty="0"/>
          </a:p>
          <a:p>
            <a:pPr marL="0" indent="0">
              <a:buNone/>
            </a:pPr>
            <a:endParaRPr lang="en-GB" sz="1600" dirty="0"/>
          </a:p>
          <a:p>
            <a:endParaRPr lang="en-GB" dirty="0"/>
          </a:p>
        </p:txBody>
      </p:sp>
      <p:pic>
        <p:nvPicPr>
          <p:cNvPr id="5"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48"/>
            <a:ext cx="6804248" cy="9163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1608">
            <a:off x="7383526" y="256767"/>
            <a:ext cx="1528992" cy="159154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26348">
            <a:off x="487296" y="5929636"/>
            <a:ext cx="986174" cy="986174"/>
          </a:xfrm>
          <a:prstGeom prst="rect">
            <a:avLst/>
          </a:prstGeom>
          <a:solidFill>
            <a:srgbClr val="FFFFFF">
              <a:shade val="85000"/>
            </a:srgbClr>
          </a:solidFill>
          <a:ln w="28575">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113689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5536" y="1748589"/>
            <a:ext cx="8352927" cy="4704747"/>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r>
              <a:rPr lang="en-GB" sz="1600" dirty="0" smtClean="0"/>
              <a:t>Christians might </a:t>
            </a:r>
            <a:r>
              <a:rPr lang="en-GB" sz="1600" dirty="0"/>
              <a:t>say that although the Bible is an ancient text, it is timeless and just as relevant today. There are a couple of things in particular which they might use it for</a:t>
            </a:r>
            <a:r>
              <a:rPr lang="en-GB" sz="1600" dirty="0" smtClean="0"/>
              <a:t>.</a:t>
            </a:r>
          </a:p>
          <a:p>
            <a:r>
              <a:rPr lang="en-GB" sz="1600" b="1" dirty="0" smtClean="0"/>
              <a:t>Getting </a:t>
            </a:r>
            <a:r>
              <a:rPr lang="en-GB" sz="1600" b="1" dirty="0"/>
              <a:t>a picture of God</a:t>
            </a:r>
            <a:endParaRPr lang="en-GB" sz="1600" dirty="0"/>
          </a:p>
          <a:p>
            <a:pPr lvl="1"/>
            <a:r>
              <a:rPr lang="en-GB" sz="1400" dirty="0"/>
              <a:t>Christians use the Bible to help them understand what God is like. A verse like Psalm 145:8, ‘</a:t>
            </a:r>
            <a:r>
              <a:rPr lang="en-GB" sz="1400" i="1" dirty="0"/>
              <a:t>The Lord is gracious and compassionate, slow to anger and rich in love’</a:t>
            </a:r>
            <a:r>
              <a:rPr lang="en-GB" sz="1400" dirty="0"/>
              <a:t>, may have been written millennia ago, but states something eternal about the God of the Bible. </a:t>
            </a:r>
            <a:endParaRPr lang="en-GB" sz="1400" dirty="0" smtClean="0"/>
          </a:p>
          <a:p>
            <a:pPr lvl="1"/>
            <a:r>
              <a:rPr lang="en-GB" sz="1400" dirty="0" smtClean="0"/>
              <a:t>The </a:t>
            </a:r>
            <a:r>
              <a:rPr lang="en-GB" sz="1400" dirty="0"/>
              <a:t>fullest picture of God that Christians have is found in the New Testament, in the accounts of Jesus found in the </a:t>
            </a:r>
            <a:r>
              <a:rPr lang="en-GB" sz="1400" dirty="0" smtClean="0"/>
              <a:t>gospels. </a:t>
            </a:r>
            <a:r>
              <a:rPr lang="en-GB" sz="1600" dirty="0"/>
              <a:t> </a:t>
            </a:r>
          </a:p>
          <a:p>
            <a:r>
              <a:rPr lang="en-GB" sz="1600" b="1" dirty="0"/>
              <a:t>Understanding how God wants us to </a:t>
            </a:r>
            <a:r>
              <a:rPr lang="en-GB" sz="1600" b="1" dirty="0" smtClean="0"/>
              <a:t>live</a:t>
            </a:r>
          </a:p>
          <a:p>
            <a:pPr lvl="1"/>
            <a:r>
              <a:rPr lang="en-GB" sz="1400" dirty="0"/>
              <a:t>Jesus’ teaching, found in the New Testament, also stands the test of time. </a:t>
            </a:r>
            <a:r>
              <a:rPr lang="en-GB" sz="1400" i="1" dirty="0"/>
              <a:t>‘Love your neighbour as yourself’</a:t>
            </a:r>
            <a:r>
              <a:rPr lang="en-GB" sz="1400" dirty="0"/>
              <a:t> (Mark 12:31) and </a:t>
            </a:r>
            <a:r>
              <a:rPr lang="en-GB" sz="1400" i="1" dirty="0"/>
              <a:t>‘Do to others as you would have them do to you’ </a:t>
            </a:r>
            <a:r>
              <a:rPr lang="en-GB" sz="1400" dirty="0"/>
              <a:t>(Luke 6:31) make as much sense to us today as it did to Jesus’ followers 2000 years ago.</a:t>
            </a:r>
          </a:p>
          <a:p>
            <a:endParaRPr lang="en-GB" sz="1800" dirty="0"/>
          </a:p>
          <a:p>
            <a:endParaRPr lang="en-GB" dirty="0"/>
          </a:p>
        </p:txBody>
      </p:sp>
      <p:pic>
        <p:nvPicPr>
          <p:cNvPr id="5"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48"/>
            <a:ext cx="6804248" cy="9163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1608">
            <a:off x="7383526" y="256767"/>
            <a:ext cx="1528992" cy="159154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731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1" y="260648"/>
            <a:ext cx="4968551" cy="100156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3329">
            <a:off x="7337890" y="310885"/>
            <a:ext cx="1670496" cy="163980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5"/>
          <p:cNvSpPr txBox="1">
            <a:spLocks noChangeArrowheads="1"/>
          </p:cNvSpPr>
          <p:nvPr/>
        </p:nvSpPr>
        <p:spPr>
          <a:xfrm>
            <a:off x="725525" y="2212274"/>
            <a:ext cx="7668344" cy="3953030"/>
          </a:xfrm>
          <a:prstGeom prst="rect">
            <a:avLst/>
          </a:prstGeom>
          <a:ln w="38100" cap="flat" cmpd="sng" algn="ctr">
            <a:solidFill>
              <a:schemeClr val="accent1">
                <a:shade val="75000"/>
                <a:lumMod val="90000"/>
              </a:schemeClr>
            </a:solidFill>
            <a:prstDash val="solid"/>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dk1"/>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dk1"/>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dk1"/>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dk1"/>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9pPr>
          </a:lstStyle>
          <a:p>
            <a:pPr>
              <a:lnSpc>
                <a:spcPct val="90000"/>
              </a:lnSpc>
            </a:pPr>
            <a:r>
              <a:rPr lang="en-GB" altLang="en-US" dirty="0" smtClean="0"/>
              <a:t>In your groups, you will be given one type of writing from the Bible to research.</a:t>
            </a:r>
          </a:p>
          <a:p>
            <a:pPr>
              <a:lnSpc>
                <a:spcPct val="90000"/>
              </a:lnSpc>
            </a:pPr>
            <a:endParaRPr lang="en-GB" dirty="0" smtClean="0"/>
          </a:p>
          <a:p>
            <a:pPr>
              <a:lnSpc>
                <a:spcPct val="90000"/>
              </a:lnSpc>
            </a:pPr>
            <a:r>
              <a:rPr lang="en-GB" dirty="0" smtClean="0"/>
              <a:t>You must include; </a:t>
            </a:r>
          </a:p>
          <a:p>
            <a:pPr lvl="1">
              <a:lnSpc>
                <a:spcPct val="90000"/>
              </a:lnSpc>
            </a:pPr>
            <a:r>
              <a:rPr lang="en-GB" dirty="0" smtClean="0"/>
              <a:t>Who is believed to have wrote it</a:t>
            </a:r>
          </a:p>
          <a:p>
            <a:pPr lvl="1">
              <a:lnSpc>
                <a:spcPct val="90000"/>
              </a:lnSpc>
            </a:pPr>
            <a:r>
              <a:rPr lang="en-GB" dirty="0" smtClean="0"/>
              <a:t>The Historical context of the time </a:t>
            </a:r>
          </a:p>
          <a:p>
            <a:pPr lvl="1">
              <a:lnSpc>
                <a:spcPct val="90000"/>
              </a:lnSpc>
            </a:pPr>
            <a:r>
              <a:rPr lang="en-GB" dirty="0" smtClean="0"/>
              <a:t>What we learn about God/How we should behave from this type of writing</a:t>
            </a:r>
          </a:p>
          <a:p>
            <a:pPr lvl="1">
              <a:lnSpc>
                <a:spcPct val="90000"/>
              </a:lnSpc>
            </a:pPr>
            <a:r>
              <a:rPr lang="en-GB" dirty="0" smtClean="0"/>
              <a:t>What gives this types of writing authority.</a:t>
            </a:r>
          </a:p>
          <a:p>
            <a:pPr lvl="1">
              <a:lnSpc>
                <a:spcPct val="90000"/>
              </a:lnSpc>
            </a:pPr>
            <a:r>
              <a:rPr lang="en-GB" dirty="0" smtClean="0"/>
              <a:t>Why is important for Christians to follow</a:t>
            </a:r>
          </a:p>
          <a:p>
            <a:pPr>
              <a:lnSpc>
                <a:spcPct val="90000"/>
              </a:lnSpc>
            </a:pPr>
            <a:endParaRPr lang="en-GB" dirty="0"/>
          </a:p>
          <a:p>
            <a:pPr>
              <a:lnSpc>
                <a:spcPct val="90000"/>
              </a:lnSpc>
            </a:pPr>
            <a:r>
              <a:rPr lang="en-GB" dirty="0" smtClean="0"/>
              <a:t>You are to present your findings in next lesson.</a:t>
            </a:r>
          </a:p>
          <a:p>
            <a:pPr>
              <a:lnSpc>
                <a:spcPct val="90000"/>
              </a:lnSpc>
            </a:pPr>
            <a:endParaRPr lang="en-GB" altLang="en-US" dirty="0" smtClean="0"/>
          </a:p>
          <a:p>
            <a:pPr>
              <a:lnSpc>
                <a:spcPct val="90000"/>
              </a:lnSpc>
            </a:pPr>
            <a:endParaRPr lang="en-GB" altLang="en-US" dirty="0" smtClean="0"/>
          </a:p>
          <a:p>
            <a:pPr>
              <a:lnSpc>
                <a:spcPct val="90000"/>
              </a:lnSpc>
            </a:pPr>
            <a:endParaRPr lang="en-GB" altLang="en-US" dirty="0" smtClean="0"/>
          </a:p>
        </p:txBody>
      </p:sp>
    </p:spTree>
    <p:extLst>
      <p:ext uri="{BB962C8B-B14F-4D97-AF65-F5344CB8AC3E}">
        <p14:creationId xmlns:p14="http://schemas.microsoft.com/office/powerpoint/2010/main" val="2578296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919" y="2051847"/>
            <a:ext cx="3578435" cy="1184940"/>
          </a:xfrm>
          <a:prstGeom prst="rect">
            <a:avLst/>
          </a:prstGeom>
          <a:solidFill>
            <a:schemeClr val="bg1"/>
          </a:solidFill>
          <a:ln w="38100">
            <a:solidFill>
              <a:schemeClr val="accent1">
                <a:lumMod val="75000"/>
              </a:schemeClr>
            </a:solidFill>
          </a:ln>
        </p:spPr>
        <p:txBody>
          <a:bodyPr wrap="square" rtlCol="0">
            <a:spAutoFit/>
          </a:bodyPr>
          <a:lstStyle/>
          <a:p>
            <a:r>
              <a:rPr lang="en-GB" sz="3200" b="1" dirty="0" smtClean="0">
                <a:ln>
                  <a:solidFill>
                    <a:schemeClr val="tx1"/>
                  </a:solidFill>
                </a:ln>
                <a:solidFill>
                  <a:srgbClr val="0070C0"/>
                </a:solidFill>
              </a:rPr>
              <a:t>Now glue in your worksheets </a:t>
            </a:r>
            <a:r>
              <a:rPr lang="en-GB" sz="3200" b="1" dirty="0" smtClean="0">
                <a:ln>
                  <a:solidFill>
                    <a:schemeClr val="tx1"/>
                  </a:solidFill>
                </a:ln>
                <a:solidFill>
                  <a:srgbClr val="0070C0"/>
                </a:solidFill>
                <a:sym typeface="Wingdings" panose="05000000000000000000" pitchFamily="2" charset="2"/>
              </a:rPr>
              <a:t></a:t>
            </a:r>
          </a:p>
          <a:p>
            <a:endParaRPr lang="en-GB" sz="700" b="1" dirty="0" smtClean="0">
              <a:ln>
                <a:solidFill>
                  <a:schemeClr val="tx1"/>
                </a:solidFill>
              </a:ln>
              <a:solidFill>
                <a:srgbClr val="0070C0"/>
              </a:solidFill>
              <a:sym typeface="Wingdings" panose="05000000000000000000" pitchFamily="2" charset="2"/>
            </a:endParaRPr>
          </a:p>
        </p:txBody>
      </p:sp>
      <p:sp>
        <p:nvSpPr>
          <p:cNvPr id="3" name="Isosceles Triangle 2"/>
          <p:cNvSpPr/>
          <p:nvPr/>
        </p:nvSpPr>
        <p:spPr>
          <a:xfrm>
            <a:off x="3275857" y="2081645"/>
            <a:ext cx="2448271" cy="2257853"/>
          </a:xfrm>
          <a:prstGeom prst="triangl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r>
              <a:rPr lang="en-GB" sz="1400" b="1" dirty="0" smtClean="0">
                <a:solidFill>
                  <a:schemeClr val="tx1"/>
                </a:solidFill>
              </a:rPr>
              <a:t>What does the word Gospel mean? </a:t>
            </a:r>
          </a:p>
          <a:p>
            <a:pPr algn="ctr"/>
            <a:endParaRPr lang="en-GB" sz="1400" b="1" dirty="0">
              <a:solidFill>
                <a:schemeClr val="tx1"/>
              </a:solidFill>
            </a:endParaRPr>
          </a:p>
          <a:p>
            <a:pPr algn="ctr"/>
            <a:endParaRPr lang="en-GB" sz="1400" b="1" dirty="0">
              <a:solidFill>
                <a:schemeClr val="tx1"/>
              </a:solidFill>
            </a:endParaRPr>
          </a:p>
        </p:txBody>
      </p:sp>
      <p:sp>
        <p:nvSpPr>
          <p:cNvPr id="15" name="Isosceles Triangle 14"/>
          <p:cNvSpPr/>
          <p:nvPr/>
        </p:nvSpPr>
        <p:spPr>
          <a:xfrm rot="10800000">
            <a:off x="3275856" y="4425824"/>
            <a:ext cx="2448271" cy="2257853"/>
          </a:xfrm>
          <a:prstGeom prst="triangl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Isosceles Triangle 15"/>
          <p:cNvSpPr/>
          <p:nvPr/>
        </p:nvSpPr>
        <p:spPr>
          <a:xfrm>
            <a:off x="4572000" y="4411507"/>
            <a:ext cx="2448271" cy="2257853"/>
          </a:xfrm>
          <a:prstGeom prst="triangl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What role does the Holy Spirit play in the origins of the written texts?</a:t>
            </a:r>
          </a:p>
          <a:p>
            <a:pPr algn="ctr"/>
            <a:endParaRPr lang="en-GB" sz="1400" b="1" dirty="0" smtClean="0">
              <a:solidFill>
                <a:schemeClr val="tx1"/>
              </a:solidFill>
            </a:endParaRPr>
          </a:p>
          <a:p>
            <a:pPr algn="ctr"/>
            <a:endParaRPr lang="en-GB" sz="1400" dirty="0">
              <a:solidFill>
                <a:schemeClr val="tx1"/>
              </a:solidFill>
            </a:endParaRPr>
          </a:p>
        </p:txBody>
      </p:sp>
      <p:sp>
        <p:nvSpPr>
          <p:cNvPr id="17" name="Isosceles Triangle 16"/>
          <p:cNvSpPr/>
          <p:nvPr/>
        </p:nvSpPr>
        <p:spPr>
          <a:xfrm>
            <a:off x="1979713" y="4411507"/>
            <a:ext cx="2448271" cy="2257853"/>
          </a:xfrm>
          <a:prstGeom prst="triangl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Give examples of types of writing from the &amp; new Testaments</a:t>
            </a:r>
          </a:p>
          <a:p>
            <a:pPr algn="ctr"/>
            <a:endParaRPr lang="en-GB" sz="1400" b="1" dirty="0" smtClean="0">
              <a:solidFill>
                <a:schemeClr val="tx1"/>
              </a:solidFill>
            </a:endParaRPr>
          </a:p>
          <a:p>
            <a:pPr algn="ctr"/>
            <a:endParaRPr lang="en-GB" sz="1400" b="1" dirty="0">
              <a:solidFill>
                <a:schemeClr val="tx1"/>
              </a:solidFill>
            </a:endParaRPr>
          </a:p>
          <a:p>
            <a:pPr algn="ctr"/>
            <a:r>
              <a:rPr lang="en-GB" sz="1400" b="1" dirty="0" smtClean="0">
                <a:solidFill>
                  <a:schemeClr val="tx1"/>
                </a:solidFill>
              </a:rPr>
              <a:t> </a:t>
            </a:r>
            <a:endParaRPr lang="en-GB" sz="1400" b="1" dirty="0">
              <a:solidFill>
                <a:schemeClr val="tx1"/>
              </a:solidFill>
            </a:endParaRPr>
          </a:p>
        </p:txBody>
      </p:sp>
      <p:sp>
        <p:nvSpPr>
          <p:cNvPr id="4" name="TextBox 3"/>
          <p:cNvSpPr txBox="1"/>
          <p:nvPr/>
        </p:nvSpPr>
        <p:spPr>
          <a:xfrm>
            <a:off x="3779912" y="4581128"/>
            <a:ext cx="1440160" cy="1169551"/>
          </a:xfrm>
          <a:prstGeom prst="rect">
            <a:avLst/>
          </a:prstGeom>
          <a:noFill/>
        </p:spPr>
        <p:txBody>
          <a:bodyPr wrap="square" rtlCol="0">
            <a:spAutoFit/>
          </a:bodyPr>
          <a:lstStyle/>
          <a:p>
            <a:pPr algn="ctr"/>
            <a:r>
              <a:rPr lang="en-GB" sz="1400" b="1" dirty="0" smtClean="0"/>
              <a:t>Find John 3:6.</a:t>
            </a:r>
          </a:p>
          <a:p>
            <a:pPr algn="ctr"/>
            <a:r>
              <a:rPr lang="en-GB" sz="1400" b="1" dirty="0" smtClean="0"/>
              <a:t>Explain what type of writing this is. How do we know?</a:t>
            </a:r>
            <a:endParaRPr lang="en-GB" sz="1400" b="1"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3471" y="2380012"/>
            <a:ext cx="969639" cy="789286"/>
          </a:xfrm>
          <a:prstGeom prst="rect">
            <a:avLst/>
          </a:prstGeom>
        </p:spPr>
      </p:pic>
      <p:pic>
        <p:nvPicPr>
          <p:cNvPr id="11"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64937">
            <a:off x="5769310" y="510601"/>
            <a:ext cx="3260503" cy="97742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86303" y="537646"/>
            <a:ext cx="4320480"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Answer the question on your review sheet to show your understanding of todays lesson.</a:t>
            </a:r>
            <a:endParaRPr lang="en-GB" dirty="0"/>
          </a:p>
        </p:txBody>
      </p:sp>
    </p:spTree>
    <p:extLst>
      <p:ext uri="{BB962C8B-B14F-4D97-AF65-F5344CB8AC3E}">
        <p14:creationId xmlns:p14="http://schemas.microsoft.com/office/powerpoint/2010/main" val="2530533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99247" y="2248347"/>
            <a:ext cx="7745505" cy="3877815"/>
          </a:xfrm>
          <a:prstGeom prst="rect">
            <a:avLst/>
          </a:prstGeom>
        </p:spPr>
        <p:txBody>
          <a:bodyPr/>
          <a:lstStyle/>
          <a:p>
            <a:r>
              <a:rPr lang="en-GB" dirty="0" smtClean="0"/>
              <a:t>Questions from previous lessons</a:t>
            </a:r>
            <a:endParaRPr lang="en-GB" dirty="0"/>
          </a:p>
        </p:txBody>
      </p:sp>
      <p:sp>
        <p:nvSpPr>
          <p:cNvPr id="5" name="Rectangle 4"/>
          <p:cNvSpPr/>
          <p:nvPr/>
        </p:nvSpPr>
        <p:spPr>
          <a:xfrm>
            <a:off x="245515" y="260648"/>
            <a:ext cx="6552728" cy="95894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http://www.clker.com/cliparts/9/8/d/3/1215441846820333162ben_Jigsaw_Puzzle.svg.hi.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17316">
            <a:off x="7121121" y="232195"/>
            <a:ext cx="1830199" cy="12414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112" y="356620"/>
            <a:ext cx="3612827" cy="76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1939" y="355494"/>
            <a:ext cx="2592288" cy="83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591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55776" y="2248347"/>
            <a:ext cx="5888976" cy="3877815"/>
          </a:xfrm>
          <a:prstGeom prst="rect">
            <a:avLst/>
          </a:prstGeom>
        </p:spPr>
        <p:txBody>
          <a:bodyPr>
            <a:normAutofit fontScale="92500" lnSpcReduction="20000"/>
          </a:bodyPr>
          <a:lstStyle/>
          <a:p>
            <a:r>
              <a:rPr lang="en-GB" dirty="0" smtClean="0"/>
              <a:t>  </a:t>
            </a:r>
          </a:p>
          <a:p>
            <a:pPr marL="0" indent="0">
              <a:buNone/>
            </a:pPr>
            <a:r>
              <a:rPr lang="en-GB" dirty="0" smtClean="0"/>
              <a:t>  </a:t>
            </a:r>
          </a:p>
          <a:p>
            <a:r>
              <a:rPr lang="en-GB" dirty="0"/>
              <a:t> </a:t>
            </a:r>
          </a:p>
          <a:p>
            <a:endParaRPr lang="en-GB" dirty="0" smtClean="0"/>
          </a:p>
          <a:p>
            <a:r>
              <a:rPr lang="en-GB" dirty="0" smtClean="0"/>
              <a:t> </a:t>
            </a:r>
          </a:p>
          <a:p>
            <a:endParaRPr lang="en-GB" dirty="0" smtClean="0"/>
          </a:p>
          <a:p>
            <a:r>
              <a:rPr lang="en-GB" dirty="0" smtClean="0"/>
              <a:t> </a:t>
            </a:r>
          </a:p>
          <a:p>
            <a:endParaRPr lang="en-GB" dirty="0"/>
          </a:p>
          <a:p>
            <a:r>
              <a:rPr lang="en-GB" dirty="0" smtClean="0"/>
              <a:t>  </a:t>
            </a:r>
            <a:endParaRPr lang="en-GB" dirty="0"/>
          </a:p>
        </p:txBody>
      </p:sp>
      <p:sp>
        <p:nvSpPr>
          <p:cNvPr id="3" name="Title 2"/>
          <p:cNvSpPr>
            <a:spLocks noGrp="1"/>
          </p:cNvSpPr>
          <p:nvPr>
            <p:ph type="title"/>
          </p:nvPr>
        </p:nvSpPr>
        <p:spPr>
          <a:xfrm>
            <a:off x="107505" y="260648"/>
            <a:ext cx="5607566" cy="1342282"/>
          </a:xfrm>
        </p:spPr>
        <p:txBody>
          <a:bodyPr>
            <a:normAutofit fontScale="90000"/>
          </a:bodyPr>
          <a:lstStyle/>
          <a:p>
            <a:pPr algn="l"/>
            <a:r>
              <a:rPr lang="en-GB" sz="2400" b="1" dirty="0" smtClean="0"/>
              <a:t>Swap books with the person next to you. Use a PURPLE pen to peer mark their answers, give a score out of 5.</a:t>
            </a:r>
            <a:r>
              <a:rPr lang="en-GB" sz="2400" b="1" dirty="0"/>
              <a:t/>
            </a:r>
            <a:br>
              <a:rPr lang="en-GB" sz="2400" b="1" dirty="0"/>
            </a:br>
            <a:r>
              <a:rPr lang="en-GB" sz="2400" b="1" dirty="0" smtClean="0"/>
              <a:t/>
            </a:r>
            <a:br>
              <a:rPr lang="en-GB" sz="2400" b="1" dirty="0" smtClean="0"/>
            </a:br>
            <a:r>
              <a:rPr lang="en-GB" sz="2400" b="1" dirty="0" smtClean="0"/>
              <a:t>Write a WWW &amp; EBI</a:t>
            </a:r>
            <a:r>
              <a:rPr lang="en-GB" sz="2800" dirty="0" smtClean="0"/>
              <a:t>.</a:t>
            </a:r>
            <a:endParaRPr lang="en-GB" sz="2800" dirty="0"/>
          </a:p>
        </p:txBody>
      </p:sp>
      <p:pic>
        <p:nvPicPr>
          <p:cNvPr id="5122" name="Picture 2" descr="http://engine2diet.com/wp/wp-content/uploads/bulb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83986">
            <a:off x="55247" y="3430139"/>
            <a:ext cx="2042592" cy="156258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98" y="4941168"/>
            <a:ext cx="1728192" cy="172819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64937">
            <a:off x="5811916" y="510602"/>
            <a:ext cx="3260503" cy="97742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8217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83568" y="2132856"/>
            <a:ext cx="7745505" cy="3921298"/>
          </a:xfrm>
          <a:prstGeom prst="rect">
            <a:avLst/>
          </a:prstGeom>
        </p:spPr>
        <p:txBody>
          <a:bodyPr/>
          <a:lstStyle/>
          <a:p>
            <a:r>
              <a:rPr lang="en-GB" dirty="0" smtClean="0"/>
              <a:t> </a:t>
            </a:r>
            <a:r>
              <a:rPr lang="en-GB" b="1" dirty="0" smtClean="0"/>
              <a:t>Bible</a:t>
            </a:r>
            <a:r>
              <a:rPr lang="en-GB" dirty="0" smtClean="0"/>
              <a:t>- the sacred book of Christianity, containing the old and new testaments.</a:t>
            </a:r>
          </a:p>
          <a:p>
            <a:r>
              <a:rPr lang="en-GB" b="1" dirty="0" smtClean="0"/>
              <a:t>Church</a:t>
            </a:r>
            <a:r>
              <a:rPr lang="en-GB" dirty="0" smtClean="0"/>
              <a:t>- the holy people of God, also called the body of Christ, among whom Christ is present and active. </a:t>
            </a:r>
          </a:p>
          <a:p>
            <a:r>
              <a:rPr lang="en-GB" b="1" dirty="0"/>
              <a:t>c</a:t>
            </a:r>
            <a:r>
              <a:rPr lang="en-GB" b="1" dirty="0" smtClean="0"/>
              <a:t>hurch</a:t>
            </a:r>
            <a:r>
              <a:rPr lang="en-GB" dirty="0" smtClean="0"/>
              <a:t>- a building in which Christians worship.</a:t>
            </a:r>
          </a:p>
          <a:p>
            <a:r>
              <a:rPr lang="en-GB" b="1" dirty="0" smtClean="0"/>
              <a:t>Apostles</a:t>
            </a:r>
            <a:r>
              <a:rPr lang="en-GB" dirty="0" smtClean="0"/>
              <a:t>- ‘one who is sent’; the name given to the disciples who became leaders of the early church.</a:t>
            </a:r>
          </a:p>
        </p:txBody>
      </p:sp>
      <p:pic>
        <p:nvPicPr>
          <p:cNvPr id="5"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48"/>
            <a:ext cx="6804248" cy="9163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1608">
            <a:off x="7383526" y="256767"/>
            <a:ext cx="1528992" cy="159154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7435">
            <a:off x="296545" y="5133395"/>
            <a:ext cx="2175358" cy="144760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95416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93559" y="2101516"/>
            <a:ext cx="7851194" cy="4024646"/>
          </a:xfrm>
          <a:prstGeom prst="rect">
            <a:avLst/>
          </a:prstGeom>
        </p:spPr>
        <p:txBody>
          <a:bodyPr/>
          <a:lstStyle/>
          <a:p>
            <a:pPr>
              <a:lnSpc>
                <a:spcPct val="80000"/>
              </a:lnSpc>
              <a:defRPr/>
            </a:pPr>
            <a:r>
              <a:rPr lang="en-US" dirty="0" smtClean="0"/>
              <a:t>The </a:t>
            </a:r>
            <a:r>
              <a:rPr lang="en-US" dirty="0"/>
              <a:t>Bible means a Library of books or a collection of books. </a:t>
            </a:r>
            <a:r>
              <a:rPr lang="en-US" dirty="0" smtClean="0"/>
              <a:t>There are 72 </a:t>
            </a:r>
            <a:r>
              <a:rPr lang="en-US" dirty="0"/>
              <a:t>books </a:t>
            </a:r>
            <a:r>
              <a:rPr lang="en-US" dirty="0" smtClean="0"/>
              <a:t>in the Bible.</a:t>
            </a:r>
            <a:endParaRPr lang="en-US" dirty="0"/>
          </a:p>
          <a:p>
            <a:pPr>
              <a:lnSpc>
                <a:spcPct val="80000"/>
              </a:lnSpc>
              <a:defRPr/>
            </a:pPr>
            <a:r>
              <a:rPr lang="en-US" dirty="0"/>
              <a:t>It is split into TWO </a:t>
            </a:r>
            <a:r>
              <a:rPr lang="en-US" dirty="0" smtClean="0"/>
              <a:t>sections. The Old Testament and the New Testament.</a:t>
            </a:r>
            <a:endParaRPr lang="en-US" b="1" i="1" dirty="0">
              <a:effectLst>
                <a:outerShdw blurRad="38100" dist="38100" dir="2700000" algn="tl">
                  <a:srgbClr val="C0C0C0"/>
                </a:outerShdw>
              </a:effectLst>
            </a:endParaRPr>
          </a:p>
          <a:p>
            <a:pPr>
              <a:lnSpc>
                <a:spcPct val="80000"/>
              </a:lnSpc>
              <a:defRPr/>
            </a:pPr>
            <a:r>
              <a:rPr lang="en-US" dirty="0" smtClean="0"/>
              <a:t>It </a:t>
            </a:r>
            <a:r>
              <a:rPr lang="en-US" dirty="0"/>
              <a:t>has been translated into  about 2,000 different languages.</a:t>
            </a:r>
          </a:p>
          <a:p>
            <a:pPr>
              <a:lnSpc>
                <a:spcPct val="80000"/>
              </a:lnSpc>
              <a:defRPr/>
            </a:pPr>
            <a:r>
              <a:rPr lang="en-US" dirty="0"/>
              <a:t>Catholics believe that the Bible is </a:t>
            </a:r>
            <a:r>
              <a:rPr lang="en-US" b="1" dirty="0" smtClean="0"/>
              <a:t>Verbum Dei- </a:t>
            </a:r>
            <a:r>
              <a:rPr lang="en-US" b="1" dirty="0" smtClean="0">
                <a:effectLst>
                  <a:outerShdw blurRad="38100" dist="38100" dir="2700000" algn="tl">
                    <a:srgbClr val="C0C0C0"/>
                  </a:outerShdw>
                </a:effectLst>
              </a:rPr>
              <a:t>The </a:t>
            </a:r>
            <a:r>
              <a:rPr lang="en-US" b="1" dirty="0">
                <a:effectLst>
                  <a:outerShdw blurRad="38100" dist="38100" dir="2700000" algn="tl">
                    <a:srgbClr val="C0C0C0"/>
                  </a:outerShdw>
                </a:effectLst>
              </a:rPr>
              <a:t>Word of God</a:t>
            </a:r>
            <a:r>
              <a:rPr lang="en-US" b="1" dirty="0"/>
              <a:t>.</a:t>
            </a:r>
            <a:r>
              <a:rPr lang="en-GB" b="1" dirty="0" smtClean="0"/>
              <a:t>  </a:t>
            </a:r>
          </a:p>
          <a:p>
            <a:pPr>
              <a:lnSpc>
                <a:spcPct val="80000"/>
              </a:lnSpc>
              <a:defRPr/>
            </a:pPr>
            <a:endParaRPr lang="en-GB" b="1" dirty="0"/>
          </a:p>
          <a:p>
            <a:pPr>
              <a:lnSpc>
                <a:spcPct val="80000"/>
              </a:lnSpc>
              <a:defRPr/>
            </a:pPr>
            <a:r>
              <a:rPr lang="en-US" dirty="0" smtClean="0"/>
              <a:t>It </a:t>
            </a:r>
            <a:r>
              <a:rPr lang="en-US" dirty="0"/>
              <a:t>remains the Number 1 best selling book of all time.</a:t>
            </a:r>
          </a:p>
          <a:p>
            <a:pPr>
              <a:lnSpc>
                <a:spcPct val="80000"/>
              </a:lnSpc>
              <a:defRPr/>
            </a:pPr>
            <a:endParaRPr lang="en-GB" b="1" dirty="0"/>
          </a:p>
        </p:txBody>
      </p:sp>
      <p:pic>
        <p:nvPicPr>
          <p:cNvPr id="5"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48"/>
            <a:ext cx="6804248" cy="9163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1608">
            <a:off x="7383526" y="256767"/>
            <a:ext cx="1528992" cy="159154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41319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11561" y="2276872"/>
            <a:ext cx="7992887" cy="3024336"/>
          </a:xfrm>
          <a:prstGeom prst="rect">
            <a:avLst/>
          </a:prstGeom>
        </p:spPr>
        <p:txBody>
          <a:bodyPr>
            <a:normAutofit fontScale="70000" lnSpcReduction="20000"/>
          </a:bodyPr>
          <a:lstStyle/>
          <a:p>
            <a:pPr>
              <a:defRPr/>
            </a:pPr>
            <a:r>
              <a:rPr lang="en-US" sz="2600" dirty="0"/>
              <a:t>Catholic’s believe that God gradually showed us what God is really like through God’s WORD.</a:t>
            </a:r>
          </a:p>
          <a:p>
            <a:pPr>
              <a:defRPr/>
            </a:pPr>
            <a:r>
              <a:rPr lang="en-US" sz="2600" dirty="0"/>
              <a:t>This is called </a:t>
            </a:r>
            <a:r>
              <a:rPr lang="en-US" sz="2600" b="1" dirty="0">
                <a:solidFill>
                  <a:srgbClr val="FF3300"/>
                </a:solidFill>
                <a:effectLst>
                  <a:outerShdw blurRad="38100" dist="38100" dir="2700000" algn="tl">
                    <a:srgbClr val="C0C0C0"/>
                  </a:outerShdw>
                </a:effectLst>
              </a:rPr>
              <a:t>Revelation</a:t>
            </a:r>
            <a:r>
              <a:rPr lang="en-US" sz="2600" b="1" dirty="0" smtClean="0">
                <a:solidFill>
                  <a:srgbClr val="FF3300"/>
                </a:solidFill>
                <a:effectLst>
                  <a:outerShdw blurRad="38100" dist="38100" dir="2700000" algn="tl">
                    <a:srgbClr val="C0C0C0"/>
                  </a:outerShdw>
                </a:effectLst>
              </a:rPr>
              <a:t>.</a:t>
            </a:r>
          </a:p>
          <a:p>
            <a:pPr>
              <a:defRPr/>
            </a:pPr>
            <a:endParaRPr lang="en-US" sz="2600" b="1" dirty="0">
              <a:solidFill>
                <a:srgbClr val="FF3300"/>
              </a:solidFill>
              <a:effectLst>
                <a:outerShdw blurRad="38100" dist="38100" dir="2700000" algn="tl">
                  <a:srgbClr val="C0C0C0"/>
                </a:outerShdw>
              </a:effectLst>
            </a:endParaRPr>
          </a:p>
          <a:p>
            <a:pPr>
              <a:defRPr/>
            </a:pPr>
            <a:r>
              <a:rPr lang="en-US" sz="2600" dirty="0"/>
              <a:t>God spoke through Human writers.  God, the Holy Spirit, guided the writers of the Bible as they wrote.</a:t>
            </a:r>
          </a:p>
          <a:p>
            <a:pPr>
              <a:defRPr/>
            </a:pPr>
            <a:r>
              <a:rPr lang="en-US" sz="2600" dirty="0" smtClean="0"/>
              <a:t>This </a:t>
            </a:r>
            <a:r>
              <a:rPr lang="en-US" sz="2600" dirty="0"/>
              <a:t>is called </a:t>
            </a:r>
            <a:r>
              <a:rPr lang="en-US" sz="2600" b="1" dirty="0">
                <a:solidFill>
                  <a:srgbClr val="FF3300"/>
                </a:solidFill>
                <a:effectLst>
                  <a:outerShdw blurRad="38100" dist="38100" dir="2700000" algn="tl">
                    <a:srgbClr val="C0C0C0"/>
                  </a:outerShdw>
                </a:effectLst>
              </a:rPr>
              <a:t>Inspiration.</a:t>
            </a:r>
          </a:p>
          <a:p>
            <a:pPr>
              <a:lnSpc>
                <a:spcPct val="80000"/>
              </a:lnSpc>
              <a:defRPr/>
            </a:pPr>
            <a:endParaRPr lang="en-GB" b="1" dirty="0"/>
          </a:p>
        </p:txBody>
      </p:sp>
      <p:pic>
        <p:nvPicPr>
          <p:cNvPr id="5"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48"/>
            <a:ext cx="6804248" cy="91635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1608">
            <a:off x="7383526" y="256767"/>
            <a:ext cx="1528992" cy="159154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31540" y="5589240"/>
            <a:ext cx="8172908"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b="1" dirty="0">
                <a:effectLst>
                  <a:outerShdw blurRad="38100" dist="38100" dir="2700000" algn="tl">
                    <a:srgbClr val="C0C0C0"/>
                  </a:outerShdw>
                </a:effectLst>
              </a:rPr>
              <a:t>In your books and in your own words, explain </a:t>
            </a:r>
            <a:r>
              <a:rPr lang="en-US" b="1" dirty="0" smtClean="0">
                <a:effectLst>
                  <a:outerShdw blurRad="38100" dist="38100" dir="2700000" algn="tl">
                    <a:srgbClr val="C0C0C0"/>
                  </a:outerShdw>
                </a:effectLst>
              </a:rPr>
              <a:t>what</a:t>
            </a:r>
          </a:p>
          <a:p>
            <a:pPr>
              <a:defRPr/>
            </a:pPr>
            <a:r>
              <a:rPr lang="en-US" b="1" dirty="0" smtClean="0">
                <a:effectLst>
                  <a:outerShdw blurRad="38100" dist="38100" dir="2700000" algn="tl">
                    <a:srgbClr val="C0C0C0"/>
                  </a:outerShdw>
                </a:effectLst>
              </a:rPr>
              <a:t> </a:t>
            </a:r>
            <a:r>
              <a:rPr lang="en-US" b="1" dirty="0">
                <a:effectLst>
                  <a:outerShdw blurRad="38100" dist="38100" dir="2700000" algn="tl">
                    <a:srgbClr val="C0C0C0"/>
                  </a:outerShdw>
                </a:effectLst>
              </a:rPr>
              <a:t>(</a:t>
            </a:r>
            <a:r>
              <a:rPr lang="en-US" b="1" dirty="0" err="1">
                <a:effectLst>
                  <a:outerShdw blurRad="38100" dist="38100" dir="2700000" algn="tl">
                    <a:srgbClr val="C0C0C0"/>
                  </a:outerShdw>
                </a:effectLst>
              </a:rPr>
              <a:t>i</a:t>
            </a:r>
            <a:r>
              <a:rPr lang="en-US" b="1" dirty="0">
                <a:effectLst>
                  <a:outerShdw blurRad="38100" dist="38100" dir="2700000" algn="tl">
                    <a:srgbClr val="C0C0C0"/>
                  </a:outerShdw>
                </a:effectLst>
              </a:rPr>
              <a:t>) Revelation </a:t>
            </a:r>
            <a:r>
              <a:rPr lang="en-US" b="1" dirty="0" smtClean="0">
                <a:effectLst>
                  <a:outerShdw blurRad="38100" dist="38100" dir="2700000" algn="tl">
                    <a:srgbClr val="C0C0C0"/>
                  </a:outerShdw>
                </a:effectLst>
              </a:rPr>
              <a:t>and</a:t>
            </a:r>
          </a:p>
          <a:p>
            <a:pPr>
              <a:defRPr/>
            </a:pPr>
            <a:r>
              <a:rPr lang="en-US" b="1" dirty="0" smtClean="0">
                <a:effectLst>
                  <a:outerShdw blurRad="38100" dist="38100" dir="2700000" algn="tl">
                    <a:srgbClr val="C0C0C0"/>
                  </a:outerShdw>
                </a:effectLst>
              </a:rPr>
              <a:t> </a:t>
            </a:r>
            <a:r>
              <a:rPr lang="en-US" b="1" dirty="0">
                <a:effectLst>
                  <a:outerShdw blurRad="38100" dist="38100" dir="2700000" algn="tl">
                    <a:srgbClr val="C0C0C0"/>
                  </a:outerShdw>
                </a:effectLst>
              </a:rPr>
              <a:t>(ii) Inspiration means.</a:t>
            </a:r>
            <a:endParaRPr lang="en-GB" dirty="0"/>
          </a:p>
        </p:txBody>
      </p:sp>
      <p:sp>
        <p:nvSpPr>
          <p:cNvPr id="4" name="Rectangle 3"/>
          <p:cNvSpPr/>
          <p:nvPr/>
        </p:nvSpPr>
        <p:spPr>
          <a:xfrm>
            <a:off x="2555776" y="1340768"/>
            <a:ext cx="4452245"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Blip>
                <a:blip r:embed="rId4"/>
              </a:buBlip>
            </a:pPr>
            <a:r>
              <a:rPr lang="en-GB" sz="1400" dirty="0">
                <a:solidFill>
                  <a:srgbClr val="FF0000"/>
                </a:solidFill>
              </a:rPr>
              <a:t>I can define the terms revelation and inspiration.</a:t>
            </a:r>
          </a:p>
        </p:txBody>
      </p:sp>
      <p:pic>
        <p:nvPicPr>
          <p:cNvPr id="8" name="Picture 4" descr="http://1.bp.blogspot.com/-OQIL52EGoP4/TZho0pOFdpI/AAAAAAAAAHs/AcCM0CL10yU/s1600/girl+writ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98352">
            <a:off x="7483844" y="5066459"/>
            <a:ext cx="1328355" cy="104556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2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sz="half" idx="4294967295"/>
          </p:nvPr>
        </p:nvSpPr>
        <p:spPr>
          <a:xfrm>
            <a:off x="725525" y="2212274"/>
            <a:ext cx="7668344" cy="3953030"/>
          </a:xfrm>
          <a:prstGeom prst="rect">
            <a:avLst/>
          </a:prstGeom>
          <a:ln w="38100">
            <a:headEnd/>
            <a:tailEnd/>
          </a:ln>
        </p:spPr>
        <p:style>
          <a:lnRef idx="2">
            <a:schemeClr val="accent1"/>
          </a:lnRef>
          <a:fillRef idx="1">
            <a:schemeClr val="lt1"/>
          </a:fillRef>
          <a:effectRef idx="0">
            <a:schemeClr val="accent1"/>
          </a:effectRef>
          <a:fontRef idx="minor">
            <a:schemeClr val="dk1"/>
          </a:fontRef>
        </p:style>
        <p:txBody>
          <a:bodyPr>
            <a:normAutofit/>
          </a:bodyPr>
          <a:lstStyle/>
          <a:p>
            <a:pPr>
              <a:lnSpc>
                <a:spcPct val="90000"/>
              </a:lnSpc>
            </a:pPr>
            <a:r>
              <a:rPr lang="en-GB" altLang="en-US" dirty="0" smtClean="0"/>
              <a:t>In your groups, read the facts about the old and new testaments. There are 4 different types of writing in each testament.</a:t>
            </a:r>
          </a:p>
          <a:p>
            <a:pPr>
              <a:lnSpc>
                <a:spcPct val="90000"/>
              </a:lnSpc>
            </a:pPr>
            <a:endParaRPr lang="en-GB" altLang="en-US" dirty="0" smtClean="0"/>
          </a:p>
          <a:p>
            <a:pPr>
              <a:lnSpc>
                <a:spcPct val="90000"/>
              </a:lnSpc>
            </a:pPr>
            <a:r>
              <a:rPr lang="en-GB" altLang="en-US" dirty="0" smtClean="0"/>
              <a:t>Put the statements into two categories. Those that apply to the Old Testament and those that apply to the New Testament. </a:t>
            </a:r>
          </a:p>
          <a:p>
            <a:pPr marL="0" indent="0">
              <a:buNone/>
            </a:pPr>
            <a:endParaRPr lang="en-GB" dirty="0"/>
          </a:p>
          <a:p>
            <a:r>
              <a:rPr lang="en-GB" dirty="0"/>
              <a:t>Match the definitions to the type of writing and add them to </a:t>
            </a:r>
            <a:r>
              <a:rPr lang="en-GB" dirty="0" smtClean="0"/>
              <a:t>your worksheet</a:t>
            </a:r>
            <a:r>
              <a:rPr lang="en-GB" dirty="0"/>
              <a:t>.</a:t>
            </a:r>
          </a:p>
          <a:p>
            <a:pPr>
              <a:lnSpc>
                <a:spcPct val="90000"/>
              </a:lnSpc>
            </a:pPr>
            <a:endParaRPr lang="en-GB" altLang="en-US" dirty="0" smtClean="0"/>
          </a:p>
          <a:p>
            <a:pPr>
              <a:lnSpc>
                <a:spcPct val="90000"/>
              </a:lnSpc>
            </a:pPr>
            <a:endParaRPr lang="en-GB" altLang="en-US" dirty="0"/>
          </a:p>
          <a:p>
            <a:pPr>
              <a:lnSpc>
                <a:spcPct val="90000"/>
              </a:lnSpc>
            </a:pPr>
            <a:endParaRPr lang="en-GB" altLang="en-US" dirty="0" smtClean="0"/>
          </a:p>
        </p:txBody>
      </p:sp>
      <p:pic>
        <p:nvPicPr>
          <p:cNvPr id="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9383" y="260648"/>
            <a:ext cx="4970690" cy="100156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3329">
            <a:off x="7337174" y="310834"/>
            <a:ext cx="1671215" cy="163980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186234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1.bp.blogspot.com/-OQIL52EGoP4/TZho0pOFdpI/AAAAAAAAAHs/AcCM0CL10yU/s1600/girl+wri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98352">
            <a:off x="6876256" y="249349"/>
            <a:ext cx="1752554" cy="137945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4" name="Group 179"/>
          <p:cNvGraphicFramePr>
            <a:graphicFrameLocks noGrp="1"/>
          </p:cNvGraphicFramePr>
          <p:nvPr>
            <p:ph idx="4294967295"/>
            <p:extLst/>
          </p:nvPr>
        </p:nvGraphicFramePr>
        <p:xfrm>
          <a:off x="467544" y="2276872"/>
          <a:ext cx="7992888" cy="4325238"/>
        </p:xfrm>
        <a:graphic>
          <a:graphicData uri="http://schemas.openxmlformats.org/drawingml/2006/table">
            <a:tbl>
              <a:tblPr/>
              <a:tblGrid>
                <a:gridCol w="3495349"/>
                <a:gridCol w="1352191"/>
                <a:gridCol w="3145348"/>
              </a:tblGrid>
              <a:tr h="37195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Text</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What type of writing is it?</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charset="0"/>
                          <a:cs typeface="Times New Roman" pitchFamily="18" charset="0"/>
                        </a:rPr>
                        <a:t>How do you know?</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4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Praise him all you people, praise him in the heights, praise him with clashing of symbols for the Lord has been good to us. </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Psalm150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6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But now, it is Yahweh who speaks, come back to me with all your heart, fasting, weeping and mourning. </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Joel 2:12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6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God saw all that he had made and it was very good.  God rested on the seventh day and then made it holy. </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charset="0"/>
                          <a:cs typeface="Times New Roman" pitchFamily="18" charset="0"/>
                        </a:rPr>
                        <a:t>Gen1:3</a:t>
                      </a:r>
                      <a:endParaRPr kumimoji="0" lang="en-US" sz="1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4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David, Son of Jesse had reigned over the whole of Israel.  His reign lasted 40 years, he had reigned in Hebron for seven years and in Jerusalem for thirty-three.</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1Chronicles 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6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I, Paul appointed by God to be an Apostle, together with brother </a:t>
                      </a:r>
                      <a:r>
                        <a:rPr kumimoji="0" lang="en-GB" sz="900" b="0" i="0" u="none" strike="noStrike" cap="none" normalizeH="0" baseline="0" dirty="0" err="1" smtClean="0">
                          <a:ln>
                            <a:noFill/>
                          </a:ln>
                          <a:solidFill>
                            <a:schemeClr val="tx1"/>
                          </a:solidFill>
                          <a:effectLst/>
                          <a:latin typeface="Arial" charset="0"/>
                          <a:cs typeface="Times New Roman" pitchFamily="18" charset="0"/>
                        </a:rPr>
                        <a:t>Sosthenes</a:t>
                      </a:r>
                      <a:r>
                        <a:rPr kumimoji="0" lang="en-GB" sz="900" b="0" i="0" u="none" strike="noStrike" cap="none" normalizeH="0" baseline="0" dirty="0" smtClean="0">
                          <a:ln>
                            <a:noFill/>
                          </a:ln>
                          <a:solidFill>
                            <a:schemeClr val="tx1"/>
                          </a:solidFill>
                          <a:effectLst/>
                          <a:latin typeface="Arial" charset="0"/>
                          <a:cs typeface="Times New Roman" pitchFamily="18" charset="0"/>
                        </a:rPr>
                        <a:t>, send greetings to you in Corinth.</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1Cor1:1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4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The Doors were closed, but there was a sound like a mighty wind and what seemed like tongues of fire resting on their heads.</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Acts2:1-3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9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Jesus told his disciples, it will be Passover in two days, and the Son of Man will be handed over to be crucified.</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Matt26:1-2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24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cs typeface="Times New Roman" pitchFamily="18" charset="0"/>
                        </a:rPr>
                        <a:t>The beast was captured and thrown alive into the lake of fire and sulphur. And the rest were killed by the sword of those dressed in the blood of the Lamb of God.</a:t>
                      </a:r>
                      <a:endParaRPr kumimoji="0" lang="en-GB"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Rev19:20-21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9383" y="260648"/>
            <a:ext cx="4970690" cy="100156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773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5221" y="1811961"/>
            <a:ext cx="7979531" cy="4314201"/>
          </a:xfrm>
          <a:prstGeom prst="rect">
            <a:avLst/>
          </a:prstGeom>
        </p:spPr>
        <p:txBody>
          <a:bodyPr>
            <a:normAutofit fontScale="92500" lnSpcReduction="10000"/>
          </a:bodyPr>
          <a:lstStyle/>
          <a:p>
            <a:r>
              <a:rPr lang="en-GB" dirty="0" smtClean="0"/>
              <a:t>Give two types of writing from the Holy Bible and explain their importance for Christians today. (4)</a:t>
            </a:r>
          </a:p>
          <a:p>
            <a:endParaRPr lang="en-GB" dirty="0"/>
          </a:p>
          <a:p>
            <a:pPr marL="0" indent="0">
              <a:buNone/>
            </a:pPr>
            <a:r>
              <a:rPr lang="en-GB" dirty="0" smtClean="0">
                <a:solidFill>
                  <a:srgbClr val="0070C0"/>
                </a:solidFill>
              </a:rPr>
              <a:t>One type of writing is…</a:t>
            </a:r>
          </a:p>
          <a:p>
            <a:pPr marL="0" indent="0">
              <a:buNone/>
            </a:pPr>
            <a:r>
              <a:rPr lang="en-GB" dirty="0" smtClean="0">
                <a:solidFill>
                  <a:srgbClr val="FF0000"/>
                </a:solidFill>
              </a:rPr>
              <a:t>This type of writing contains teaching such as…</a:t>
            </a:r>
          </a:p>
          <a:p>
            <a:pPr marL="0" indent="0">
              <a:buNone/>
            </a:pPr>
            <a:r>
              <a:rPr lang="en-GB" dirty="0" smtClean="0">
                <a:solidFill>
                  <a:srgbClr val="00B050"/>
                </a:solidFill>
              </a:rPr>
              <a:t>It is important because…</a:t>
            </a:r>
          </a:p>
          <a:p>
            <a:pPr marL="0" indent="0">
              <a:buNone/>
            </a:pPr>
            <a:endParaRPr lang="en-GB" dirty="0"/>
          </a:p>
          <a:p>
            <a:pPr marL="0" indent="0">
              <a:buNone/>
            </a:pPr>
            <a:r>
              <a:rPr lang="en-GB" dirty="0">
                <a:solidFill>
                  <a:srgbClr val="0070C0"/>
                </a:solidFill>
              </a:rPr>
              <a:t>One type of writing is…</a:t>
            </a:r>
          </a:p>
          <a:p>
            <a:pPr marL="0" indent="0">
              <a:buNone/>
            </a:pPr>
            <a:r>
              <a:rPr lang="en-GB" dirty="0">
                <a:solidFill>
                  <a:srgbClr val="FF0000"/>
                </a:solidFill>
              </a:rPr>
              <a:t>This type of writing </a:t>
            </a:r>
            <a:r>
              <a:rPr lang="en-GB" dirty="0" smtClean="0">
                <a:solidFill>
                  <a:srgbClr val="FF0000"/>
                </a:solidFill>
              </a:rPr>
              <a:t>contains teaching such as…</a:t>
            </a:r>
            <a:endParaRPr lang="en-GB" dirty="0">
              <a:solidFill>
                <a:srgbClr val="FF0000"/>
              </a:solidFill>
            </a:endParaRPr>
          </a:p>
          <a:p>
            <a:pPr marL="0" indent="0">
              <a:buNone/>
            </a:pPr>
            <a:r>
              <a:rPr lang="en-GB" dirty="0">
                <a:solidFill>
                  <a:srgbClr val="00B050"/>
                </a:solidFill>
              </a:rPr>
              <a:t>It is important because…</a:t>
            </a:r>
          </a:p>
          <a:p>
            <a:pPr marL="0" indent="0">
              <a:buNone/>
            </a:pPr>
            <a:endParaRPr lang="en-GB" dirty="0" smtClean="0"/>
          </a:p>
        </p:txBody>
      </p:sp>
      <p:pic>
        <p:nvPicPr>
          <p:cNvPr id="4" name="Picture 4" descr="http://1.bp.blogspot.com/-OQIL52EGoP4/TZho0pOFdpI/AAAAAAAAAHs/AcCM0CL10yU/s1600/girl+wri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98352">
            <a:off x="6876256" y="249349"/>
            <a:ext cx="1752554" cy="137945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199550"/>
            <a:ext cx="5112568" cy="93776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094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Dropl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Book Antiqua"/>
        <a:ea typeface=""/>
        <a:cs typeface=""/>
      </a:majorFont>
      <a:minorFont>
        <a:latin typeface="Book Antiqu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12</TotalTime>
  <Words>1075</Words>
  <Application>Microsoft Office PowerPoint</Application>
  <PresentationFormat>On-screen Show (4:3)</PresentationFormat>
  <Paragraphs>108</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 Antiqua</vt:lpstr>
      <vt:lpstr>Calibri</vt:lpstr>
      <vt:lpstr>Times New Roman</vt:lpstr>
      <vt:lpstr>Wingdings</vt:lpstr>
      <vt:lpstr>Droplet</vt:lpstr>
      <vt:lpstr>Today we are learning to explain the origins and structure of the Bible  We are learning this so that we can explain using scriptural examples the authority of different types of writing in the Bible </vt:lpstr>
      <vt:lpstr>PowerPoint Presentation</vt:lpstr>
      <vt:lpstr>Swap books with the person next to you. Use a PURPLE pen to peer mark their answers, give a score out of 5.  Write a WWW &amp; EBI.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 we are learning to explain how views about the creation account in Genesis differ.  We are learning this so that we can evaluate the responses to the Genesis creation account.</dc:title>
  <dc:creator>Shannon</dc:creator>
  <cp:lastModifiedBy>Shannon</cp:lastModifiedBy>
  <cp:revision>3</cp:revision>
  <dcterms:created xsi:type="dcterms:W3CDTF">2016-07-21T08:44:32Z</dcterms:created>
  <dcterms:modified xsi:type="dcterms:W3CDTF">2016-07-21T08:56:56Z</dcterms:modified>
</cp:coreProperties>
</file>