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276" r:id="rId3"/>
    <p:sldId id="275" r:id="rId4"/>
    <p:sldId id="267" r:id="rId5"/>
    <p:sldId id="272" r:id="rId6"/>
    <p:sldId id="274" r:id="rId7"/>
    <p:sldId id="273" r:id="rId8"/>
    <p:sldId id="281" r:id="rId9"/>
    <p:sldId id="263" r:id="rId10"/>
    <p:sldId id="27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A22EA2"/>
    <a:srgbClr val="006600"/>
    <a:srgbClr val="66FF33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44" d="100"/>
          <a:sy n="44" d="100"/>
        </p:scale>
        <p:origin x="98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B47F0A-C170-4406-AB10-8E2F922642AB}" type="datetimeFigureOut">
              <a:rPr lang="en-GB"/>
              <a:pPr>
                <a:defRPr/>
              </a:pPr>
              <a:t>11/07/2016</a:t>
            </a:fld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B50BB1-1E77-4498-8164-4D1A83A9D3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Missing words: covenant Torah Act Rewarded Chosen special teach</a:t>
            </a:r>
          </a:p>
        </p:txBody>
      </p:sp>
    </p:spTree>
    <p:extLst>
      <p:ext uri="{BB962C8B-B14F-4D97-AF65-F5344CB8AC3E}">
        <p14:creationId xmlns:p14="http://schemas.microsoft.com/office/powerpoint/2010/main" val="182345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9E4F3-6698-4224-B08B-BE2766069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A6C86-18A0-4506-9909-E984C0C7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29D63-6620-4F6B-BAB6-B81680922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1FC87-C7F7-4C61-A2C7-42ABCD13A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CB45C-6D4B-493E-99CD-AC2064D04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5916C-390B-4AB6-8FE0-7468F47E5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4F805-DED1-4C4F-8632-2BB3D650C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4485-30E1-485C-967E-1DDF5B884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34083-D6C7-48B3-9D20-A109FBA54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5232-B1E3-4BCB-95B0-3C01488A3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572E-E0ED-41F7-90CA-EA3DBCD5F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EED62-53A8-494B-BB5D-D8D0F1C7C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B12F8-96F8-44A5-89D8-D66E2D243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E31B35-9BE1-4BD6-A37E-6158841B3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211638" y="1700213"/>
            <a:ext cx="4681537" cy="1512887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800" dirty="0">
                <a:solidFill>
                  <a:schemeClr val="accent1"/>
                </a:solidFill>
                <a:latin typeface="Trebuchet MS" pitchFamily="34" charset="0"/>
              </a:rPr>
              <a:t>I can </a:t>
            </a:r>
            <a:r>
              <a:rPr lang="en-GB" altLang="en-US" sz="2800" i="1" dirty="0" smtClean="0">
                <a:solidFill>
                  <a:schemeClr val="accent1"/>
                </a:solidFill>
                <a:latin typeface="Trebuchet MS" pitchFamily="34" charset="0"/>
              </a:rPr>
              <a:t>identify</a:t>
            </a:r>
            <a:r>
              <a:rPr lang="en-GB" altLang="en-US" sz="2800" dirty="0" smtClean="0">
                <a:solidFill>
                  <a:schemeClr val="accent1"/>
                </a:solidFill>
                <a:latin typeface="Trebuchet MS" pitchFamily="34" charset="0"/>
              </a:rPr>
              <a:t> the meaning of covenant</a:t>
            </a:r>
            <a:endParaRPr lang="en-GB" altLang="en-US" sz="2800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11638" y="3248025"/>
            <a:ext cx="4683125" cy="179863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800" dirty="0">
                <a:latin typeface="Arial" charset="0"/>
              </a:rPr>
              <a:t>I </a:t>
            </a:r>
            <a:r>
              <a:rPr lang="en-GB" altLang="en-US" sz="2800" dirty="0" smtClean="0">
                <a:latin typeface="Arial" charset="0"/>
              </a:rPr>
              <a:t>can </a:t>
            </a:r>
            <a:r>
              <a:rPr lang="en-GB" altLang="en-US" sz="2800" i="1" dirty="0" smtClean="0">
                <a:latin typeface="Arial" charset="0"/>
              </a:rPr>
              <a:t>explain</a:t>
            </a:r>
            <a:r>
              <a:rPr lang="en-GB" altLang="en-US" sz="2800" dirty="0" smtClean="0">
                <a:latin typeface="Arial" charset="0"/>
              </a:rPr>
              <a:t> the covenant relationships in the Old Testament.</a:t>
            </a:r>
            <a:endParaRPr lang="en-GB" altLang="en-US" sz="2800" dirty="0"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11638" y="5140325"/>
            <a:ext cx="4681537" cy="171767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800" dirty="0">
                <a:latin typeface="Trebuchet MS" pitchFamily="34" charset="0"/>
              </a:rPr>
              <a:t>I can </a:t>
            </a:r>
            <a:r>
              <a:rPr lang="en-GB" altLang="en-US" sz="2800" i="1" dirty="0" smtClean="0">
                <a:latin typeface="Trebuchet MS" pitchFamily="34" charset="0"/>
              </a:rPr>
              <a:t>compose</a:t>
            </a:r>
            <a:r>
              <a:rPr lang="en-GB" altLang="en-US" sz="2800" dirty="0" smtClean="0">
                <a:latin typeface="Trebuchet MS" pitchFamily="34" charset="0"/>
              </a:rPr>
              <a:t> an argument based on the evidence.  </a:t>
            </a:r>
            <a:endParaRPr lang="en-GB" altLang="en-US" sz="2800" dirty="0">
              <a:latin typeface="Trebuchet MS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700213"/>
            <a:ext cx="3708400" cy="15113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0" dirty="0">
                <a:latin typeface="Kristen ITC" panose="03050502040202030202" pitchFamily="66" charset="0"/>
              </a:rPr>
              <a:t>Warm</a:t>
            </a:r>
            <a:r>
              <a:rPr lang="en-GB" sz="5400" dirty="0">
                <a:latin typeface="Kristen ITC" panose="03050502040202030202" pitchFamily="66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3248025"/>
            <a:ext cx="3821113" cy="179863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600" dirty="0">
                <a:latin typeface="Kristen ITC" panose="03050502040202030202" pitchFamily="66" charset="0"/>
              </a:rPr>
              <a:t>Hot</a:t>
            </a:r>
            <a:endParaRPr lang="en-GB" sz="5400" dirty="0">
              <a:latin typeface="Kristen ITC" panose="03050502040202030202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5140325"/>
            <a:ext cx="3924300" cy="171767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Kristen ITC" panose="03050502040202030202" pitchFamily="66" charset="0"/>
              </a:rPr>
              <a:t>Scorching</a:t>
            </a:r>
            <a:r>
              <a:rPr lang="en-GB" sz="4400" dirty="0">
                <a:latin typeface="Kristen ITC" panose="03050502040202030202" pitchFamily="66" charset="0"/>
              </a:rPr>
              <a:t> </a:t>
            </a:r>
          </a:p>
        </p:txBody>
      </p:sp>
      <p:sp>
        <p:nvSpPr>
          <p:cNvPr id="4105" name="Date Placeholder 3"/>
          <p:cNvSpPr>
            <a:spLocks noGrp="1"/>
          </p:cNvSpPr>
          <p:nvPr/>
        </p:nvSpPr>
        <p:spPr bwMode="auto">
          <a:xfrm>
            <a:off x="3510756" y="182562"/>
            <a:ext cx="60848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5721" bIns="45721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7B67D9A-522F-4516-9A8E-96830418BF2F}" type="datetime2">
              <a:rPr lang="en-GB" altLang="en-US" sz="2800" b="1">
                <a:latin typeface="Comic Sans MS" pitchFamily="66" charset="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Monday, 11 July 2016</a:t>
            </a:fld>
            <a:endParaRPr lang="en-GB" altLang="en-US" sz="28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11" y="547687"/>
            <a:ext cx="9144000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i="1" u="sng" dirty="0"/>
              <a:t>Driving Question: </a:t>
            </a:r>
            <a:r>
              <a:rPr lang="en-US" altLang="en-US" u="sng" dirty="0" smtClean="0">
                <a:solidFill>
                  <a:srgbClr val="000000"/>
                </a:solidFill>
              </a:rPr>
              <a:t>What is a Covenant?</a:t>
            </a:r>
            <a:endParaRPr lang="en-GB" altLang="en-US" u="sng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53375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14313" y="214313"/>
            <a:ext cx="8758237" cy="65151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26" name="Title 3"/>
          <p:cNvSpPr>
            <a:spLocks noGrp="1"/>
          </p:cNvSpPr>
          <p:nvPr>
            <p:ph type="title" idx="4294967295"/>
          </p:nvPr>
        </p:nvSpPr>
        <p:spPr>
          <a:xfrm>
            <a:off x="363538" y="-115888"/>
            <a:ext cx="8229600" cy="1143001"/>
          </a:xfrm>
        </p:spPr>
        <p:txBody>
          <a:bodyPr/>
          <a:lstStyle/>
          <a:p>
            <a:pPr eaLnBrk="1" hangingPunct="1"/>
            <a:r>
              <a:rPr lang="en-US" sz="4000" b="1" i="1" smtClean="0">
                <a:solidFill>
                  <a:srgbClr val="FF0000"/>
                </a:solidFill>
              </a:rPr>
              <a:t>Learning Passport</a:t>
            </a:r>
          </a:p>
        </p:txBody>
      </p:sp>
      <p:pic>
        <p:nvPicPr>
          <p:cNvPr id="26627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8" y="1027113"/>
            <a:ext cx="3175000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9"/>
          <p:cNvSpPr txBox="1">
            <a:spLocks noChangeArrowheads="1"/>
          </p:cNvSpPr>
          <p:nvPr/>
        </p:nvSpPr>
        <p:spPr bwMode="auto">
          <a:xfrm>
            <a:off x="3684588" y="1049338"/>
            <a:ext cx="528796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List 2 things that you have learnt in todays lesson:</a:t>
            </a:r>
          </a:p>
          <a:p>
            <a:endParaRPr lang="en-US" dirty="0"/>
          </a:p>
          <a:p>
            <a:r>
              <a:rPr lang="en-US" dirty="0"/>
              <a:t>1)______________________________________</a:t>
            </a:r>
          </a:p>
          <a:p>
            <a:r>
              <a:rPr lang="en-US" dirty="0"/>
              <a:t>2)______________________________________</a:t>
            </a:r>
          </a:p>
          <a:p>
            <a:endParaRPr lang="en-US" dirty="0"/>
          </a:p>
          <a:p>
            <a:r>
              <a:rPr lang="en-US" dirty="0"/>
              <a:t>List 1 aspect of your learning today that you are unsure about:</a:t>
            </a:r>
          </a:p>
          <a:p>
            <a:endParaRPr lang="en-US" dirty="0"/>
          </a:p>
          <a:p>
            <a:r>
              <a:rPr lang="en-US" dirty="0"/>
              <a:t>1)______________________________________</a:t>
            </a:r>
          </a:p>
          <a:p>
            <a:endParaRPr lang="en-US" dirty="0"/>
          </a:p>
          <a:p>
            <a:r>
              <a:rPr lang="en-US" dirty="0"/>
              <a:t>List 1 aspect (if any) of your learning today that you did not understand.</a:t>
            </a:r>
          </a:p>
          <a:p>
            <a:endParaRPr lang="en-US" dirty="0"/>
          </a:p>
          <a:p>
            <a:r>
              <a:rPr lang="en-US" dirty="0"/>
              <a:t>1)______________________________________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69025" y="5262563"/>
            <a:ext cx="1847850" cy="127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0" name="TextBox 12"/>
          <p:cNvSpPr txBox="1">
            <a:spLocks noChangeArrowheads="1"/>
          </p:cNvSpPr>
          <p:nvPr/>
        </p:nvSpPr>
        <p:spPr bwMode="auto">
          <a:xfrm>
            <a:off x="3684588" y="5230813"/>
            <a:ext cx="22367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Remember to get it stamped!!</a:t>
            </a:r>
          </a:p>
        </p:txBody>
      </p:sp>
      <p:sp>
        <p:nvSpPr>
          <p:cNvPr id="26631" name="TextBox 13"/>
          <p:cNvSpPr txBox="1">
            <a:spLocks noChangeArrowheads="1"/>
          </p:cNvSpPr>
          <p:nvPr/>
        </p:nvSpPr>
        <p:spPr bwMode="auto">
          <a:xfrm>
            <a:off x="363538" y="4557713"/>
            <a:ext cx="28543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Happy with my learning:</a:t>
            </a:r>
          </a:p>
          <a:p>
            <a:endParaRPr lang="en-US"/>
          </a:p>
          <a:p>
            <a:r>
              <a:rPr lang="en-US"/>
              <a:t>Ok with my learning:</a:t>
            </a:r>
          </a:p>
          <a:p>
            <a:endParaRPr lang="en-US"/>
          </a:p>
          <a:p>
            <a:r>
              <a:rPr lang="en-US"/>
              <a:t>Unhappy with my learning: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54325" y="4627563"/>
            <a:ext cx="363538" cy="327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92375" y="5199063"/>
            <a:ext cx="361950" cy="327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73313" y="5734050"/>
            <a:ext cx="363537" cy="328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001125" cy="923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defTabSz="1279525"/>
            <a:r>
              <a:rPr lang="en-GB" altLang="en-US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GB" altLang="en-US" sz="4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 does </a:t>
            </a:r>
            <a:r>
              <a:rPr lang="en-GB" altLang="en-US" sz="5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covenant</a:t>
            </a:r>
            <a:r>
              <a:rPr lang="en-GB" altLang="en-US" sz="4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mean?</a:t>
            </a:r>
            <a:endParaRPr lang="en-GB" altLang="en-US" sz="4400" dirty="0">
              <a:solidFill>
                <a:srgbClr val="604A7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23850" y="784185"/>
            <a:ext cx="8677275" cy="954088"/>
          </a:xfrm>
          <a:prstGeom prst="rect">
            <a:avLst/>
          </a:prstGeom>
          <a:solidFill>
            <a:srgbClr val="DCE6F2"/>
          </a:solidFill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defTabSz="1279525"/>
            <a:r>
              <a:rPr lang="en-GB" altLang="en-US" sz="28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GB" altLang="en-US" sz="28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images to come up with a definition for the word covenant. </a:t>
            </a:r>
            <a:endParaRPr lang="en-GB" altLang="en-US" sz="2600" dirty="0">
              <a:solidFill>
                <a:srgbClr val="604A7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0" name="AutoShape 8" descr="data:image/jpeg;base64,/9j/4AAQSkZJRgABAQAAAQABAAD/2wCEAAkGBhQSERUUExMUFRQVGBgYGBcYFBgWFxgZFxkWGBUWFRoXGyceFxkjGRQVHy8gIycpLCwsFR4xNTAqNSYrLCkBCQoKDgwOGg8PGiklHyQvKjUsLCwvLCotLC0sLCwsLCwpLCwsLCwsLCwpLCwsLCwsLCwsLCwsKSwsKSwsLCkpLP/AABEIAKMAoAMBIgACEQEDEQH/xAAcAAABBQEBAQAAAAAAAAAAAAAFAgMEBgcAAQj/xABCEAABAwEGAgUJBgQFBQAAAAABAgMRAAQFEiExQQZREyJhcZEHMkJSgaGxwdEUI2JygpIVM0OTJFNj4fAWVGSDwv/EABoBAAIDAQEAAAAAAAAAAAAAAAMEAAECBQb/xAArEQACAgEDAwMDBAMAAAAAAAAAAQIDEQQSISIxQQUTURQygUJhkbFDcdH/2gAMAwEAAhEDEQA/AD/Q/wCmv9/+9B71RDyOqpPV3VPpDTOi/wBn/wBNHtdoRejUOo6qRkdFYvST4UUOPgfefp+deXUiSrqg57qw86UB95+n50i7Rmv+Xr6Z7TpUKQR6Ieon+7XhbHqN/wB2uxJ/8f413SpHp2cfpmoQE3y11kEJQNdF4uVeXmPM9vwpy93ElSIU2dfMEH201eyowd5+FZn9jK8ojRXRXor2ucbK9aH3C4ptMJz1ImRXjl2rOanVnsGVGLUBIPfTGInSIrpVPdEQtWJA3+DI3CifzGPbXfwhufNHsmiKwcpzFLQ2BRcA8kE3E0fRj2xTarhTqkqHcqiteE1WEVlgN+zOtjJZUDlBE61fLrTDSAdcI/pTtzquqHz+FWm7kHo05OaD0wBWGhujtkXHf/Zpu0I6p10P9EVJLZ5Of3BTbyDByXof6orIwRTbj/2yP+eyoryVLWk9ClAGXV7wc/CrKjhtwgELbz7FGm13G4lUFQ2zDZIz9tXlFYYIw/efp+dNMpWgqhKTJ3APP60dPDKul/nDzf8AL7R+KksXNiWUl2I3wJ98nKpuRNrBKbU76jf7U/Wu+2WjkgDuTRu03EhKCftBkCfQFIs92MFIKrVnyxtj5VnciYZXrX0i4LmABO+Q17hnTN4oW4lJQgkAzJgT3A5miFrsLanjC1LbTASAoKKlamI0AyzotddlAX5gTAyzk58zzoWuuWm0ztfPwYjmdqrRW2bqfUJDK/bAPgTTLjakmFpUk8lCPDnWhhNMW670OowqE8juDzFeNr9anu64rB1JaeOODNrfqkc64Jp+3slK8J1SSD9aYeXAr22mmpVKSOHqE/cwJcUIzpyy2F1wZDCn1lDXPlqKn3bdOYUtOI8yRhG4wj50ZQJMJgntMD2k0G7VqC7ha9N8gJdwARJW4Z54ExpnGtM3hcyWmwtI6ySMWZzBy3NW+13Phbxk4lAg5eaB2c++hN8I+5X+U0pptYr3ui+zGbKVBYwAGgCpMmAT8qLCzo0xn2KoBab9+xhL+ALwEdUmJnKiXCflHetbyimzISkaqKiQJ20zroX3RqTnLshfTRc+ldycbIj1leJ+lefYUfjP7vpQ3jLyouWZ1KEobUoZkAqAHKedFOHuNbXaWS44lptJ0ASoyNzmaWnraoVK19n2HI0TlP213M74t4/fU8UWd91KEZSHD1jue6rLwPZLSpHTWl95WLzUqcVEcznRWweQRtC0rVaVLwmYLQg9/Wq3WjgnE2W/tCkgiJShIIHZJpTVUXupU0/lt8haJwU3ZZ+EYnx1xSVv9GwtSUoyJStQxHffSrHwZdJaYVaLStRJEwpRISn2nWrEx5FbGh5MvOqgYsyjUEa5VYrx4Hs7zfRuPuYNwFoTMbZDSpfpbHVGit8eX5JVbFTdk1z4Xg+fuJL8NpfUpPVRolIyy29taBwRw2LOz0z0Y1CSVein21brN5KrqaUFYjIMiXhr3UviZ27mGSHFl2cg0l2SrsgaCtarTWW1xpqeI+fnBim2MJuyzllS4b4uQ/anm0wgaoJVhxRt2c6vNyziBOqgTrO+VVHhy7GXHk4bsDO4cCyYHJQOhM1f7FYMG85QOwDQVyvU9RXVCVGW+EkvCNVQdklZjy8jv21MkZyNeqYz7aUbaj10+IpK1rQrE2ASRBBMA8poc4084QHS2XU5hSEhISSTBg+ccq4cadNKtSc2n5WBxuW7GOCr8RvBVpUU9m0T1daHO5g0/eVncQ7DylLckyo7jYjsimiK99oYx+njGDyjz+rz7uWW/hZTK2gShIgASpUknfI6Z0cVciLQvCEgQnNXIHQADXeh/At72VqzBC1IDhUoKSqMSjmcp2iitkcW1jU3CioGEqMAalIkbCa89qNLVptTGd0+Hnj4OnXOU4dKEv3f0ADJTiSQcMbjfFOmtV29rlKWllbgCYMZxAjf1jMCrMu0rXC3sCVARCT1Qd4J1obxKyHLK5EGBI30zyrmu+MNVihtQbQZJ7OpcmWX3dTlpZ6JpOJxRTA0+NWnh/hB6y2bAhhRciTJSAVdpnShtgtBS6hSTBBEb1cP40//AJgH6BXsdXpY6iKjJvH9nP0dzqzJdzMU+SS8XrR0lobTClSr7xJMchV2vng62Ls3Q2dCESMMlwCE9kUV/i73+arwT9KQq8Xj/WX7h8qxZo4Wyi5fp7LwHhfKCljz3GsJ3Us/rV9aSWE7z+5X1pyKjW8ZDfPnHwp9pC4lVnT0g6o80/EVITZ0eqnwFCSMyI7NTGqeeddaLelhK1mAAmY0k7DXnVIj45GuJ+IUWZOFKUl1QyEDIesao3DrZtNuaxnEVuCSeQz8Mqg3hbVOrUtZlSsz9B2UT4AJFvZIGhJ5mINHUNq5E/cc5YNpu5sJxo9JKjPbOYPhTN6Xu0gFPS4V/h6xB5EbVnvEXHLxvNaSgoZZSQoDJSgRkVEdpECvLisKktF1RH3ygoAGY11POvIy9D32ytlLg661WEopclxRxTGsq/TFTf4uw6PPCVxkScJHcd6qjTal5pgJHpH5c6V9nzjpUE8iP961P0auSzHhkWpafJ7e15dMG8Y+8SSMQ0UmNe+ahVDvd95txILcpgwU5yflTCb+T6QUPZp313dFSqK9iOXqp755LBcAbFpCnShKUpJlUZk5RR62cYtNAhhBX2jqj2TrVHTfDR9MUo3k3PnpnvpW/wBKq1F3u2Nv9vBqvVSrhsii7N8QsOBKlOtoJiOkUCpJOwAyHcanW29GmEYJKyrPIDQ6k7AdlZau9EKewQFZYQMjmav128APqQSlbUzGE4soA3rMfR6bJJ2WdK/Slg7WlnVKG+yWGUm+HW7Nbz0RJZxAxPYDIq42e0BaQUmQdDWfcTpw2lxEglCokadURl4Uu4LxU0tIxHAowQTlnuOVHhcoy2ePBy5YUng0M00+qEkjlTiTTdpHUV3GnCEqo9tXETz+VSKbtDGIDOPZPxrTLBazDhnmP/mqhxrbipxKAcgkE95093xq8Lu8SBJzBzyHLSsuvj+e5mT1jr2GtVLMgV88R4B6ztRXhW9RZrS26o5Nkk+BoUNc6Is8I2p9BLVncUlQ87CQnsMmj2SSi22J1p5WCI5farQ486tXWeck9gHmjuEjwrSLPYQ3Zmm0mQSmTznMxQ7hvySJSzjtilJOuFJGXaTueym7JdbrFpDSXFKs4OJJIyPIdhrlU66nUN1VvOP4/k6Eqpw6peQ08cSiPRTkBXdGOVEbJdKFHEt0oGKIyEnsO1P3jdTaSENY8ZEjPEkjeSdO+uTd6jCN3t8jUKW47gG7JaWPUgpPLsqFgX+E94q3WbhLGlYU6UlQEgJmPaTXh4EKlBItOEHzVdGCJGgVnvTmn9V083szyLXaab5KaqzTq0g+H0qJaWmkplTKe7KfCuvMPNOLbWuFIJSYAGlDlCTJJJ5kzTU9ZFfahP2/kduazJctbcICZcSABsJFb9Z7R0TK1CJxkZ5DPKT2VhvBzeK3sp/Gk/8APCtttywiyOLUJSglZHMJMkVqiTdbkxqCSRll88CKW2490iVQVLLgSoJjMlEETin2VUFJj2Vod7eUuzKsy2GrO6jECB1kxJ56mKz5wzSFu1SW0qWM8GiWB3E2k8wDTy0yKiXOPuUflHwqYa63g0PUoUmlCiEGnB109xrLOKLL0dpcTMiZ8c4rU3PPT3Gsw4tXNqc7491Eq+4BqPtAqXBNbIPKpYkWNCRjxhKRgSg5ERkScorHIpDpyrV1EbYuMuzF67XDsbdYuN7LaUFKSrERmjD1h8qi27Ygqw4hkqJ91UDgJcWkjmk/EVoVtRIHeK4+n9Lr0cm628Px4Ol9Q7YrKBibwWlZMgJkiVDKOyMzUhN9FJBCiYyAwCImYk5xUMIxyDIwEgKGe+4pH2FUylSVdgVHuNNr0/S2NuUU2aja0sZJVvv5xxJSsDATJAUUk95TnHZTDFtWyOqlTYV/qKgxnvpXMYm9WQr8yZ8CKabKgrEEEHl0ZI99KfTzrlsqpior58/8D5g1ly5I9sZS8srWlZWrMqDsn3inbk4WadcOJTuBIEgxJJ/LmakWh1xwyWzkIhLZAr2zh1BlJ6IkQSVAGO4SaNfpp3afhKE/6/ILFcZZ7otN3cFWZlaXmUqQ4nMGSQe8KqHxxflpbs5bhsNuEoJAJVpikE5QaDtcRutuJbQ6tZIxKK80kaQmc6hcXXy+60lKggoCpnPFMQB3RXKo0mto3b57o/7MW3VNYXcqIaApbCMS0onNRApohR7O6nrGMK0n8Q+Nah9yyLruaPZ2sKQBsIpZpLZyFek13Ag9XopISo6Nr/bHxpYs7h/pn2qArWSDTnnp9tUTjHhpxKl2gQpBMnmmezcVeiw4XAITIn0jynYU7eFzLdYWmUQpJ9bllVxlh5RU4blyYjjpDrgqS61BIpkozpw5pYOBI+05mDhMD1q0e2eaO8Vkd1P4HkKkiFCYyy3rX7ZdycCVJnaJJOu+sUrdwx2h5iCLvQS4vkFq+VSrKkQqQD1jrnpUeyvgFQTqDCgdCeYP1ozcLSVu4SlQBSuYncagp0zokUox3ILjLB60pACkp12zGvOltsiBJIP5z9aetV2uMWZkKW8SVLLpSA64Mj0QEgkImJqJfFqtiQx0SOsppP2iGEK6PMdZvLNwiZTnQFYlNywa9v8AcfFnQeZ/UT8K8tFiKIKW4kEdZJSCOwkaip16N2t37U0w4UDAz0RwhBVlLqQpI6qj7qedYUmyNf4d1nAogpccxmVCJxEmQSK3KSt6JLgmzBUXrFgtAjQN/FVQr6cKk4cJkGcs8uYonehSXEknrJBJI0CRqJ3zNDbvJW+pZnNIgchOVbnBOPtoQsXXkCJsyzohZ/SaPXHwY69C1kIRPeoxy2FT7Y7gbUrkCajWbyiltCUpYGQAzX9BSP0ddb+Q1M9+S4JuNI1Us/q+gpf8Ib9We8k/OqK95SXz5rbSf3KqMnyg2knrFMfhSAffNblLC7B8mqFYGtNLtzY1WgfqFYeu0qOqlHvUT86cstuW35pj3699SbljpJk116+msY6wyntnLaKe/wCoWyj0tMwEKPvisoY4ifTkHD7QDSLwv91YJKoMbSPnS27UbsYRNwKtjgK1EaFRjxNTbvsuKzvnDMYSDOkHOhAVRexXt0dlcbwTj3nuro6iU4wW3vwIwWZMFGtBuzijpUtIxZwARhVt7prPFKqw8PlHSs4cU7zETG0VnUptx7hNP3aLdcz0vWgHZY94otK0JcUx1XA2tQjcpEx7qEXOwQ68o6LVI7YEGpd6WS1uBIsLiUPAkySACmDIzEUb/ENZ6hDvlXeCApLK0ghK0qVmFNgQoxzK8h31MTx5aXrI280AgpUpNoODpOjwiQQgAKwnc7VXenv7qhVms9oCIKeo2qI0IwqGhqLbhebqlKdulsrWZUodIiTET1XIzHjSXIXcvgu6b1tjj4CLU0WSx04KW1ZjTDJVz3qLclvW/YekdWpay4mQpTZAyPmhHmjsOdV9i8r7RAbu5hrCjADgAwo5dZek86cu2w3sSFP9A0wlfXbbQ2iVHTJAz8aJD7kVlY4R7xKeu2kekCD3SCaj2AQ6r8o+dP8AEtqDZbUoGM8wJ5eFB7FfCVWgJA1BE7cxTLfWIWoL31/Ic/KapAVlWgPN4kFPMEeNUDo8MjkSPCh3Lkqh90JNJIpdeGgDJ1KFcBXtWQ6KjW1egqVQ1xUqJolSzIxbLERJqU+nC2B3U1Zm5V2Cn7aJgCt2TW5ZB1xe1shqFH7gTDzff8qCtt5gkGKes1+hl5CsMpBzzrFlkZPgJRBx5Ze7tWpT76cWSVAgHadYO1GGLxW0sQrCqDEpxCNDp30MuZ1tTrik6mCc/Ci/R9eeyPfRquqAZvkmWHiRbc9VtUgg9YpOepzFJZvgAyW5Gw6VJiMsppkpFNBGfmiOcCr9lGlNhC38TdIono0AEAEFzUAztUN2+HVpwSAkkGEpJ0yHWVSsA2ApBJjQTVxqS5K3sB31iMI6JSwrMx1jlEA7AUDtXSJHUsykxmDh5d1W+0H71HcflTywYMZHauFrdfZRc4JcAWk3lgqwWoOIChuNOR3FVa/7NgfPJfWHfvRdRcsyyp5xsoWecEHmByqDxbeTRDSUutOKKjOBWIpHaRlnXSjfC6tSTBQrcZ8dgLXRUm03c43BUkgHQ7Go81iMlJZQdnVwpM17NaIcvSo6m07gipFexQpw3cp4Np47oaQ3h0pUznuK9LQr1DYFYjXLtJ5RpteDzCeYoc/dpKtomaKV1bjXGPYpybLNcVtaSerkpQAOI55CIqyptQ3ke8eIrM6ltXw8kAJcIj3980zC3bwTKZootCTuPGlBwc6oCeJn9yhXegfKlf8AVDvqM/sP1ovvorBfS8OY8abNrTtmezOqKrih3YND/wBf1NRX76eXkXFRyHVHuqO/4JhF1tS8agNxpGcZiSTtppTd/LtAa/wwSV7zrH4ZymqnYeIHW8gQRyI+etF2eMx6TZ9hmvPayu623ftTwZa+CnW24bc6oqcacUrmflTKOHVJErCkq5YcvGr+rjBuPNV7qG3jxUXElARhB3Jk0Sq29vDhhEWQMt9agApRMaSabNeFdJJrpJJdij0Uqurq0WeV7XV1Uiz0V1dXVZDq6urqoh7XleV1UQ9rw11dUIeVxrq6oQ8ryva6rIeV6K6uqyjyurq6qKP/2Q=="/>
          <p:cNvSpPr>
            <a:spLocks noChangeAspect="1" noChangeArrowheads="1"/>
          </p:cNvSpPr>
          <p:nvPr/>
        </p:nvSpPr>
        <p:spPr bwMode="auto">
          <a:xfrm>
            <a:off x="63500" y="-752475"/>
            <a:ext cx="152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defTabSz="1279525"/>
            <a:endParaRPr lang="en-GB" altLang="en-US">
              <a:latin typeface="Calibri" pitchFamily="34" charset="0"/>
            </a:endParaRPr>
          </a:p>
        </p:txBody>
      </p:sp>
      <p:sp>
        <p:nvSpPr>
          <p:cNvPr id="16391" name="AutoShape 10" descr="data:image/jpeg;base64,/9j/4AAQSkZJRgABAQAAAQABAAD/2wCEAAkGBhQSERUUExMUFRQVGBgYGBcYFBgWFxgZFxkWGBUWFRoXGyceFxkjGRQVHy8gIycpLCwsFR4xNTAqNSYrLCkBCQoKDgwOGg8PGiklHyQvKjUsLCwvLCotLC0sLCwsLCwpLCwsLCwsLCwpLCwsLCwsLCwsLCwsKSwsKSwsLCkpLP/AABEIAKMAoAMBIgACEQEDEQH/xAAcAAABBQEBAQAAAAAAAAAAAAAFAgMEBgcAAQj/xABCEAABAwEGAgUJBgQFBQAAAAABAgMRAAQFEiExQQZREyJhcZEHMkJSgaGxwdEUI2JygpIVM0OTJFNj4fAWVGSDwv/EABoBAAIDAQEAAAAAAAAAAAAAAAMEAAECBQb/xAArEQACAgEDAwMDBAMAAAAAAAAAAQIDEQQSISIxQQUTURQygUJhkbFDcdH/2gAMAwEAAhEDEQA/AD/Q/wCmv9/+9B71RDyOqpPV3VPpDTOi/wBn/wBNHtdoRejUOo6qRkdFYvST4UUOPgfefp+deXUiSrqg57qw86UB95+n50i7Rmv+Xr6Z7TpUKQR6Ieon+7XhbHqN/wB2uxJ/8f413SpHp2cfpmoQE3y11kEJQNdF4uVeXmPM9vwpy93ElSIU2dfMEH201eyowd5+FZn9jK8ojRXRXor2ucbK9aH3C4ptMJz1ImRXjl2rOanVnsGVGLUBIPfTGInSIrpVPdEQtWJA3+DI3CifzGPbXfwhufNHsmiKwcpzFLQ2BRcA8kE3E0fRj2xTarhTqkqHcqiteE1WEVlgN+zOtjJZUDlBE61fLrTDSAdcI/pTtzquqHz+FWm7kHo05OaD0wBWGhujtkXHf/Zpu0I6p10P9EVJLZ5Of3BTbyDByXof6orIwRTbj/2yP+eyoryVLWk9ClAGXV7wc/CrKjhtwgELbz7FGm13G4lUFQ2zDZIz9tXlFYYIw/efp+dNMpWgqhKTJ3APP60dPDKul/nDzf8AL7R+KksXNiWUl2I3wJ98nKpuRNrBKbU76jf7U/Wu+2WjkgDuTRu03EhKCftBkCfQFIs92MFIKrVnyxtj5VnciYZXrX0i4LmABO+Q17hnTN4oW4lJQgkAzJgT3A5miFrsLanjC1LbTASAoKKlamI0AyzotddlAX5gTAyzk58zzoWuuWm0ztfPwYjmdqrRW2bqfUJDK/bAPgTTLjakmFpUk8lCPDnWhhNMW670OowqE8juDzFeNr9anu64rB1JaeOODNrfqkc64Jp+3slK8J1SSD9aYeXAr22mmpVKSOHqE/cwJcUIzpyy2F1wZDCn1lDXPlqKn3bdOYUtOI8yRhG4wj50ZQJMJgntMD2k0G7VqC7ha9N8gJdwARJW4Z54ExpnGtM3hcyWmwtI6ySMWZzBy3NW+13Phbxk4lAg5eaB2c++hN8I+5X+U0pptYr3ui+zGbKVBYwAGgCpMmAT8qLCzo0xn2KoBab9+xhL+ALwEdUmJnKiXCflHetbyimzISkaqKiQJ20zroX3RqTnLshfTRc+ldycbIj1leJ+lefYUfjP7vpQ3jLyouWZ1KEobUoZkAqAHKedFOHuNbXaWS44lptJ0ASoyNzmaWnraoVK19n2HI0TlP213M74t4/fU8UWd91KEZSHD1jue6rLwPZLSpHTWl95WLzUqcVEcznRWweQRtC0rVaVLwmYLQg9/Wq3WjgnE2W/tCkgiJShIIHZJpTVUXupU0/lt8haJwU3ZZ+EYnx1xSVv9GwtSUoyJStQxHffSrHwZdJaYVaLStRJEwpRISn2nWrEx5FbGh5MvOqgYsyjUEa5VYrx4Hs7zfRuPuYNwFoTMbZDSpfpbHVGit8eX5JVbFTdk1z4Xg+fuJL8NpfUpPVRolIyy29taBwRw2LOz0z0Y1CSVein21brN5KrqaUFYjIMiXhr3UviZ27mGSHFl2cg0l2SrsgaCtarTWW1xpqeI+fnBim2MJuyzllS4b4uQ/anm0wgaoJVhxRt2c6vNyziBOqgTrO+VVHhy7GXHk4bsDO4cCyYHJQOhM1f7FYMG85QOwDQVyvU9RXVCVGW+EkvCNVQdklZjy8jv21MkZyNeqYz7aUbaj10+IpK1rQrE2ASRBBMA8poc4084QHS2XU5hSEhISSTBg+ccq4cadNKtSc2n5WBxuW7GOCr8RvBVpUU9m0T1daHO5g0/eVncQ7DylLckyo7jYjsimiK99oYx+njGDyjz+rz7uWW/hZTK2gShIgASpUknfI6Z0cVciLQvCEgQnNXIHQADXeh/At72VqzBC1IDhUoKSqMSjmcp2iitkcW1jU3CioGEqMAalIkbCa89qNLVptTGd0+Hnj4OnXOU4dKEv3f0ADJTiSQcMbjfFOmtV29rlKWllbgCYMZxAjf1jMCrMu0rXC3sCVARCT1Qd4J1obxKyHLK5EGBI30zyrmu+MNVihtQbQZJ7OpcmWX3dTlpZ6JpOJxRTA0+NWnh/hB6y2bAhhRciTJSAVdpnShtgtBS6hSTBBEb1cP40//AJgH6BXsdXpY6iKjJvH9nP0dzqzJdzMU+SS8XrR0lobTClSr7xJMchV2vng62Ls3Q2dCESMMlwCE9kUV/i73+arwT9KQq8Xj/WX7h8qxZo4Wyi5fp7LwHhfKCljz3GsJ3Us/rV9aSWE7z+5X1pyKjW8ZDfPnHwp9pC4lVnT0g6o80/EVITZ0eqnwFCSMyI7NTGqeeddaLelhK1mAAmY0k7DXnVIj45GuJ+IUWZOFKUl1QyEDIesao3DrZtNuaxnEVuCSeQz8Mqg3hbVOrUtZlSsz9B2UT4AJFvZIGhJ5mINHUNq5E/cc5YNpu5sJxo9JKjPbOYPhTN6Xu0gFPS4V/h6xB5EbVnvEXHLxvNaSgoZZSQoDJSgRkVEdpECvLisKktF1RH3ygoAGY11POvIy9D32ytlLg661WEopclxRxTGsq/TFTf4uw6PPCVxkScJHcd6qjTal5pgJHpH5c6V9nzjpUE8iP961P0auSzHhkWpafJ7e15dMG8Y+8SSMQ0UmNe+ahVDvd95txILcpgwU5yflTCb+T6QUPZp313dFSqK9iOXqp755LBcAbFpCnShKUpJlUZk5RR62cYtNAhhBX2jqj2TrVHTfDR9MUo3k3PnpnvpW/wBKq1F3u2Nv9vBqvVSrhsii7N8QsOBKlOtoJiOkUCpJOwAyHcanW29GmEYJKyrPIDQ6k7AdlZau9EKewQFZYQMjmav128APqQSlbUzGE4soA3rMfR6bJJ2WdK/Slg7WlnVKG+yWGUm+HW7Nbz0RJZxAxPYDIq42e0BaQUmQdDWfcTpw2lxEglCokadURl4Uu4LxU0tIxHAowQTlnuOVHhcoy2ePBy5YUng0M00+qEkjlTiTTdpHUV3GnCEqo9tXETz+VSKbtDGIDOPZPxrTLBazDhnmP/mqhxrbipxKAcgkE95093xq8Lu8SBJzBzyHLSsuvj+e5mT1jr2GtVLMgV88R4B6ztRXhW9RZrS26o5Nkk+BoUNc6Is8I2p9BLVncUlQ87CQnsMmj2SSi22J1p5WCI5farQ486tXWeck9gHmjuEjwrSLPYQ3Zmm0mQSmTznMxQ7hvySJSzjtilJOuFJGXaTueym7JdbrFpDSXFKs4OJJIyPIdhrlU66nUN1VvOP4/k6Eqpw6peQ08cSiPRTkBXdGOVEbJdKFHEt0oGKIyEnsO1P3jdTaSENY8ZEjPEkjeSdO+uTd6jCN3t8jUKW47gG7JaWPUgpPLsqFgX+E94q3WbhLGlYU6UlQEgJmPaTXh4EKlBItOEHzVdGCJGgVnvTmn9V083szyLXaab5KaqzTq0g+H0qJaWmkplTKe7KfCuvMPNOLbWuFIJSYAGlDlCTJJJ5kzTU9ZFfahP2/kduazJctbcICZcSABsJFb9Z7R0TK1CJxkZ5DPKT2VhvBzeK3sp/Gk/8APCtttywiyOLUJSglZHMJMkVqiTdbkxqCSRll88CKW2490iVQVLLgSoJjMlEETin2VUFJj2Vod7eUuzKsy2GrO6jECB1kxJ56mKz5wzSFu1SW0qWM8GiWB3E2k8wDTy0yKiXOPuUflHwqYa63g0PUoUmlCiEGnB109xrLOKLL0dpcTMiZ8c4rU3PPT3Gsw4tXNqc7491Eq+4BqPtAqXBNbIPKpYkWNCRjxhKRgSg5ERkScorHIpDpyrV1EbYuMuzF67XDsbdYuN7LaUFKSrERmjD1h8qi27Ygqw4hkqJ91UDgJcWkjmk/EVoVtRIHeK4+n9Lr0cm628Px4Ol9Q7YrKBibwWlZMgJkiVDKOyMzUhN9FJBCiYyAwCImYk5xUMIxyDIwEgKGe+4pH2FUylSVdgVHuNNr0/S2NuUU2aja0sZJVvv5xxJSsDATJAUUk95TnHZTDFtWyOqlTYV/qKgxnvpXMYm9WQr8yZ8CKabKgrEEEHl0ZI99KfTzrlsqpior58/8D5g1ly5I9sZS8srWlZWrMqDsn3inbk4WadcOJTuBIEgxJJ/LmakWh1xwyWzkIhLZAr2zh1BlJ6IkQSVAGO4SaNfpp3afhKE/6/ILFcZZ7otN3cFWZlaXmUqQ4nMGSQe8KqHxxflpbs5bhsNuEoJAJVpikE5QaDtcRutuJbQ6tZIxKK80kaQmc6hcXXy+60lKggoCpnPFMQB3RXKo0mto3b57o/7MW3VNYXcqIaApbCMS0onNRApohR7O6nrGMK0n8Q+Nah9yyLruaPZ2sKQBsIpZpLZyFek13Ag9XopISo6Nr/bHxpYs7h/pn2qArWSDTnnp9tUTjHhpxKl2gQpBMnmmezcVeiw4XAITIn0jynYU7eFzLdYWmUQpJ9bllVxlh5RU4blyYjjpDrgqS61BIpkozpw5pYOBI+05mDhMD1q0e2eaO8Vkd1P4HkKkiFCYyy3rX7ZdycCVJnaJJOu+sUrdwx2h5iCLvQS4vkFq+VSrKkQqQD1jrnpUeyvgFQTqDCgdCeYP1ozcLSVu4SlQBSuYncagp0zokUox3ILjLB60pACkp12zGvOltsiBJIP5z9aetV2uMWZkKW8SVLLpSA64Mj0QEgkImJqJfFqtiQx0SOsppP2iGEK6PMdZvLNwiZTnQFYlNywa9v8AcfFnQeZ/UT8K8tFiKIKW4kEdZJSCOwkaip16N2t37U0w4UDAz0RwhBVlLqQpI6qj7qedYUmyNf4d1nAogpccxmVCJxEmQSK3KSt6JLgmzBUXrFgtAjQN/FVQr6cKk4cJkGcs8uYonehSXEknrJBJI0CRqJ3zNDbvJW+pZnNIgchOVbnBOPtoQsXXkCJsyzohZ/SaPXHwY69C1kIRPeoxy2FT7Y7gbUrkCajWbyiltCUpYGQAzX9BSP0ddb+Q1M9+S4JuNI1Us/q+gpf8Ib9We8k/OqK95SXz5rbSf3KqMnyg2knrFMfhSAffNblLC7B8mqFYGtNLtzY1WgfqFYeu0qOqlHvUT86cstuW35pj3699SbljpJk116+msY6wyntnLaKe/wCoWyj0tMwEKPvisoY4ifTkHD7QDSLwv91YJKoMbSPnS27UbsYRNwKtjgK1EaFRjxNTbvsuKzvnDMYSDOkHOhAVRexXt0dlcbwTj3nuro6iU4wW3vwIwWZMFGtBuzijpUtIxZwARhVt7prPFKqw8PlHSs4cU7zETG0VnUptx7hNP3aLdcz0vWgHZY94otK0JcUx1XA2tQjcpEx7qEXOwQ68o6LVI7YEGpd6WS1uBIsLiUPAkySACmDIzEUb/ENZ6hDvlXeCApLK0ghK0qVmFNgQoxzK8h31MTx5aXrI280AgpUpNoODpOjwiQQgAKwnc7VXenv7qhVms9oCIKeo2qI0IwqGhqLbhebqlKdulsrWZUodIiTET1XIzHjSXIXcvgu6b1tjj4CLU0WSx04KW1ZjTDJVz3qLclvW/YekdWpay4mQpTZAyPmhHmjsOdV9i8r7RAbu5hrCjADgAwo5dZek86cu2w3sSFP9A0wlfXbbQ2iVHTJAz8aJD7kVlY4R7xKeu2kekCD3SCaj2AQ6r8o+dP8AEtqDZbUoGM8wJ5eFB7FfCVWgJA1BE7cxTLfWIWoL31/Ic/KapAVlWgPN4kFPMEeNUDo8MjkSPCh3Lkqh90JNJIpdeGgDJ1KFcBXtWQ6KjW1egqVQ1xUqJolSzIxbLERJqU+nC2B3U1Zm5V2Cn7aJgCt2TW5ZB1xe1shqFH7gTDzff8qCtt5gkGKes1+hl5CsMpBzzrFlkZPgJRBx5Ze7tWpT76cWSVAgHadYO1GGLxW0sQrCqDEpxCNDp30MuZ1tTrik6mCc/Ci/R9eeyPfRquqAZvkmWHiRbc9VtUgg9YpOepzFJZvgAyW5Gw6VJiMsppkpFNBGfmiOcCr9lGlNhC38TdIono0AEAEFzUAztUN2+HVpwSAkkGEpJ0yHWVSsA2ApBJjQTVxqS5K3sB31iMI6JSwrMx1jlEA7AUDtXSJHUsykxmDh5d1W+0H71HcflTywYMZHauFrdfZRc4JcAWk3lgqwWoOIChuNOR3FVa/7NgfPJfWHfvRdRcsyyp5xsoWecEHmByqDxbeTRDSUutOKKjOBWIpHaRlnXSjfC6tSTBQrcZ8dgLXRUm03c43BUkgHQ7Go81iMlJZQdnVwpM17NaIcvSo6m07gipFexQpw3cp4Np47oaQ3h0pUznuK9LQr1DYFYjXLtJ5RpteDzCeYoc/dpKtomaKV1bjXGPYpybLNcVtaSerkpQAOI55CIqyptQ3ke8eIrM6ltXw8kAJcIj3980zC3bwTKZootCTuPGlBwc6oCeJn9yhXegfKlf8AVDvqM/sP1ovvorBfS8OY8abNrTtmezOqKrih3YND/wBf1NRX76eXkXFRyHVHuqO/4JhF1tS8agNxpGcZiSTtppTd/LtAa/wwSV7zrH4ZymqnYeIHW8gQRyI+etF2eMx6TZ9hmvPayu623ftTwZa+CnW24bc6oqcacUrmflTKOHVJErCkq5YcvGr+rjBuPNV7qG3jxUXElARhB3Jk0Sq29vDhhEWQMt9agApRMaSabNeFdJJrpJJdij0Uqurq0WeV7XV1Uiz0V1dXVZDq6urqoh7XleV1UQ9rw11dUIeVxrq6oQ8ryva6rIeV6K6uqyjyurq6qKP/2Q=="/>
          <p:cNvSpPr>
            <a:spLocks noChangeAspect="1" noChangeArrowheads="1"/>
          </p:cNvSpPr>
          <p:nvPr/>
        </p:nvSpPr>
        <p:spPr bwMode="auto">
          <a:xfrm>
            <a:off x="215900" y="-600075"/>
            <a:ext cx="152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defTabSz="1279525"/>
            <a:endParaRPr lang="en-GB" altLang="en-US">
              <a:latin typeface="Calibri" pitchFamily="34" charset="0"/>
            </a:endParaRPr>
          </a:p>
        </p:txBody>
      </p:sp>
      <p:pic>
        <p:nvPicPr>
          <p:cNvPr id="16392" name="Picture 2" descr="http://wildermuth.com/images/pinky-promis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6" y="1317437"/>
            <a:ext cx="3598863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4" descr="http://franses.co.uk/media/catalog/product/cache/1/small_image/1200x/9df78eab33525d08d6e5fb8d27136e95/a/n/an5_a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2842" y="1545118"/>
            <a:ext cx="3008283" cy="300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6" descr="http://www.toptenz.net/wp-content/uploads/2013/11/swearing-on-Bib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784" y="3126629"/>
            <a:ext cx="3500437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-16900" y="5640074"/>
            <a:ext cx="9160899" cy="121792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800" dirty="0" smtClean="0">
                <a:latin typeface="Arial" charset="0"/>
              </a:rPr>
              <a:t>In full sentences, give some example of modern day covenants and </a:t>
            </a:r>
            <a:r>
              <a:rPr lang="en-GB" altLang="en-US" sz="2800" b="1" dirty="0" smtClean="0">
                <a:solidFill>
                  <a:srgbClr val="FFFF00"/>
                </a:solidFill>
                <a:latin typeface="Arial" charset="0"/>
              </a:rPr>
              <a:t>explain how you know they are a covenant</a:t>
            </a:r>
            <a:endParaRPr lang="en-GB" altLang="en-US" sz="2800" b="1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is a covenant agreement?</a:t>
            </a:r>
            <a:endParaRPr lang="en-US" sz="4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73088"/>
            <a:ext cx="8229600" cy="50688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an agreement is a promise between two or more people, what is a covenant agreement?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3600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 covenant agreement is …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a dictionary and this image to help you.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1100" b="1" i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https://encrypted-tbn0.gstatic.com/images?q=tbn:ANd9GcTTCTJuMwVGGAHg7SXR7wbviTf0AFNKnfOOqc4wWB0UuQ5hh-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85184"/>
            <a:ext cx="2641476" cy="147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Jews – A chosen people?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35496" y="836712"/>
            <a:ext cx="91440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1) The Jewish people have c _ _ _ _ _ _ _ agreements with God, which are described in the T _ _ _ _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2) These covenants require the Jewish people to a _ _ in a certain way, if they follow these covenants they will be r _ _ _ _ _ _ _ by God.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3) It is because of these covenants that Jews see themselves as a c _ _ _ _ _ people. </a:t>
            </a:r>
            <a:endParaRPr lang="en-GB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4) Jews believe they have been chosen by God for a s _ _ _ _ _ _ responsibility: to receive; learn; live and t _ _ _ _ _ God’s word and will.</a:t>
            </a:r>
            <a:endParaRPr lang="en-GB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589240"/>
            <a:ext cx="91440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/>
              <a:t>covenant </a:t>
            </a:r>
            <a:r>
              <a:rPr lang="en-GB" sz="3600" dirty="0" smtClean="0"/>
              <a:t>    Torah        Act     </a:t>
            </a:r>
            <a:r>
              <a:rPr lang="en-GB" sz="3600" dirty="0"/>
              <a:t>Rewarded </a:t>
            </a:r>
            <a:r>
              <a:rPr lang="en-GB" sz="3600" dirty="0" smtClean="0"/>
              <a:t>       Chosen       special        teach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6"/>
          <p:cNvSpPr>
            <a:spLocks noGrp="1" noChangeArrowheads="1"/>
          </p:cNvSpPr>
          <p:nvPr>
            <p:ph type="title"/>
          </p:nvPr>
        </p:nvSpPr>
        <p:spPr>
          <a:xfrm>
            <a:off x="683568" y="-243408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Covenant Agreements...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940243"/>
              </p:ext>
            </p:extLst>
          </p:nvPr>
        </p:nvGraphicFramePr>
        <p:xfrm>
          <a:off x="107504" y="908720"/>
          <a:ext cx="8856984" cy="5716793"/>
        </p:xfrm>
        <a:graphic>
          <a:graphicData uri="http://schemas.openxmlformats.org/drawingml/2006/table">
            <a:tbl>
              <a:tblPr/>
              <a:tblGrid>
                <a:gridCol w="2214246"/>
                <a:gridCol w="2215955"/>
                <a:gridCol w="2212537"/>
                <a:gridCol w="2214246"/>
              </a:tblGrid>
              <a:tr h="822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Torah Reference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Who was the Covenant between?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2E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What did the Covenant require of each party?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was the symbol of the Covenant?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51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Genesis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1-17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2E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49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Exodus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2E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49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Exodus 34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10 - 28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2E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Covenant Agreements</a:t>
            </a:r>
            <a:endParaRPr lang="en-US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604250" cy="2520280"/>
          </a:xfrm>
          <a:solidFill>
            <a:srgbClr val="008080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i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mission is to find out about the different Covenant relationships from the Torah.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sz="2800" i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pairs, look up the passages and fill in the information.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67744" y="3980963"/>
            <a:ext cx="4752528" cy="1200329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Clarify: What is the Torah?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 u="sng" smtClean="0">
                <a:latin typeface="Comic Sans MS" pitchFamily="66" charset="0"/>
              </a:rPr>
              <a:t>The Covenant Agreements</a:t>
            </a:r>
            <a:endParaRPr lang="en-US" b="1" u="sng" smtClean="0">
              <a:latin typeface="Comic Sans MS" pitchFamily="66" charset="0"/>
            </a:endParaRPr>
          </a:p>
        </p:txBody>
      </p:sp>
      <p:graphicFrame>
        <p:nvGraphicFramePr>
          <p:cNvPr id="20518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004221"/>
              </p:ext>
            </p:extLst>
          </p:nvPr>
        </p:nvGraphicFramePr>
        <p:xfrm>
          <a:off x="250825" y="1125538"/>
          <a:ext cx="8642350" cy="5471814"/>
        </p:xfrm>
        <a:graphic>
          <a:graphicData uri="http://schemas.openxmlformats.org/drawingml/2006/table">
            <a:tbl>
              <a:tblPr/>
              <a:tblGrid>
                <a:gridCol w="2160588"/>
                <a:gridCol w="2162175"/>
                <a:gridCol w="2159000"/>
                <a:gridCol w="2160587"/>
              </a:tblGrid>
              <a:tr h="759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Torah Reference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Who was the Covenant between?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did the Covenant require of each party?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What was the symbol of the Covenant?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4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Genesis 9 vs 1-17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God, Noah and his Sons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Noah: Not to shed the blood of man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God: never to flood the earth again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Rainbow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0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Exodus 19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 and Moses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God: Make the Jews a Chosen People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Israelites: obey God follow and keep the covenant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Promised land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7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Exodus 34 vs 10 - 28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 and Moses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Moses: Follow 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Commandments and other laws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God: Make the Jews a Chosen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Tablets of the 10 Commandments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743" y="253286"/>
            <a:ext cx="8229600" cy="1143000"/>
          </a:xfrm>
        </p:spPr>
        <p:txBody>
          <a:bodyPr/>
          <a:lstStyle/>
          <a:p>
            <a:r>
              <a:rPr lang="en-GB" b="1" dirty="0" smtClean="0"/>
              <a:t>Explain one covenant made between God and his people.</a:t>
            </a:r>
            <a:endParaRPr lang="en-GB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23528" y="1666587"/>
            <a:ext cx="8638030" cy="792088"/>
          </a:xfrm>
          <a:prstGeom prst="roundRect">
            <a:avLst/>
          </a:prstGeom>
          <a:solidFill>
            <a:srgbClr val="A22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000" dirty="0">
                <a:solidFill>
                  <a:schemeClr val="accent1"/>
                </a:solidFill>
                <a:latin typeface="Trebuchet MS" pitchFamily="34" charset="0"/>
              </a:rPr>
              <a:t>I can </a:t>
            </a:r>
            <a:r>
              <a:rPr lang="en-GB" altLang="en-US" sz="2000" i="1" dirty="0" smtClean="0">
                <a:solidFill>
                  <a:schemeClr val="accent1"/>
                </a:solidFill>
                <a:latin typeface="Trebuchet MS" pitchFamily="34" charset="0"/>
              </a:rPr>
              <a:t>identify</a:t>
            </a:r>
            <a:r>
              <a:rPr lang="en-GB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 the meaning of covenant in my answer and describe one covenant made between God and his people.</a:t>
            </a:r>
            <a:endParaRPr lang="en-GB" altLang="en-US" sz="2000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598" y="2492743"/>
            <a:ext cx="8640960" cy="60011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000" dirty="0">
                <a:latin typeface="Arial" charset="0"/>
              </a:rPr>
              <a:t>I </a:t>
            </a:r>
            <a:r>
              <a:rPr lang="en-GB" altLang="en-US" sz="2000" dirty="0" smtClean="0">
                <a:latin typeface="Arial" charset="0"/>
              </a:rPr>
              <a:t>can </a:t>
            </a:r>
            <a:r>
              <a:rPr lang="en-GB" altLang="en-US" sz="2000" i="1" dirty="0" smtClean="0">
                <a:latin typeface="Arial" charset="0"/>
              </a:rPr>
              <a:t>explain one of</a:t>
            </a:r>
            <a:r>
              <a:rPr lang="en-GB" altLang="en-US" sz="2000" dirty="0" smtClean="0">
                <a:latin typeface="Arial" charset="0"/>
              </a:rPr>
              <a:t> the covenant relationships in the Old Testament, using evidence.</a:t>
            </a:r>
            <a:endParaRPr lang="en-GB" altLang="en-US" sz="2000" dirty="0"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2698" y="3121535"/>
            <a:ext cx="8638030" cy="57310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000" dirty="0">
                <a:latin typeface="Trebuchet MS" pitchFamily="34" charset="0"/>
              </a:rPr>
              <a:t>I can </a:t>
            </a:r>
            <a:r>
              <a:rPr lang="en-GB" altLang="en-US" sz="2000" i="1" dirty="0" smtClean="0">
                <a:latin typeface="Trebuchet MS" pitchFamily="34" charset="0"/>
              </a:rPr>
              <a:t>do all of the above and consider why the covenant agreement I have explained is important</a:t>
            </a:r>
            <a:r>
              <a:rPr lang="en-GB" altLang="en-US" sz="2000" dirty="0" smtClean="0">
                <a:latin typeface="Trebuchet MS" pitchFamily="34" charset="0"/>
              </a:rPr>
              <a:t>.  </a:t>
            </a:r>
            <a:endParaRPr lang="en-GB" altLang="en-US" sz="2000" dirty="0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005064"/>
            <a:ext cx="6624736" cy="255454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u="sng" dirty="0" smtClean="0"/>
              <a:t>Writing Frame</a:t>
            </a:r>
          </a:p>
          <a:p>
            <a:r>
              <a:rPr lang="en-GB" sz="1600" b="1" i="1" dirty="0" smtClean="0"/>
              <a:t>A covenant agreement is...</a:t>
            </a:r>
          </a:p>
          <a:p>
            <a:endParaRPr lang="en-GB" sz="1600" b="1" i="1" dirty="0"/>
          </a:p>
          <a:p>
            <a:r>
              <a:rPr lang="en-GB" sz="1600" b="1" i="1" dirty="0" smtClean="0"/>
              <a:t>One covenant agreement made between God and his people is...</a:t>
            </a:r>
          </a:p>
          <a:p>
            <a:endParaRPr lang="en-GB" sz="1600" b="1" i="1" dirty="0" smtClean="0"/>
          </a:p>
          <a:p>
            <a:r>
              <a:rPr lang="en-GB" sz="1600" b="1" i="1" dirty="0" smtClean="0"/>
              <a:t>The covenant required people to...</a:t>
            </a:r>
          </a:p>
          <a:p>
            <a:endParaRPr lang="en-GB" sz="1600" b="1" i="1" dirty="0"/>
          </a:p>
          <a:p>
            <a:r>
              <a:rPr lang="en-GB" sz="1600" b="1" i="1" dirty="0" smtClean="0"/>
              <a:t>I know this because...</a:t>
            </a:r>
          </a:p>
          <a:p>
            <a:endParaRPr lang="en-GB" sz="1600" b="1" i="1" dirty="0"/>
          </a:p>
          <a:p>
            <a:r>
              <a:rPr lang="en-GB" sz="1600" b="1" i="1" dirty="0" smtClean="0">
                <a:solidFill>
                  <a:srgbClr val="003399"/>
                </a:solidFill>
              </a:rPr>
              <a:t>I think that this covenant was important because...</a:t>
            </a:r>
            <a:endParaRPr lang="en-GB" sz="1600" b="1" i="1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9417" y="3881952"/>
            <a:ext cx="1800200" cy="280076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u="sng" dirty="0" smtClean="0"/>
              <a:t>Key word Box</a:t>
            </a:r>
          </a:p>
          <a:p>
            <a:pPr algn="ctr"/>
            <a:r>
              <a:rPr lang="en-GB" sz="1600" b="1" i="1" u="sng" dirty="0" smtClean="0">
                <a:solidFill>
                  <a:srgbClr val="003399"/>
                </a:solidFill>
              </a:rPr>
              <a:t>Noah</a:t>
            </a:r>
          </a:p>
          <a:p>
            <a:pPr algn="ctr"/>
            <a:r>
              <a:rPr lang="en-GB" sz="1600" b="1" i="1" u="sng" dirty="0" smtClean="0">
                <a:solidFill>
                  <a:srgbClr val="003399"/>
                </a:solidFill>
              </a:rPr>
              <a:t>Moses</a:t>
            </a:r>
          </a:p>
          <a:p>
            <a:pPr algn="ctr"/>
            <a:r>
              <a:rPr lang="en-GB" sz="1600" b="1" i="1" u="sng" dirty="0" smtClean="0">
                <a:solidFill>
                  <a:srgbClr val="003399"/>
                </a:solidFill>
              </a:rPr>
              <a:t>God</a:t>
            </a:r>
          </a:p>
          <a:p>
            <a:pPr algn="ctr"/>
            <a:r>
              <a:rPr lang="en-GB" sz="1600" b="1" i="1" u="sng" dirty="0" smtClean="0">
                <a:solidFill>
                  <a:srgbClr val="003399"/>
                </a:solidFill>
              </a:rPr>
              <a:t>Covenant</a:t>
            </a:r>
          </a:p>
          <a:p>
            <a:pPr algn="ctr"/>
            <a:r>
              <a:rPr lang="en-GB" sz="1600" b="1" i="1" u="sng" dirty="0" smtClean="0">
                <a:solidFill>
                  <a:srgbClr val="003399"/>
                </a:solidFill>
              </a:rPr>
              <a:t>Chosen people</a:t>
            </a:r>
          </a:p>
          <a:p>
            <a:pPr algn="ctr"/>
            <a:r>
              <a:rPr lang="en-GB" sz="1600" b="1" i="1" u="sng" dirty="0" smtClean="0">
                <a:solidFill>
                  <a:srgbClr val="003399"/>
                </a:solidFill>
              </a:rPr>
              <a:t>Israelites</a:t>
            </a:r>
          </a:p>
          <a:p>
            <a:pPr algn="ctr"/>
            <a:r>
              <a:rPr lang="en-GB" sz="1600" b="1" i="1" u="sng" dirty="0" smtClean="0">
                <a:solidFill>
                  <a:srgbClr val="003399"/>
                </a:solidFill>
              </a:rPr>
              <a:t>Commandments</a:t>
            </a:r>
          </a:p>
          <a:p>
            <a:pPr algn="ctr"/>
            <a:r>
              <a:rPr lang="en-GB" sz="1600" b="1" i="1" u="sng" dirty="0" smtClean="0">
                <a:solidFill>
                  <a:srgbClr val="003399"/>
                </a:solidFill>
              </a:rPr>
              <a:t>Blood </a:t>
            </a:r>
          </a:p>
          <a:p>
            <a:pPr algn="ctr"/>
            <a:r>
              <a:rPr lang="en-GB" sz="1600" b="1" i="1" u="sng" dirty="0" smtClean="0">
                <a:solidFill>
                  <a:srgbClr val="003399"/>
                </a:solidFill>
              </a:rPr>
              <a:t>flood</a:t>
            </a:r>
          </a:p>
          <a:p>
            <a:pPr algn="ctr"/>
            <a:endParaRPr lang="en-GB" sz="1600" b="1" i="1" u="sng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476672"/>
            <a:ext cx="8229600" cy="50688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3600" b="1" dirty="0" smtClean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Produce an acrostic diagram answering the question: What is a covenant?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800" b="1" i="1" u="sng" dirty="0" smtClean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657</Words>
  <Application>Microsoft Office PowerPoint</Application>
  <PresentationFormat>On-screen Show (4:3)</PresentationFormat>
  <Paragraphs>118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Kristen ITC</vt:lpstr>
      <vt:lpstr>Trebuchet MS</vt:lpstr>
      <vt:lpstr>Default Design</vt:lpstr>
      <vt:lpstr>PowerPoint Presentation</vt:lpstr>
      <vt:lpstr>PowerPoint Presentation</vt:lpstr>
      <vt:lpstr>What is a covenant agreement?</vt:lpstr>
      <vt:lpstr>The Jews – A chosen people?</vt:lpstr>
      <vt:lpstr>The Covenant Agreements...</vt:lpstr>
      <vt:lpstr>The Covenant Agreements</vt:lpstr>
      <vt:lpstr>The Covenant Agreements</vt:lpstr>
      <vt:lpstr>Explain one covenant made between God and his people.</vt:lpstr>
      <vt:lpstr>PowerPoint Presentation</vt:lpstr>
      <vt:lpstr>Learning Passport</vt:lpstr>
    </vt:vector>
  </TitlesOfParts>
  <Company>Muglet 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Judaism</dc:title>
  <dc:creator>Claire</dc:creator>
  <cp:lastModifiedBy>Daniel Vince</cp:lastModifiedBy>
  <cp:revision>31</cp:revision>
  <dcterms:created xsi:type="dcterms:W3CDTF">2008-08-21T12:33:38Z</dcterms:created>
  <dcterms:modified xsi:type="dcterms:W3CDTF">2016-07-11T07:06:33Z</dcterms:modified>
</cp:coreProperties>
</file>