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65" r:id="rId3"/>
    <p:sldId id="261" r:id="rId4"/>
    <p:sldId id="263" r:id="rId5"/>
    <p:sldId id="264" r:id="rId6"/>
    <p:sldId id="256" r:id="rId7"/>
    <p:sldId id="260" r:id="rId8"/>
    <p:sldId id="259" r:id="rId9"/>
    <p:sldId id="266" r:id="rId10"/>
    <p:sldId id="267" r:id="rId11"/>
    <p:sldId id="268"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EDC6A-7EED-466D-B870-05F8531277C9}" type="datetimeFigureOut">
              <a:rPr lang="en-GB" smtClean="0"/>
              <a:t>21/07/2016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F32D5-A721-4BC9-97BB-8D5DA09E1112}" type="slidenum">
              <a:rPr lang="en-GB" smtClean="0"/>
              <a:t>‹#›</a:t>
            </a:fld>
            <a:endParaRPr lang="en-GB"/>
          </a:p>
        </p:txBody>
      </p:sp>
    </p:spTree>
    <p:extLst>
      <p:ext uri="{BB962C8B-B14F-4D97-AF65-F5344CB8AC3E}">
        <p14:creationId xmlns:p14="http://schemas.microsoft.com/office/powerpoint/2010/main" val="935188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have provided a commentary on this text </a:t>
            </a:r>
            <a:endParaRPr lang="en-GB" dirty="0"/>
          </a:p>
        </p:txBody>
      </p:sp>
      <p:sp>
        <p:nvSpPr>
          <p:cNvPr id="4" name="Slide Number Placeholder 3"/>
          <p:cNvSpPr>
            <a:spLocks noGrp="1"/>
          </p:cNvSpPr>
          <p:nvPr>
            <p:ph type="sldNum" sz="quarter" idx="10"/>
          </p:nvPr>
        </p:nvSpPr>
        <p:spPr/>
        <p:txBody>
          <a:bodyPr/>
          <a:lstStyle/>
          <a:p>
            <a:fld id="{453F32D5-A721-4BC9-97BB-8D5DA09E1112}" type="slidenum">
              <a:rPr lang="en-GB" smtClean="0"/>
              <a:t>9</a:t>
            </a:fld>
            <a:endParaRPr lang="en-GB"/>
          </a:p>
        </p:txBody>
      </p:sp>
    </p:spTree>
    <p:extLst>
      <p:ext uri="{BB962C8B-B14F-4D97-AF65-F5344CB8AC3E}">
        <p14:creationId xmlns:p14="http://schemas.microsoft.com/office/powerpoint/2010/main" val="3950067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391E53-9E4F-41A3-AF08-E2531377CCBF}"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261810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91E53-9E4F-41A3-AF08-E2531377CCBF}"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246112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91E53-9E4F-41A3-AF08-E2531377CCBF}"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271654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91E53-9E4F-41A3-AF08-E2531377CCBF}"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85235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91E53-9E4F-41A3-AF08-E2531377CCBF}"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232428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391E53-9E4F-41A3-AF08-E2531377CCBF}"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420790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391E53-9E4F-41A3-AF08-E2531377CCBF}" type="datetimeFigureOut">
              <a:rPr lang="en-GB" smtClean="0"/>
              <a:t>21/07/2016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2700059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391E53-9E4F-41A3-AF08-E2531377CCBF}" type="datetimeFigureOut">
              <a:rPr lang="en-GB" smtClean="0"/>
              <a:t>21/07/2016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397481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91E53-9E4F-41A3-AF08-E2531377CCBF}" type="datetimeFigureOut">
              <a:rPr lang="en-GB" smtClean="0"/>
              <a:t>21/07/2016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210366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91E53-9E4F-41A3-AF08-E2531377CCBF}"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347207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91E53-9E4F-41A3-AF08-E2531377CCBF}"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182BE4-E9B0-441A-8A82-2E56681B50AC}" type="slidenum">
              <a:rPr lang="en-GB" smtClean="0"/>
              <a:t>‹#›</a:t>
            </a:fld>
            <a:endParaRPr lang="en-GB"/>
          </a:p>
        </p:txBody>
      </p:sp>
    </p:spTree>
    <p:extLst>
      <p:ext uri="{BB962C8B-B14F-4D97-AF65-F5344CB8AC3E}">
        <p14:creationId xmlns:p14="http://schemas.microsoft.com/office/powerpoint/2010/main" val="408188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91E53-9E4F-41A3-AF08-E2531377CCBF}" type="datetimeFigureOut">
              <a:rPr lang="en-GB" smtClean="0"/>
              <a:t>21/07/2016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82BE4-E9B0-441A-8A82-2E56681B50AC}" type="slidenum">
              <a:rPr lang="en-GB" smtClean="0"/>
              <a:t>‹#›</a:t>
            </a:fld>
            <a:endParaRPr lang="en-GB"/>
          </a:p>
        </p:txBody>
      </p:sp>
    </p:spTree>
    <p:extLst>
      <p:ext uri="{BB962C8B-B14F-4D97-AF65-F5344CB8AC3E}">
        <p14:creationId xmlns:p14="http://schemas.microsoft.com/office/powerpoint/2010/main" val="155885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K3IRZPjdpr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_kjputn7nDqs/TCtW5HsEBnI/AAAAAAAAAKc/7X0OeAsAFBM/s1600/9293praying-hands-and-rosary-posters.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r-rzM5EojJY"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Starter</a:t>
            </a:r>
            <a:endParaRPr lang="en-GB" dirty="0"/>
          </a:p>
        </p:txBody>
      </p:sp>
      <p:sp>
        <p:nvSpPr>
          <p:cNvPr id="3" name="Content Placeholder 2"/>
          <p:cNvSpPr>
            <a:spLocks noGrp="1"/>
          </p:cNvSpPr>
          <p:nvPr>
            <p:ph idx="1"/>
          </p:nvPr>
        </p:nvSpPr>
        <p:spPr/>
        <p:txBody>
          <a:bodyPr/>
          <a:lstStyle/>
          <a:p>
            <a:r>
              <a:rPr lang="en-GB" dirty="0" smtClean="0"/>
              <a:t>On your scripture grid, there are biblical references that promote life as precious and call for justice, peace and reconciliation.</a:t>
            </a:r>
          </a:p>
          <a:p>
            <a:endParaRPr lang="en-GB" dirty="0"/>
          </a:p>
          <a:p>
            <a:r>
              <a:rPr lang="en-GB" dirty="0" smtClean="0"/>
              <a:t>You need to find these references and work out what each reference teaches the reader. </a:t>
            </a:r>
            <a:endParaRPr lang="en-GB" dirty="0"/>
          </a:p>
        </p:txBody>
      </p:sp>
      <p:sp>
        <p:nvSpPr>
          <p:cNvPr id="4" name="TextBox 3"/>
          <p:cNvSpPr txBox="1"/>
          <p:nvPr/>
        </p:nvSpPr>
        <p:spPr>
          <a:xfrm>
            <a:off x="107504" y="6093296"/>
            <a:ext cx="8784976"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identify</a:t>
            </a:r>
            <a:r>
              <a:rPr lang="en-GB" b="1" dirty="0" smtClean="0"/>
              <a:t> where scripture calls for justice, peace and forgiveness.</a:t>
            </a:r>
          </a:p>
        </p:txBody>
      </p:sp>
    </p:spTree>
    <p:extLst>
      <p:ext uri="{BB962C8B-B14F-4D97-AF65-F5344CB8AC3E}">
        <p14:creationId xmlns:p14="http://schemas.microsoft.com/office/powerpoint/2010/main" val="120298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68313" y="260350"/>
            <a:ext cx="8229600" cy="1143000"/>
          </a:xfrm>
          <a:solidFill>
            <a:srgbClr val="FFFF00"/>
          </a:solidFill>
        </p:spPr>
        <p:txBody>
          <a:bodyPr/>
          <a:lstStyle/>
          <a:p>
            <a:pPr eaLnBrk="1" hangingPunct="1"/>
            <a:r>
              <a:rPr lang="en-GB" altLang="en-US" sz="3700" smtClean="0"/>
              <a:t>Section C practice GCSE question</a:t>
            </a:r>
          </a:p>
        </p:txBody>
      </p:sp>
      <p:sp>
        <p:nvSpPr>
          <p:cNvPr id="4" name="TextBox 3"/>
          <p:cNvSpPr txBox="1">
            <a:spLocks noChangeArrowheads="1"/>
          </p:cNvSpPr>
          <p:nvPr/>
        </p:nvSpPr>
        <p:spPr bwMode="auto">
          <a:xfrm>
            <a:off x="611188" y="1557338"/>
            <a:ext cx="7858125" cy="156966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omic Sans MS" pitchFamily="66" charset="0"/>
              </a:defRPr>
            </a:lvl1pPr>
            <a:lvl2pPr marL="742950" indent="-285750" eaLnBrk="0" hangingPunct="0">
              <a:spcBef>
                <a:spcPct val="20000"/>
              </a:spcBef>
              <a:buFont typeface="Arial" charset="0"/>
              <a:buChar char="–"/>
              <a:defRPr sz="2800">
                <a:solidFill>
                  <a:schemeClr val="tx1"/>
                </a:solidFill>
                <a:latin typeface="Comic Sans MS" pitchFamily="66" charset="0"/>
              </a:defRPr>
            </a:lvl2pPr>
            <a:lvl3pPr marL="1143000" indent="-228600" eaLnBrk="0" hangingPunct="0">
              <a:spcBef>
                <a:spcPct val="20000"/>
              </a:spcBef>
              <a:buFont typeface="Arial" charset="0"/>
              <a:buChar char="•"/>
              <a:defRPr sz="2400">
                <a:solidFill>
                  <a:schemeClr val="tx1"/>
                </a:solidFill>
                <a:latin typeface="Comic Sans MS" pitchFamily="66" charset="0"/>
              </a:defRPr>
            </a:lvl3pPr>
            <a:lvl4pPr marL="1600200" indent="-228600" eaLnBrk="0" hangingPunct="0">
              <a:spcBef>
                <a:spcPct val="20000"/>
              </a:spcBef>
              <a:buFont typeface="Arial" charset="0"/>
              <a:buChar char="–"/>
              <a:defRPr sz="2000">
                <a:solidFill>
                  <a:schemeClr val="tx1"/>
                </a:solidFill>
                <a:latin typeface="Comic Sans MS" pitchFamily="66" charset="0"/>
              </a:defRPr>
            </a:lvl4pPr>
            <a:lvl5pPr marL="2057400" indent="-228600" eaLnBrk="0" hangingPunct="0">
              <a:spcBef>
                <a:spcPct val="20000"/>
              </a:spcBef>
              <a:buFont typeface="Arial" charset="0"/>
              <a:buChar char="»"/>
              <a:defRPr sz="2000">
                <a:solidFill>
                  <a:schemeClr val="tx1"/>
                </a:solidFill>
                <a:latin typeface="Comic Sans MS" pitchFamily="66" charset="0"/>
              </a:defRPr>
            </a:lvl5pPr>
            <a:lvl6pPr marL="2514600" indent="-228600" eaLnBrk="0" fontAlgn="base" hangingPunct="0">
              <a:spcBef>
                <a:spcPct val="20000"/>
              </a:spcBef>
              <a:spcAft>
                <a:spcPct val="0"/>
              </a:spcAft>
              <a:buFont typeface="Arial" charset="0"/>
              <a:buChar char="»"/>
              <a:defRPr sz="2000">
                <a:solidFill>
                  <a:schemeClr val="tx1"/>
                </a:solidFill>
                <a:latin typeface="Comic Sans MS" pitchFamily="66" charset="0"/>
              </a:defRPr>
            </a:lvl6pPr>
            <a:lvl7pPr marL="2971800" indent="-228600" eaLnBrk="0" fontAlgn="base" hangingPunct="0">
              <a:spcBef>
                <a:spcPct val="20000"/>
              </a:spcBef>
              <a:spcAft>
                <a:spcPct val="0"/>
              </a:spcAft>
              <a:buFont typeface="Arial" charset="0"/>
              <a:buChar char="»"/>
              <a:defRPr sz="2000">
                <a:solidFill>
                  <a:schemeClr val="tx1"/>
                </a:solidFill>
                <a:latin typeface="Comic Sans MS" pitchFamily="66" charset="0"/>
              </a:defRPr>
            </a:lvl7pPr>
            <a:lvl8pPr marL="3429000" indent="-228600" eaLnBrk="0" fontAlgn="base" hangingPunct="0">
              <a:spcBef>
                <a:spcPct val="20000"/>
              </a:spcBef>
              <a:spcAft>
                <a:spcPct val="0"/>
              </a:spcAft>
              <a:buFont typeface="Arial" charset="0"/>
              <a:buChar char="»"/>
              <a:defRPr sz="2000">
                <a:solidFill>
                  <a:schemeClr val="tx1"/>
                </a:solidFill>
                <a:latin typeface="Comic Sans MS" pitchFamily="66" charset="0"/>
              </a:defRPr>
            </a:lvl8pPr>
            <a:lvl9pPr marL="3886200" indent="-228600" eaLnBrk="0" fontAlgn="base" hangingPunct="0">
              <a:spcBef>
                <a:spcPct val="20000"/>
              </a:spcBef>
              <a:spcAft>
                <a:spcPct val="0"/>
              </a:spcAft>
              <a:buFont typeface="Arial" charset="0"/>
              <a:buChar char="»"/>
              <a:defRPr sz="2000">
                <a:solidFill>
                  <a:schemeClr val="tx1"/>
                </a:solidFill>
                <a:latin typeface="Comic Sans MS" pitchFamily="66" charset="0"/>
              </a:defRPr>
            </a:lvl9pPr>
          </a:lstStyle>
          <a:p>
            <a:pPr algn="ctr">
              <a:spcBef>
                <a:spcPct val="0"/>
              </a:spcBef>
              <a:buFontTx/>
              <a:buNone/>
            </a:pPr>
            <a:r>
              <a:rPr lang="en-GB" altLang="en-US" sz="2400" i="1" dirty="0" smtClean="0"/>
              <a:t>‘’’Explain, with reference to </a:t>
            </a:r>
            <a:r>
              <a:rPr lang="en-GB" altLang="en-US" sz="2400" i="1" dirty="0" err="1" smtClean="0"/>
              <a:t>Gaudium</a:t>
            </a:r>
            <a:r>
              <a:rPr lang="en-GB" altLang="en-US" sz="2400" i="1" dirty="0" smtClean="0"/>
              <a:t> et </a:t>
            </a:r>
            <a:r>
              <a:rPr lang="en-GB" altLang="en-US" sz="2400" i="1" dirty="0" err="1" smtClean="0"/>
              <a:t>Spes</a:t>
            </a:r>
            <a:r>
              <a:rPr lang="en-GB" altLang="en-US" sz="2400" i="1" dirty="0" smtClean="0"/>
              <a:t> how the concept of Imago Dei will effect how a Catholic addresses issues of peace, forgiveness and justice’</a:t>
            </a:r>
            <a:endParaRPr lang="en-GB" altLang="en-US" sz="2400" i="1" dirty="0"/>
          </a:p>
          <a:p>
            <a:pPr algn="ctr">
              <a:spcBef>
                <a:spcPct val="0"/>
              </a:spcBef>
              <a:buFontTx/>
              <a:buNone/>
            </a:pPr>
            <a:r>
              <a:rPr lang="en-GB" altLang="en-US" sz="2400" b="1" dirty="0"/>
              <a:t>8 Marks</a:t>
            </a:r>
          </a:p>
        </p:txBody>
      </p:sp>
    </p:spTree>
    <p:extLst>
      <p:ext uri="{BB962C8B-B14F-4D97-AF65-F5344CB8AC3E}">
        <p14:creationId xmlns:p14="http://schemas.microsoft.com/office/powerpoint/2010/main" val="26283531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0"/>
            <a:ext cx="8712968" cy="6740307"/>
          </a:xfrm>
          <a:prstGeom prst="rect">
            <a:avLst/>
          </a:prstGeom>
          <a:noFill/>
        </p:spPr>
        <p:txBody>
          <a:bodyPr wrap="square" rtlCol="0">
            <a:spAutoFit/>
          </a:bodyPr>
          <a:lstStyle/>
          <a:p>
            <a:r>
              <a:rPr lang="en-US" b="1" dirty="0" smtClean="0">
                <a:solidFill>
                  <a:srgbClr val="000000"/>
                </a:solidFill>
                <a:latin typeface="Arial"/>
              </a:rPr>
              <a:t>4 </a:t>
            </a:r>
            <a:r>
              <a:rPr lang="en-US" dirty="0" smtClean="0">
                <a:solidFill>
                  <a:srgbClr val="000000"/>
                </a:solidFill>
                <a:latin typeface="Arial"/>
              </a:rPr>
              <a:t>	An excellent explanation showing awareness and insight into the diversity of the religious idea, belief, practice, teaching or concept, including excellent reference to influence on individuals, communities and societies, where relevant and appropriate. </a:t>
            </a:r>
          </a:p>
          <a:p>
            <a:r>
              <a:rPr lang="en-US" dirty="0" smtClean="0">
                <a:solidFill>
                  <a:srgbClr val="000000"/>
                </a:solidFill>
                <a:latin typeface="Arial"/>
              </a:rPr>
              <a:t>Uses </a:t>
            </a:r>
            <a:r>
              <a:rPr lang="en-US" dirty="0">
                <a:solidFill>
                  <a:srgbClr val="000000"/>
                </a:solidFill>
                <a:latin typeface="Arial"/>
              </a:rPr>
              <a:t>a range of religious/specialist language, terms and sources of wisdom and authority extensively and accurately. 	</a:t>
            </a:r>
            <a:r>
              <a:rPr lang="en-US" b="1" dirty="0">
                <a:solidFill>
                  <a:srgbClr val="000000"/>
                </a:solidFill>
                <a:latin typeface="Arial"/>
              </a:rPr>
              <a:t>7 – 8 </a:t>
            </a:r>
            <a:r>
              <a:rPr lang="en-US" dirty="0" smtClean="0">
                <a:solidFill>
                  <a:srgbClr val="000000"/>
                </a:solidFill>
                <a:latin typeface="Arial"/>
              </a:rPr>
              <a:t>marks</a:t>
            </a:r>
            <a:endParaRPr lang="en-US" dirty="0">
              <a:solidFill>
                <a:srgbClr val="000000"/>
              </a:solidFill>
              <a:latin typeface="Arial"/>
            </a:endParaRPr>
          </a:p>
          <a:p>
            <a:r>
              <a:rPr lang="en-US" b="1" dirty="0">
                <a:solidFill>
                  <a:srgbClr val="000000"/>
                </a:solidFill>
                <a:latin typeface="Arial"/>
              </a:rPr>
              <a:t>3 </a:t>
            </a:r>
            <a:r>
              <a:rPr lang="en-US" dirty="0">
                <a:solidFill>
                  <a:srgbClr val="000000"/>
                </a:solidFill>
                <a:latin typeface="Arial"/>
              </a:rPr>
              <a:t>	A very good, detailed explanation showing awareness of and insight into the diversity of the religious idea, belief, practice, teaching or concept, including very good reference to influence on individuals, communities and societies, where relevant and appropriate. </a:t>
            </a:r>
          </a:p>
          <a:p>
            <a:r>
              <a:rPr lang="en-US" dirty="0">
                <a:solidFill>
                  <a:srgbClr val="000000"/>
                </a:solidFill>
                <a:latin typeface="Arial"/>
              </a:rPr>
              <a:t>Uses a range of religious/specialist language, terms and sources of wisdom and authority accurately. 	</a:t>
            </a:r>
            <a:r>
              <a:rPr lang="en-US" b="1" dirty="0">
                <a:solidFill>
                  <a:srgbClr val="000000"/>
                </a:solidFill>
                <a:latin typeface="Arial"/>
              </a:rPr>
              <a:t>5 – 6 </a:t>
            </a:r>
            <a:r>
              <a:rPr lang="en-US" b="1" dirty="0" smtClean="0">
                <a:solidFill>
                  <a:srgbClr val="000000"/>
                </a:solidFill>
                <a:latin typeface="Arial"/>
              </a:rPr>
              <a:t>marks</a:t>
            </a:r>
            <a:r>
              <a:rPr lang="en-US" dirty="0">
                <a:solidFill>
                  <a:srgbClr val="000000"/>
                </a:solidFill>
                <a:latin typeface="Arial"/>
              </a:rPr>
              <a:t>	</a:t>
            </a:r>
          </a:p>
          <a:p>
            <a:r>
              <a:rPr lang="en-US" b="1" dirty="0">
                <a:solidFill>
                  <a:srgbClr val="000000"/>
                </a:solidFill>
                <a:latin typeface="Arial"/>
              </a:rPr>
              <a:t>2 </a:t>
            </a:r>
            <a:r>
              <a:rPr lang="en-US" dirty="0">
                <a:solidFill>
                  <a:srgbClr val="000000"/>
                </a:solidFill>
                <a:latin typeface="Arial"/>
              </a:rPr>
              <a:t>	A good, generally accurate explanation indicating knowledge and understanding of the religious idea, belief, practice, teaching or concept, including good reference to influence on individuals, communities and societies, where relevant and appropriate. </a:t>
            </a:r>
          </a:p>
          <a:p>
            <a:r>
              <a:rPr lang="en-US" dirty="0">
                <a:solidFill>
                  <a:srgbClr val="000000"/>
                </a:solidFill>
                <a:latin typeface="Arial"/>
              </a:rPr>
              <a:t>Uses religious/specialist language, terms and/or sources of wisdom and authority generally accurately. 	</a:t>
            </a:r>
            <a:r>
              <a:rPr lang="en-US" b="1" dirty="0">
                <a:solidFill>
                  <a:srgbClr val="000000"/>
                </a:solidFill>
                <a:latin typeface="Arial"/>
              </a:rPr>
              <a:t>3 – 4 </a:t>
            </a:r>
            <a:r>
              <a:rPr lang="en-US" b="1" dirty="0" smtClean="0">
                <a:solidFill>
                  <a:srgbClr val="000000"/>
                </a:solidFill>
                <a:latin typeface="Arial"/>
              </a:rPr>
              <a:t>marks</a:t>
            </a:r>
            <a:r>
              <a:rPr lang="en-US" dirty="0">
                <a:solidFill>
                  <a:srgbClr val="000000"/>
                </a:solidFill>
                <a:latin typeface="Arial"/>
              </a:rPr>
              <a:t>	</a:t>
            </a:r>
          </a:p>
          <a:p>
            <a:r>
              <a:rPr lang="en-US" b="1" dirty="0">
                <a:solidFill>
                  <a:srgbClr val="000000"/>
                </a:solidFill>
                <a:latin typeface="Arial"/>
              </a:rPr>
              <a:t>1 </a:t>
            </a:r>
            <a:r>
              <a:rPr lang="en-US" dirty="0">
                <a:solidFill>
                  <a:srgbClr val="000000"/>
                </a:solidFill>
                <a:latin typeface="Arial"/>
              </a:rPr>
              <a:t>	A limited and/or poorly organized explanation of the religious idea, belief, practice, teaching or concept, with very little reference to influence on individuals, communities and societies even where relevant and appropriate. </a:t>
            </a:r>
          </a:p>
          <a:p>
            <a:r>
              <a:rPr lang="en-US" dirty="0">
                <a:solidFill>
                  <a:srgbClr val="000000"/>
                </a:solidFill>
                <a:latin typeface="Arial"/>
              </a:rPr>
              <a:t>Uses religious/specialist language, terms and/or sources of wisdom and authority in a limited way. 	</a:t>
            </a:r>
            <a:r>
              <a:rPr lang="en-US" b="1" dirty="0">
                <a:solidFill>
                  <a:srgbClr val="000000"/>
                </a:solidFill>
                <a:latin typeface="Arial"/>
              </a:rPr>
              <a:t>1 – 2 </a:t>
            </a:r>
            <a:r>
              <a:rPr lang="en-US" dirty="0" smtClean="0">
                <a:solidFill>
                  <a:srgbClr val="000000"/>
                </a:solidFill>
                <a:latin typeface="Arial"/>
              </a:rPr>
              <a:t>marks</a:t>
            </a:r>
            <a:endParaRPr lang="en-US" dirty="0">
              <a:solidFill>
                <a:srgbClr val="000000"/>
              </a:solidFill>
              <a:latin typeface="Arial"/>
            </a:endParaRPr>
          </a:p>
          <a:p>
            <a:r>
              <a:rPr lang="en-GB" b="1" dirty="0">
                <a:solidFill>
                  <a:srgbClr val="000000"/>
                </a:solidFill>
                <a:latin typeface="Arial"/>
              </a:rPr>
              <a:t>0 </a:t>
            </a:r>
            <a:r>
              <a:rPr lang="en-GB" dirty="0">
                <a:solidFill>
                  <a:srgbClr val="000000"/>
                </a:solidFill>
                <a:latin typeface="Arial"/>
              </a:rPr>
              <a:t>	No relevant information provided. </a:t>
            </a:r>
            <a:r>
              <a:rPr lang="en-GB" sz="1600" dirty="0">
                <a:solidFill>
                  <a:srgbClr val="000000"/>
                </a:solidFill>
                <a:latin typeface="Arial"/>
              </a:rPr>
              <a:t>	</a:t>
            </a:r>
            <a:r>
              <a:rPr lang="en-GB" sz="1600" b="1" dirty="0">
                <a:solidFill>
                  <a:srgbClr val="000000"/>
                </a:solidFill>
                <a:latin typeface="Arial"/>
              </a:rPr>
              <a:t>0 </a:t>
            </a:r>
            <a:r>
              <a:rPr lang="en-GB" sz="1600" dirty="0">
                <a:solidFill>
                  <a:srgbClr val="000000"/>
                </a:solidFill>
                <a:latin typeface="Arial"/>
              </a:rPr>
              <a:t>	</a:t>
            </a:r>
          </a:p>
        </p:txBody>
      </p:sp>
    </p:spTree>
    <p:extLst>
      <p:ext uri="{BB962C8B-B14F-4D97-AF65-F5344CB8AC3E}">
        <p14:creationId xmlns:p14="http://schemas.microsoft.com/office/powerpoint/2010/main" val="339081395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a:t>
            </a:r>
            <a:endParaRPr lang="en-GB" dirty="0"/>
          </a:p>
        </p:txBody>
      </p:sp>
      <p:sp>
        <p:nvSpPr>
          <p:cNvPr id="3" name="Content Placeholder 2"/>
          <p:cNvSpPr>
            <a:spLocks noGrp="1"/>
          </p:cNvSpPr>
          <p:nvPr>
            <p:ph idx="1"/>
          </p:nvPr>
        </p:nvSpPr>
        <p:spPr/>
        <p:txBody>
          <a:bodyPr/>
          <a:lstStyle/>
          <a:p>
            <a:r>
              <a:rPr lang="en-GB" dirty="0" smtClean="0"/>
              <a:t>Do </a:t>
            </a:r>
            <a:r>
              <a:rPr lang="en-GB" b="1" u="sng" dirty="0" smtClean="0"/>
              <a:t>you</a:t>
            </a:r>
            <a:r>
              <a:rPr lang="en-GB" dirty="0" smtClean="0"/>
              <a:t> agree with the views expressed in </a:t>
            </a:r>
            <a:r>
              <a:rPr lang="en-GB" smtClean="0"/>
              <a:t>this video?</a:t>
            </a:r>
            <a:endParaRPr lang="en-GB" dirty="0" smtClean="0"/>
          </a:p>
          <a:p>
            <a:endParaRPr lang="en-GB" dirty="0"/>
          </a:p>
          <a:p>
            <a:r>
              <a:rPr lang="en-GB" dirty="0">
                <a:hlinkClick r:id="rId2"/>
              </a:rPr>
              <a:t>https://</a:t>
            </a:r>
            <a:r>
              <a:rPr lang="en-GB" dirty="0" smtClean="0">
                <a:hlinkClick r:id="rId2"/>
              </a:rPr>
              <a:t>www.youtube.com/watch?v=K3IRZPjdpr0</a:t>
            </a:r>
            <a:r>
              <a:rPr lang="en-GB" dirty="0" smtClean="0"/>
              <a:t> </a:t>
            </a:r>
            <a:endParaRPr lang="en-GB" dirty="0"/>
          </a:p>
        </p:txBody>
      </p:sp>
      <p:sp>
        <p:nvSpPr>
          <p:cNvPr id="4" name="TextBox 3"/>
          <p:cNvSpPr txBox="1"/>
          <p:nvPr/>
        </p:nvSpPr>
        <p:spPr>
          <a:xfrm>
            <a:off x="107504" y="6093296"/>
            <a:ext cx="8784976"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a:t>I can offer my own </a:t>
            </a:r>
            <a:r>
              <a:rPr lang="en-GB" b="1">
                <a:solidFill>
                  <a:srgbClr val="FF0000"/>
                </a:solidFill>
              </a:rPr>
              <a:t>judgement</a:t>
            </a:r>
            <a:r>
              <a:rPr lang="en-GB" b="1"/>
              <a:t> on the idea of Imago Dei.</a:t>
            </a:r>
            <a:endParaRPr lang="en-GB" b="1" dirty="0"/>
          </a:p>
        </p:txBody>
      </p:sp>
    </p:spTree>
    <p:extLst>
      <p:ext uri="{BB962C8B-B14F-4D97-AF65-F5344CB8AC3E}">
        <p14:creationId xmlns:p14="http://schemas.microsoft.com/office/powerpoint/2010/main" val="212681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Review – Self Asses </a:t>
            </a:r>
            <a:endParaRPr lang="en-GB" dirty="0"/>
          </a:p>
        </p:txBody>
      </p:sp>
      <p:sp>
        <p:nvSpPr>
          <p:cNvPr id="3" name="Content Placeholder 2"/>
          <p:cNvSpPr>
            <a:spLocks noGrp="1"/>
          </p:cNvSpPr>
          <p:nvPr>
            <p:ph idx="1"/>
          </p:nvPr>
        </p:nvSpPr>
        <p:spPr/>
        <p:txBody>
          <a:bodyPr>
            <a:normAutofit/>
          </a:bodyPr>
          <a:lstStyle/>
          <a:p>
            <a:endParaRPr lang="en-GB" dirty="0" smtClean="0">
              <a:solidFill>
                <a:srgbClr val="FFC000"/>
              </a:solidFill>
            </a:endParaRPr>
          </a:p>
          <a:p>
            <a:endParaRPr lang="en-GB" dirty="0">
              <a:solidFill>
                <a:srgbClr val="FF0000"/>
              </a:solidFill>
            </a:endParaRPr>
          </a:p>
        </p:txBody>
      </p:sp>
      <p:sp>
        <p:nvSpPr>
          <p:cNvPr id="4" name="Cloud 3"/>
          <p:cNvSpPr/>
          <p:nvPr/>
        </p:nvSpPr>
        <p:spPr>
          <a:xfrm>
            <a:off x="2195736" y="1772816"/>
            <a:ext cx="4608512" cy="2088232"/>
          </a:xfrm>
          <a:prstGeom prst="cloud">
            <a:avLst/>
          </a:prstGeom>
          <a:solidFill>
            <a:srgbClr val="00B050"/>
          </a:solidFill>
          <a:ln w="25400" cap="flat" cmpd="sng" algn="ctr">
            <a:solidFill>
              <a:srgbClr val="00B050"/>
            </a:solidFill>
            <a:prstDash val="soli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2000" b="1" dirty="0">
                <a:solidFill>
                  <a:schemeClr val="bg1"/>
                </a:solidFill>
                <a:latin typeface="Comic Sans MS" panose="030F0702030302020204" pitchFamily="66" charset="0"/>
              </a:rPr>
              <a:t>Use your</a:t>
            </a:r>
          </a:p>
          <a:p>
            <a:pPr algn="ctr">
              <a:defRPr/>
            </a:pPr>
            <a:r>
              <a:rPr lang="en-GB" sz="2000" b="1" dirty="0">
                <a:solidFill>
                  <a:schemeClr val="bg1"/>
                </a:solidFill>
                <a:latin typeface="Comic Sans MS" panose="030F0702030302020204" pitchFamily="66" charset="0"/>
              </a:rPr>
              <a:t>Green pens!</a:t>
            </a:r>
          </a:p>
        </p:txBody>
      </p:sp>
      <p:sp>
        <p:nvSpPr>
          <p:cNvPr id="6" name="TextBox 5"/>
          <p:cNvSpPr txBox="1"/>
          <p:nvPr/>
        </p:nvSpPr>
        <p:spPr>
          <a:xfrm>
            <a:off x="107504" y="6093296"/>
            <a:ext cx="8784976"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identify</a:t>
            </a:r>
            <a:r>
              <a:rPr lang="en-GB" b="1" dirty="0" smtClean="0"/>
              <a:t> where scripture calls for justice, peace and forgiveness.</a:t>
            </a:r>
          </a:p>
        </p:txBody>
      </p:sp>
      <p:sp>
        <p:nvSpPr>
          <p:cNvPr id="7" name="TextBox 6"/>
          <p:cNvSpPr txBox="1"/>
          <p:nvPr/>
        </p:nvSpPr>
        <p:spPr>
          <a:xfrm>
            <a:off x="467544" y="4293096"/>
            <a:ext cx="8280920" cy="369332"/>
          </a:xfrm>
          <a:prstGeom prst="rect">
            <a:avLst/>
          </a:prstGeom>
          <a:noFill/>
        </p:spPr>
        <p:txBody>
          <a:bodyPr wrap="square" rtlCol="0">
            <a:spAutoFit/>
          </a:bodyPr>
          <a:lstStyle/>
          <a:p>
            <a:r>
              <a:rPr lang="en-GB" b="1" dirty="0" smtClean="0"/>
              <a:t>Time to check understanding of scripture, as a class</a:t>
            </a:r>
            <a:endParaRPr lang="en-GB" b="1" dirty="0"/>
          </a:p>
        </p:txBody>
      </p:sp>
    </p:spTree>
    <p:extLst>
      <p:ext uri="{BB962C8B-B14F-4D97-AF65-F5344CB8AC3E}">
        <p14:creationId xmlns:p14="http://schemas.microsoft.com/office/powerpoint/2010/main" val="304677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Cross with rosary beads in the hands of praying man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00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143504" y="214290"/>
            <a:ext cx="3786214" cy="1714488"/>
          </a:xfrm>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Aft>
                <a:spcPts val="0"/>
              </a:spcAft>
              <a:defRPr/>
            </a:pPr>
            <a:r>
              <a:rPr lang="en-GB" dirty="0" smtClean="0"/>
              <a:t>RE Department Prayer</a:t>
            </a:r>
            <a:endParaRPr lang="en-GB" dirty="0"/>
          </a:p>
        </p:txBody>
      </p:sp>
      <p:sp>
        <p:nvSpPr>
          <p:cNvPr id="30726" name="Content Placeholder 2"/>
          <p:cNvSpPr>
            <a:spLocks noGrp="1"/>
          </p:cNvSpPr>
          <p:nvPr>
            <p:ph idx="1"/>
          </p:nvPr>
        </p:nvSpPr>
        <p:spPr>
          <a:xfrm>
            <a:off x="500063" y="1357313"/>
            <a:ext cx="8229600" cy="4525962"/>
          </a:xfrm>
        </p:spPr>
        <p:txBody>
          <a:bodyPr/>
          <a:lstStyle/>
          <a:p>
            <a:pPr marL="0" indent="0" eaLnBrk="1" hangingPunct="1">
              <a:buFont typeface="Arial" charset="0"/>
              <a:buNone/>
            </a:pPr>
            <a:r>
              <a:rPr lang="en-GB" altLang="en-US" sz="3600" b="1" smtClean="0"/>
              <a:t>Lord,</a:t>
            </a:r>
          </a:p>
          <a:p>
            <a:pPr marL="0" indent="0" eaLnBrk="1" hangingPunct="1">
              <a:buFont typeface="Arial" charset="0"/>
              <a:buNone/>
            </a:pPr>
            <a:r>
              <a:rPr lang="en-GB" altLang="en-US" sz="3600" b="1" smtClean="0"/>
              <a:t>Help us in our work today,</a:t>
            </a:r>
          </a:p>
          <a:p>
            <a:pPr marL="0" indent="0" eaLnBrk="1" hangingPunct="1">
              <a:buFont typeface="Arial" charset="0"/>
              <a:buNone/>
            </a:pPr>
            <a:r>
              <a:rPr lang="en-GB" altLang="en-US" sz="3600" b="1" smtClean="0"/>
              <a:t>Grant us the understanding to achieve, the wisdom to succeed and the courage to let your love guide our way.</a:t>
            </a:r>
          </a:p>
          <a:p>
            <a:pPr marL="0" indent="0" eaLnBrk="1" hangingPunct="1">
              <a:buFont typeface="Arial" charset="0"/>
              <a:buNone/>
            </a:pPr>
            <a:r>
              <a:rPr lang="en-GB" altLang="en-US" sz="3600" b="1" smtClean="0"/>
              <a:t>We ask this through Christ our Lord.</a:t>
            </a:r>
          </a:p>
          <a:p>
            <a:pPr marL="0" indent="0" eaLnBrk="1" hangingPunct="1">
              <a:buFont typeface="Arial" charset="0"/>
              <a:buNone/>
            </a:pPr>
            <a:r>
              <a:rPr lang="en-GB" altLang="en-US" sz="3600" b="1" smtClean="0"/>
              <a:t>Amen</a:t>
            </a:r>
          </a:p>
        </p:txBody>
      </p:sp>
    </p:spTree>
    <p:extLst>
      <p:ext uri="{BB962C8B-B14F-4D97-AF65-F5344CB8AC3E}">
        <p14:creationId xmlns:p14="http://schemas.microsoft.com/office/powerpoint/2010/main" val="234142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10744" cy="56207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Objective</a:t>
            </a:r>
            <a:endParaRPr lang="en-GB" dirty="0"/>
          </a:p>
        </p:txBody>
      </p:sp>
      <p:sp>
        <p:nvSpPr>
          <p:cNvPr id="3" name="Content Placeholder 2"/>
          <p:cNvSpPr>
            <a:spLocks noGrp="1"/>
          </p:cNvSpPr>
          <p:nvPr>
            <p:ph idx="1"/>
          </p:nvPr>
        </p:nvSpPr>
        <p:spPr>
          <a:xfrm>
            <a:off x="433793" y="908720"/>
            <a:ext cx="8147248" cy="1180728"/>
          </a:xfrm>
        </p:spPr>
        <p:txBody>
          <a:bodyPr>
            <a:normAutofit lnSpcReduction="10000"/>
          </a:bodyPr>
          <a:lstStyle/>
          <a:p>
            <a:r>
              <a:rPr lang="en-GB" sz="2400" dirty="0" smtClean="0">
                <a:solidFill>
                  <a:srgbClr val="FF0000"/>
                </a:solidFill>
              </a:rPr>
              <a:t>TWAL </a:t>
            </a:r>
            <a:r>
              <a:rPr lang="en-US" sz="2400" dirty="0"/>
              <a:t>t</a:t>
            </a:r>
            <a:r>
              <a:rPr lang="en-US" sz="2400" dirty="0" smtClean="0"/>
              <a:t>he </a:t>
            </a:r>
            <a:r>
              <a:rPr lang="en-US" sz="2400" dirty="0"/>
              <a:t>influence of the concept of </a:t>
            </a:r>
            <a:r>
              <a:rPr lang="en-US" sz="2400" dirty="0" smtClean="0"/>
              <a:t>Imago </a:t>
            </a:r>
            <a:r>
              <a:rPr lang="en-US" sz="2400" dirty="0"/>
              <a:t>Dei on Catholic Social Teaching about justice, peace and reconciliation, with reference to </a:t>
            </a:r>
            <a:r>
              <a:rPr lang="en-US" sz="2400" i="1" dirty="0" err="1"/>
              <a:t>Gaudium</a:t>
            </a:r>
            <a:r>
              <a:rPr lang="en-US" sz="2400" i="1" dirty="0"/>
              <a:t> et </a:t>
            </a:r>
            <a:r>
              <a:rPr lang="en-US" sz="2400" i="1" dirty="0" err="1"/>
              <a:t>Spes</a:t>
            </a:r>
            <a:r>
              <a:rPr lang="en-US" sz="2400" i="1" dirty="0"/>
              <a:t> 78</a:t>
            </a:r>
            <a:endParaRPr lang="en-GB" sz="2400" i="1" dirty="0"/>
          </a:p>
        </p:txBody>
      </p:sp>
      <p:sp>
        <p:nvSpPr>
          <p:cNvPr id="4" name="TextBox 3"/>
          <p:cNvSpPr txBox="1"/>
          <p:nvPr/>
        </p:nvSpPr>
        <p:spPr>
          <a:xfrm>
            <a:off x="467544" y="2001034"/>
            <a:ext cx="4104456"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4000" dirty="0" smtClean="0"/>
              <a:t>Success Criteria</a:t>
            </a:r>
            <a:endParaRPr lang="en-GB" sz="4000" dirty="0"/>
          </a:p>
        </p:txBody>
      </p:sp>
      <p:sp>
        <p:nvSpPr>
          <p:cNvPr id="5" name="TextBox 4"/>
          <p:cNvSpPr txBox="1"/>
          <p:nvPr/>
        </p:nvSpPr>
        <p:spPr>
          <a:xfrm>
            <a:off x="485201" y="2852936"/>
            <a:ext cx="8208912" cy="3323987"/>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t>I can </a:t>
            </a:r>
            <a:r>
              <a:rPr lang="en-GB" sz="2400" b="1" dirty="0" smtClean="0">
                <a:solidFill>
                  <a:srgbClr val="FF0000"/>
                </a:solidFill>
              </a:rPr>
              <a:t>state</a:t>
            </a:r>
            <a:r>
              <a:rPr lang="en-GB" sz="2400" b="1" dirty="0" smtClean="0"/>
              <a:t> what Imago Dei is.</a:t>
            </a:r>
          </a:p>
          <a:p>
            <a:pPr marL="342900" indent="-342900">
              <a:buFont typeface="Arial" panose="020B0604020202020204" pitchFamily="34" charset="0"/>
              <a:buChar char="•"/>
            </a:pPr>
            <a:r>
              <a:rPr lang="en-GB" sz="2400" b="1" dirty="0" smtClean="0"/>
              <a:t>I can </a:t>
            </a:r>
            <a:r>
              <a:rPr lang="en-GB" sz="2400" b="1" dirty="0" smtClean="0">
                <a:solidFill>
                  <a:srgbClr val="FF0000"/>
                </a:solidFill>
              </a:rPr>
              <a:t>identify</a:t>
            </a:r>
            <a:r>
              <a:rPr lang="en-GB" sz="2400" b="1" dirty="0" smtClean="0"/>
              <a:t> where scripture calls for justice, peace and forgiveness.</a:t>
            </a:r>
          </a:p>
          <a:p>
            <a:pPr marL="342900" indent="-342900">
              <a:buFont typeface="Arial" panose="020B0604020202020204" pitchFamily="34" charset="0"/>
              <a:buChar char="•"/>
            </a:pPr>
            <a:r>
              <a:rPr lang="en-GB" sz="2400" b="1" dirty="0" smtClean="0"/>
              <a:t>I can show </a:t>
            </a:r>
            <a:r>
              <a:rPr lang="en-GB" sz="2400" b="1" dirty="0" smtClean="0">
                <a:solidFill>
                  <a:srgbClr val="FF0000"/>
                </a:solidFill>
              </a:rPr>
              <a:t>understanding</a:t>
            </a:r>
            <a:r>
              <a:rPr lang="en-GB" sz="2400" b="1" dirty="0" smtClean="0"/>
              <a:t> of how this concept effects a Christian’s behaviour.</a:t>
            </a:r>
          </a:p>
          <a:p>
            <a:pPr marL="342900" indent="-342900">
              <a:buFont typeface="Arial" panose="020B0604020202020204" pitchFamily="34" charset="0"/>
              <a:buChar char="•"/>
            </a:pPr>
            <a:r>
              <a:rPr lang="en-GB" sz="2400" b="1" dirty="0" smtClean="0"/>
              <a:t>I can </a:t>
            </a:r>
            <a:r>
              <a:rPr lang="en-GB" sz="2400" b="1" dirty="0" smtClean="0">
                <a:solidFill>
                  <a:srgbClr val="FF0000"/>
                </a:solidFill>
              </a:rPr>
              <a:t>analyse</a:t>
            </a:r>
            <a:r>
              <a:rPr lang="en-GB" sz="2400" b="1" dirty="0" smtClean="0"/>
              <a:t> Catholic church documents and </a:t>
            </a:r>
            <a:r>
              <a:rPr lang="en-GB" sz="2400" b="1" dirty="0" smtClean="0">
                <a:solidFill>
                  <a:srgbClr val="FF0000"/>
                </a:solidFill>
              </a:rPr>
              <a:t>pin-point </a:t>
            </a:r>
            <a:r>
              <a:rPr lang="en-GB" sz="2400" b="1" dirty="0" smtClean="0"/>
              <a:t>where certain teachings take root</a:t>
            </a:r>
            <a:r>
              <a:rPr lang="en-GB" sz="2400" b="1" dirty="0" smtClean="0"/>
              <a:t>.</a:t>
            </a:r>
          </a:p>
          <a:p>
            <a:pPr marL="342900" indent="-342900">
              <a:buFont typeface="Arial" panose="020B0604020202020204" pitchFamily="34" charset="0"/>
              <a:buChar char="•"/>
            </a:pPr>
            <a:r>
              <a:rPr lang="en-GB" sz="2400" b="1" dirty="0" smtClean="0"/>
              <a:t>I can offer my own </a:t>
            </a:r>
            <a:r>
              <a:rPr lang="en-GB" sz="2400" b="1" dirty="0" smtClean="0">
                <a:solidFill>
                  <a:srgbClr val="FF0000"/>
                </a:solidFill>
              </a:rPr>
              <a:t>judgement</a:t>
            </a:r>
            <a:r>
              <a:rPr lang="en-GB" sz="2400" b="1" dirty="0" smtClean="0"/>
              <a:t> on the idea of Imago Dei.</a:t>
            </a:r>
            <a:endParaRPr lang="en-GB" sz="2400" b="1" dirty="0" smtClean="0"/>
          </a:p>
          <a:p>
            <a:endParaRPr lang="en-GB" dirty="0"/>
          </a:p>
        </p:txBody>
      </p:sp>
    </p:spTree>
    <p:extLst>
      <p:ext uri="{BB962C8B-B14F-4D97-AF65-F5344CB8AC3E}">
        <p14:creationId xmlns:p14="http://schemas.microsoft.com/office/powerpoint/2010/main" val="2445008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Key Term</a:t>
            </a:r>
            <a:endParaRPr lang="en-GB" dirty="0"/>
          </a:p>
        </p:txBody>
      </p:sp>
      <p:sp>
        <p:nvSpPr>
          <p:cNvPr id="3" name="Content Placeholder 2"/>
          <p:cNvSpPr>
            <a:spLocks noGrp="1"/>
          </p:cNvSpPr>
          <p:nvPr>
            <p:ph idx="1"/>
          </p:nvPr>
        </p:nvSpPr>
        <p:spPr/>
        <p:txBody>
          <a:bodyPr>
            <a:normAutofit fontScale="92500" lnSpcReduction="20000"/>
          </a:bodyPr>
          <a:lstStyle/>
          <a:p>
            <a:r>
              <a:rPr lang="en-US" b="1" u="sng" dirty="0" smtClean="0"/>
              <a:t>Imago Dei:</a:t>
            </a:r>
          </a:p>
          <a:p>
            <a:r>
              <a:rPr lang="en-US" dirty="0"/>
              <a:t>I</a:t>
            </a:r>
            <a:r>
              <a:rPr lang="en-US" dirty="0" smtClean="0"/>
              <a:t>mago </a:t>
            </a:r>
            <a:r>
              <a:rPr lang="en-US" dirty="0"/>
              <a:t>D</a:t>
            </a:r>
            <a:r>
              <a:rPr lang="en-US" dirty="0" smtClean="0"/>
              <a:t>ei - which is Latin for "the image of God" - refers to the unique imprint God placed upon humanity, identifying people as a special creation. Humans are rational, moral and responsible.</a:t>
            </a:r>
          </a:p>
          <a:p>
            <a:endParaRPr lang="en-US" dirty="0"/>
          </a:p>
          <a:p>
            <a:r>
              <a:rPr lang="en-US" dirty="0" smtClean="0"/>
              <a:t>OT: </a:t>
            </a:r>
            <a:r>
              <a:rPr lang="en-GB" dirty="0" smtClean="0"/>
              <a:t>(1) Genesis 1:26-28 (2) Genesis 5:13 (3) Genesis 9:5-6</a:t>
            </a:r>
          </a:p>
          <a:p>
            <a:r>
              <a:rPr lang="en-GB" dirty="0" smtClean="0"/>
              <a:t>NT: (1) 1 Corinthians 11:7 (2) James 3:9</a:t>
            </a:r>
          </a:p>
          <a:p>
            <a:endParaRPr lang="en-GB" dirty="0" smtClean="0"/>
          </a:p>
          <a:p>
            <a:endParaRPr lang="en-GB" dirty="0"/>
          </a:p>
        </p:txBody>
      </p:sp>
      <p:sp>
        <p:nvSpPr>
          <p:cNvPr id="4" name="TextBox 3"/>
          <p:cNvSpPr txBox="1"/>
          <p:nvPr/>
        </p:nvSpPr>
        <p:spPr>
          <a:xfrm>
            <a:off x="179512" y="6021288"/>
            <a:ext cx="8640960"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state</a:t>
            </a:r>
            <a:r>
              <a:rPr lang="en-GB" b="1" dirty="0" smtClean="0"/>
              <a:t> what Imago Dei is.</a:t>
            </a:r>
          </a:p>
        </p:txBody>
      </p:sp>
    </p:spTree>
    <p:extLst>
      <p:ext uri="{BB962C8B-B14F-4D97-AF65-F5344CB8AC3E}">
        <p14:creationId xmlns:p14="http://schemas.microsoft.com/office/powerpoint/2010/main" val="2003261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o de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83"/>
            <a:ext cx="6624736" cy="25889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646748" y="4509120"/>
            <a:ext cx="1706488" cy="986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Imago Dei</a:t>
            </a:r>
            <a:endParaRPr lang="en-GB" dirty="0"/>
          </a:p>
        </p:txBody>
      </p:sp>
      <p:sp>
        <p:nvSpPr>
          <p:cNvPr id="5" name="TextBox 4"/>
          <p:cNvSpPr txBox="1"/>
          <p:nvPr/>
        </p:nvSpPr>
        <p:spPr>
          <a:xfrm>
            <a:off x="251520" y="2708920"/>
            <a:ext cx="8496944" cy="646331"/>
          </a:xfrm>
          <a:prstGeom prst="rect">
            <a:avLst/>
          </a:prstGeom>
          <a:solidFill>
            <a:srgbClr val="FFFF00"/>
          </a:solidFill>
        </p:spPr>
        <p:txBody>
          <a:bodyPr wrap="square" rtlCol="0">
            <a:spAutoFit/>
          </a:bodyPr>
          <a:lstStyle/>
          <a:p>
            <a:r>
              <a:rPr lang="en-GB" b="1" dirty="0" smtClean="0"/>
              <a:t>Watch this video and note down how the concept of Imago Dei effects the way Christians treat others and view the world.</a:t>
            </a:r>
            <a:endParaRPr lang="en-GB" b="1" dirty="0"/>
          </a:p>
        </p:txBody>
      </p:sp>
      <p:sp>
        <p:nvSpPr>
          <p:cNvPr id="6" name="TextBox 5"/>
          <p:cNvSpPr txBox="1"/>
          <p:nvPr/>
        </p:nvSpPr>
        <p:spPr>
          <a:xfrm>
            <a:off x="6804248" y="476672"/>
            <a:ext cx="2339752" cy="369332"/>
          </a:xfrm>
          <a:prstGeom prst="rect">
            <a:avLst/>
          </a:prstGeom>
          <a:noFill/>
        </p:spPr>
        <p:txBody>
          <a:bodyPr wrap="square" rtlCol="0">
            <a:spAutoFit/>
          </a:bodyPr>
          <a:lstStyle/>
          <a:p>
            <a:r>
              <a:rPr lang="en-GB" dirty="0" smtClean="0">
                <a:hlinkClick r:id="rId3"/>
              </a:rPr>
              <a:t>Imago Dei</a:t>
            </a:r>
            <a:endParaRPr lang="en-GB" dirty="0" smtClean="0"/>
          </a:p>
        </p:txBody>
      </p:sp>
      <p:cxnSp>
        <p:nvCxnSpPr>
          <p:cNvPr id="8" name="Straight Arrow Connector 7"/>
          <p:cNvCxnSpPr/>
          <p:nvPr/>
        </p:nvCxnSpPr>
        <p:spPr>
          <a:xfrm flipV="1">
            <a:off x="5220072" y="3789040"/>
            <a:ext cx="50405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0"/>
          </p:cNvCxnSpPr>
          <p:nvPr/>
        </p:nvCxnSpPr>
        <p:spPr>
          <a:xfrm flipV="1">
            <a:off x="4499992" y="378904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3312368" y="3789040"/>
            <a:ext cx="48028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1"/>
          </p:cNvCxnSpPr>
          <p:nvPr/>
        </p:nvCxnSpPr>
        <p:spPr>
          <a:xfrm flipH="1">
            <a:off x="2987824" y="5002324"/>
            <a:ext cx="6589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p:cNvCxnSpPr>
          <p:nvPr/>
        </p:nvCxnSpPr>
        <p:spPr>
          <a:xfrm>
            <a:off x="5353236" y="5002324"/>
            <a:ext cx="5869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987824" y="5495528"/>
            <a:ext cx="658924"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p:cNvCxnSpPr>
          <p:nvPr/>
        </p:nvCxnSpPr>
        <p:spPr>
          <a:xfrm>
            <a:off x="4499992" y="5495528"/>
            <a:ext cx="0"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353236" y="5495528"/>
            <a:ext cx="585942"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724128" y="3429000"/>
            <a:ext cx="900608" cy="369332"/>
          </a:xfrm>
          <a:prstGeom prst="rect">
            <a:avLst/>
          </a:prstGeom>
          <a:noFill/>
        </p:spPr>
        <p:txBody>
          <a:bodyPr wrap="square" rtlCol="0">
            <a:spAutoFit/>
          </a:bodyPr>
          <a:lstStyle/>
          <a:p>
            <a:r>
              <a:rPr lang="en-GB" dirty="0" smtClean="0"/>
              <a:t>Poverty</a:t>
            </a:r>
            <a:endParaRPr lang="en-GB" dirty="0"/>
          </a:p>
        </p:txBody>
      </p:sp>
      <p:sp>
        <p:nvSpPr>
          <p:cNvPr id="3" name="TextBox 2"/>
          <p:cNvSpPr txBox="1"/>
          <p:nvPr/>
        </p:nvSpPr>
        <p:spPr>
          <a:xfrm>
            <a:off x="5940152" y="4869160"/>
            <a:ext cx="1512168" cy="369332"/>
          </a:xfrm>
          <a:prstGeom prst="rect">
            <a:avLst/>
          </a:prstGeom>
          <a:noFill/>
        </p:spPr>
        <p:txBody>
          <a:bodyPr wrap="square" rtlCol="0">
            <a:spAutoFit/>
          </a:bodyPr>
          <a:lstStyle/>
          <a:p>
            <a:r>
              <a:rPr lang="en-GB" dirty="0" smtClean="0"/>
              <a:t>Rehabilitation </a:t>
            </a:r>
            <a:endParaRPr lang="en-GB" dirty="0"/>
          </a:p>
        </p:txBody>
      </p:sp>
      <p:sp>
        <p:nvSpPr>
          <p:cNvPr id="7" name="TextBox 6"/>
          <p:cNvSpPr txBox="1"/>
          <p:nvPr/>
        </p:nvSpPr>
        <p:spPr>
          <a:xfrm>
            <a:off x="5796136" y="6093296"/>
            <a:ext cx="1409582" cy="369332"/>
          </a:xfrm>
          <a:prstGeom prst="rect">
            <a:avLst/>
          </a:prstGeom>
          <a:noFill/>
        </p:spPr>
        <p:txBody>
          <a:bodyPr wrap="square" rtlCol="0">
            <a:spAutoFit/>
          </a:bodyPr>
          <a:lstStyle/>
          <a:p>
            <a:r>
              <a:rPr lang="en-GB" dirty="0" smtClean="0"/>
              <a:t>Abortion</a:t>
            </a:r>
            <a:endParaRPr lang="en-GB" dirty="0"/>
          </a:p>
        </p:txBody>
      </p:sp>
      <p:sp>
        <p:nvSpPr>
          <p:cNvPr id="9" name="TextBox 8"/>
          <p:cNvSpPr txBox="1"/>
          <p:nvPr/>
        </p:nvSpPr>
        <p:spPr>
          <a:xfrm>
            <a:off x="3411494" y="6021288"/>
            <a:ext cx="2527684" cy="646331"/>
          </a:xfrm>
          <a:prstGeom prst="rect">
            <a:avLst/>
          </a:prstGeom>
          <a:noFill/>
        </p:spPr>
        <p:txBody>
          <a:bodyPr wrap="square" rtlCol="0">
            <a:spAutoFit/>
          </a:bodyPr>
          <a:lstStyle/>
          <a:p>
            <a:r>
              <a:rPr lang="en-GB" dirty="0" smtClean="0"/>
              <a:t>Dignity of elderly and disabled</a:t>
            </a:r>
            <a:endParaRPr lang="en-GB" dirty="0"/>
          </a:p>
        </p:txBody>
      </p:sp>
      <p:sp>
        <p:nvSpPr>
          <p:cNvPr id="11" name="TextBox 10"/>
          <p:cNvSpPr txBox="1"/>
          <p:nvPr/>
        </p:nvSpPr>
        <p:spPr>
          <a:xfrm>
            <a:off x="1691680" y="6021288"/>
            <a:ext cx="1440160" cy="369332"/>
          </a:xfrm>
          <a:prstGeom prst="rect">
            <a:avLst/>
          </a:prstGeom>
          <a:noFill/>
        </p:spPr>
        <p:txBody>
          <a:bodyPr wrap="square" rtlCol="0">
            <a:spAutoFit/>
          </a:bodyPr>
          <a:lstStyle/>
          <a:p>
            <a:r>
              <a:rPr lang="en-GB" dirty="0" smtClean="0"/>
              <a:t>Immigrants</a:t>
            </a:r>
            <a:endParaRPr lang="en-GB" dirty="0"/>
          </a:p>
        </p:txBody>
      </p:sp>
      <p:sp>
        <p:nvSpPr>
          <p:cNvPr id="13" name="TextBox 12"/>
          <p:cNvSpPr txBox="1"/>
          <p:nvPr/>
        </p:nvSpPr>
        <p:spPr>
          <a:xfrm>
            <a:off x="1872208" y="4832848"/>
            <a:ext cx="1440160" cy="646331"/>
          </a:xfrm>
          <a:prstGeom prst="rect">
            <a:avLst/>
          </a:prstGeom>
          <a:noFill/>
        </p:spPr>
        <p:txBody>
          <a:bodyPr wrap="square" rtlCol="0">
            <a:spAutoFit/>
          </a:bodyPr>
          <a:lstStyle/>
          <a:p>
            <a:r>
              <a:rPr lang="en-GB" dirty="0" smtClean="0"/>
              <a:t>Religious Liberty</a:t>
            </a:r>
            <a:endParaRPr lang="en-GB" dirty="0"/>
          </a:p>
        </p:txBody>
      </p:sp>
      <p:sp>
        <p:nvSpPr>
          <p:cNvPr id="14" name="TextBox 13"/>
          <p:cNvSpPr txBox="1"/>
          <p:nvPr/>
        </p:nvSpPr>
        <p:spPr>
          <a:xfrm>
            <a:off x="2483768" y="3429000"/>
            <a:ext cx="1068741" cy="369332"/>
          </a:xfrm>
          <a:prstGeom prst="rect">
            <a:avLst/>
          </a:prstGeom>
          <a:noFill/>
        </p:spPr>
        <p:txBody>
          <a:bodyPr wrap="square" rtlCol="0">
            <a:spAutoFit/>
          </a:bodyPr>
          <a:lstStyle/>
          <a:p>
            <a:r>
              <a:rPr lang="en-GB" dirty="0" smtClean="0"/>
              <a:t>Marriage</a:t>
            </a:r>
            <a:endParaRPr lang="en-GB" dirty="0"/>
          </a:p>
        </p:txBody>
      </p:sp>
      <p:sp>
        <p:nvSpPr>
          <p:cNvPr id="16" name="TextBox 15"/>
          <p:cNvSpPr txBox="1"/>
          <p:nvPr/>
        </p:nvSpPr>
        <p:spPr>
          <a:xfrm>
            <a:off x="4139952" y="3429000"/>
            <a:ext cx="1584176" cy="369332"/>
          </a:xfrm>
          <a:prstGeom prst="rect">
            <a:avLst/>
          </a:prstGeom>
          <a:noFill/>
        </p:spPr>
        <p:txBody>
          <a:bodyPr wrap="square" rtlCol="0">
            <a:spAutoFit/>
          </a:bodyPr>
          <a:lstStyle/>
          <a:p>
            <a:r>
              <a:rPr lang="en-GB" dirty="0" smtClean="0"/>
              <a:t>Racial Unity</a:t>
            </a:r>
            <a:endParaRPr lang="en-GB" dirty="0"/>
          </a:p>
        </p:txBody>
      </p:sp>
    </p:spTree>
    <p:extLst>
      <p:ext uri="{BB962C8B-B14F-4D97-AF65-F5344CB8AC3E}">
        <p14:creationId xmlns:p14="http://schemas.microsoft.com/office/powerpoint/2010/main" val="3307954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Mini Review</a:t>
            </a:r>
            <a:endParaRPr lang="en-GB" dirty="0"/>
          </a:p>
        </p:txBody>
      </p:sp>
      <p:sp>
        <p:nvSpPr>
          <p:cNvPr id="3" name="Content Placeholder 2"/>
          <p:cNvSpPr>
            <a:spLocks noGrp="1"/>
          </p:cNvSpPr>
          <p:nvPr>
            <p:ph idx="1"/>
          </p:nvPr>
        </p:nvSpPr>
        <p:spPr/>
        <p:txBody>
          <a:bodyPr/>
          <a:lstStyle/>
          <a:p>
            <a:r>
              <a:rPr lang="en-GB" dirty="0" smtClean="0"/>
              <a:t>So, can you sum up in no more than 50 words what it is to be made ‘Imago Dei’</a:t>
            </a:r>
            <a:endParaRPr lang="en-GB" dirty="0"/>
          </a:p>
        </p:txBody>
      </p:sp>
      <p:sp>
        <p:nvSpPr>
          <p:cNvPr id="5" name="TextBox 4"/>
          <p:cNvSpPr txBox="1"/>
          <p:nvPr/>
        </p:nvSpPr>
        <p:spPr>
          <a:xfrm>
            <a:off x="107504" y="6093296"/>
            <a:ext cx="8784976"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a:t>I can show </a:t>
            </a:r>
            <a:r>
              <a:rPr lang="en-GB" b="1" dirty="0">
                <a:solidFill>
                  <a:srgbClr val="FF0000"/>
                </a:solidFill>
              </a:rPr>
              <a:t>understanding</a:t>
            </a:r>
            <a:r>
              <a:rPr lang="en-GB" b="1" dirty="0"/>
              <a:t> of how this concept effects a Christian’s behaviour.</a:t>
            </a:r>
          </a:p>
        </p:txBody>
      </p:sp>
    </p:spTree>
    <p:extLst>
      <p:ext uri="{BB962C8B-B14F-4D97-AF65-F5344CB8AC3E}">
        <p14:creationId xmlns:p14="http://schemas.microsoft.com/office/powerpoint/2010/main" val="2937598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smtClean="0"/>
              <a:t>Gaudium</a:t>
            </a:r>
            <a:r>
              <a:rPr lang="en-GB" b="1" u="sng" dirty="0" smtClean="0"/>
              <a:t> et </a:t>
            </a:r>
            <a:r>
              <a:rPr lang="en-GB" b="1" u="sng" dirty="0" err="1" smtClean="0"/>
              <a:t>Spes</a:t>
            </a:r>
            <a:r>
              <a:rPr lang="en-GB" b="1" u="sng" dirty="0" smtClean="0"/>
              <a:t> 78</a:t>
            </a:r>
            <a:endParaRPr lang="en-GB" b="1" u="sng" dirty="0"/>
          </a:p>
        </p:txBody>
      </p:sp>
      <p:sp>
        <p:nvSpPr>
          <p:cNvPr id="3" name="Content Placeholder 2"/>
          <p:cNvSpPr>
            <a:spLocks noGrp="1"/>
          </p:cNvSpPr>
          <p:nvPr>
            <p:ph idx="1"/>
          </p:nvPr>
        </p:nvSpPr>
        <p:spPr/>
        <p:txBody>
          <a:bodyPr>
            <a:normAutofit lnSpcReduction="10000"/>
          </a:bodyPr>
          <a:lstStyle/>
          <a:p>
            <a:r>
              <a:rPr lang="en-GB" dirty="0" smtClean="0"/>
              <a:t>Along with the authority of the Bible, the Catholic Church believes that the Church itself speaks with authority, under the guidance of the Holy Spirit. </a:t>
            </a:r>
          </a:p>
          <a:p>
            <a:r>
              <a:rPr lang="en-GB" dirty="0" smtClean="0"/>
              <a:t>Read the extract from </a:t>
            </a:r>
            <a:r>
              <a:rPr lang="en-GB" dirty="0" err="1" smtClean="0"/>
              <a:t>Gaudium</a:t>
            </a:r>
            <a:r>
              <a:rPr lang="en-GB" dirty="0" smtClean="0"/>
              <a:t> et </a:t>
            </a:r>
            <a:r>
              <a:rPr lang="en-GB" dirty="0" err="1" smtClean="0"/>
              <a:t>Spes</a:t>
            </a:r>
            <a:r>
              <a:rPr lang="en-GB" dirty="0" smtClean="0"/>
              <a:t> 78 and highlight, with highlighters, the following:</a:t>
            </a:r>
          </a:p>
          <a:p>
            <a:pPr lvl="1"/>
            <a:r>
              <a:rPr lang="en-GB" dirty="0" smtClean="0"/>
              <a:t> </a:t>
            </a:r>
            <a:r>
              <a:rPr lang="en-GB" dirty="0" smtClean="0">
                <a:solidFill>
                  <a:srgbClr val="FFFF00"/>
                </a:solidFill>
              </a:rPr>
              <a:t>reference to the need for peace</a:t>
            </a:r>
          </a:p>
          <a:p>
            <a:pPr lvl="1"/>
            <a:r>
              <a:rPr lang="en-GB" dirty="0">
                <a:solidFill>
                  <a:srgbClr val="00B050"/>
                </a:solidFill>
              </a:rPr>
              <a:t>r</a:t>
            </a:r>
            <a:r>
              <a:rPr lang="en-GB" dirty="0" smtClean="0">
                <a:solidFill>
                  <a:srgbClr val="00B050"/>
                </a:solidFill>
              </a:rPr>
              <a:t>eference to the call for just action</a:t>
            </a:r>
          </a:p>
          <a:p>
            <a:pPr lvl="1"/>
            <a:r>
              <a:rPr lang="en-GB" dirty="0">
                <a:solidFill>
                  <a:srgbClr val="00B0F0"/>
                </a:solidFill>
              </a:rPr>
              <a:t>r</a:t>
            </a:r>
            <a:r>
              <a:rPr lang="en-GB" dirty="0" smtClean="0">
                <a:solidFill>
                  <a:srgbClr val="00B0F0"/>
                </a:solidFill>
              </a:rPr>
              <a:t>eference to the goodness of reconciliation</a:t>
            </a:r>
            <a:endParaRPr lang="en-GB" dirty="0">
              <a:solidFill>
                <a:srgbClr val="00B0F0"/>
              </a:solidFill>
            </a:endParaRPr>
          </a:p>
        </p:txBody>
      </p:sp>
    </p:spTree>
    <p:extLst>
      <p:ext uri="{BB962C8B-B14F-4D97-AF65-F5344CB8AC3E}">
        <p14:creationId xmlns:p14="http://schemas.microsoft.com/office/powerpoint/2010/main" val="1483732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Review – Self Asses </a:t>
            </a:r>
            <a:endParaRPr lang="en-GB" dirty="0"/>
          </a:p>
        </p:txBody>
      </p:sp>
      <p:sp>
        <p:nvSpPr>
          <p:cNvPr id="3" name="Content Placeholder 2"/>
          <p:cNvSpPr>
            <a:spLocks noGrp="1"/>
          </p:cNvSpPr>
          <p:nvPr>
            <p:ph idx="1"/>
          </p:nvPr>
        </p:nvSpPr>
        <p:spPr/>
        <p:txBody>
          <a:bodyPr>
            <a:normAutofit/>
          </a:bodyPr>
          <a:lstStyle/>
          <a:p>
            <a:endParaRPr lang="en-GB" dirty="0" smtClean="0">
              <a:solidFill>
                <a:srgbClr val="FFC000"/>
              </a:solidFill>
            </a:endParaRPr>
          </a:p>
          <a:p>
            <a:endParaRPr lang="en-GB" dirty="0">
              <a:solidFill>
                <a:srgbClr val="FF0000"/>
              </a:solidFill>
            </a:endParaRPr>
          </a:p>
        </p:txBody>
      </p:sp>
      <p:sp>
        <p:nvSpPr>
          <p:cNvPr id="4" name="Cloud 3"/>
          <p:cNvSpPr/>
          <p:nvPr/>
        </p:nvSpPr>
        <p:spPr>
          <a:xfrm>
            <a:off x="2195736" y="1772816"/>
            <a:ext cx="4608512" cy="2088232"/>
          </a:xfrm>
          <a:prstGeom prst="cloud">
            <a:avLst/>
          </a:prstGeom>
          <a:solidFill>
            <a:srgbClr val="00B050"/>
          </a:solidFill>
          <a:ln w="25400" cap="flat" cmpd="sng" algn="ctr">
            <a:solidFill>
              <a:srgbClr val="00B050"/>
            </a:solidFill>
            <a:prstDash val="soli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2000" b="1" dirty="0">
                <a:solidFill>
                  <a:schemeClr val="bg1"/>
                </a:solidFill>
                <a:latin typeface="Comic Sans MS" panose="030F0702030302020204" pitchFamily="66" charset="0"/>
              </a:rPr>
              <a:t>Use your</a:t>
            </a:r>
          </a:p>
          <a:p>
            <a:pPr algn="ctr">
              <a:defRPr/>
            </a:pPr>
            <a:r>
              <a:rPr lang="en-GB" sz="2000" b="1" dirty="0">
                <a:solidFill>
                  <a:schemeClr val="bg1"/>
                </a:solidFill>
                <a:latin typeface="Comic Sans MS" panose="030F0702030302020204" pitchFamily="66" charset="0"/>
              </a:rPr>
              <a:t>Green pens!</a:t>
            </a:r>
          </a:p>
        </p:txBody>
      </p:sp>
      <p:sp>
        <p:nvSpPr>
          <p:cNvPr id="6" name="TextBox 5"/>
          <p:cNvSpPr txBox="1"/>
          <p:nvPr/>
        </p:nvSpPr>
        <p:spPr>
          <a:xfrm>
            <a:off x="107504" y="6093296"/>
            <a:ext cx="8784976" cy="646331"/>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a:t>I can </a:t>
            </a:r>
            <a:r>
              <a:rPr lang="en-GB" b="1" dirty="0">
                <a:solidFill>
                  <a:srgbClr val="FF0000"/>
                </a:solidFill>
              </a:rPr>
              <a:t>analyse</a:t>
            </a:r>
            <a:r>
              <a:rPr lang="en-GB" b="1" dirty="0"/>
              <a:t> Catholic church documents and </a:t>
            </a:r>
            <a:r>
              <a:rPr lang="en-GB" b="1" dirty="0">
                <a:solidFill>
                  <a:srgbClr val="FF0000"/>
                </a:solidFill>
              </a:rPr>
              <a:t>pin-point </a:t>
            </a:r>
            <a:r>
              <a:rPr lang="en-GB" b="1" dirty="0"/>
              <a:t>where certain teachings take root.</a:t>
            </a:r>
          </a:p>
        </p:txBody>
      </p:sp>
      <p:sp>
        <p:nvSpPr>
          <p:cNvPr id="7" name="TextBox 6"/>
          <p:cNvSpPr txBox="1"/>
          <p:nvPr/>
        </p:nvSpPr>
        <p:spPr>
          <a:xfrm>
            <a:off x="467544" y="4293096"/>
            <a:ext cx="8280920" cy="646331"/>
          </a:xfrm>
          <a:prstGeom prst="rect">
            <a:avLst/>
          </a:prstGeom>
          <a:noFill/>
        </p:spPr>
        <p:txBody>
          <a:bodyPr wrap="square" rtlCol="0">
            <a:spAutoFit/>
          </a:bodyPr>
          <a:lstStyle/>
          <a:p>
            <a:r>
              <a:rPr lang="en-GB" b="1" dirty="0" smtClean="0"/>
              <a:t>Time to check understanding of </a:t>
            </a:r>
            <a:r>
              <a:rPr lang="en-GB" b="1" dirty="0" err="1" smtClean="0"/>
              <a:t>Gaudium</a:t>
            </a:r>
            <a:r>
              <a:rPr lang="en-GB" b="1" dirty="0" smtClean="0"/>
              <a:t> et </a:t>
            </a:r>
            <a:r>
              <a:rPr lang="en-GB" b="1" dirty="0" err="1" smtClean="0"/>
              <a:t>Spes</a:t>
            </a:r>
            <a:r>
              <a:rPr lang="en-GB" b="1" dirty="0"/>
              <a:t> </a:t>
            </a:r>
            <a:r>
              <a:rPr lang="en-GB" b="1" dirty="0" smtClean="0"/>
              <a:t>in terms of what it has to say about justice, peace and reconciliation.</a:t>
            </a:r>
            <a:endParaRPr lang="en-GB" b="1" dirty="0"/>
          </a:p>
        </p:txBody>
      </p:sp>
    </p:spTree>
    <p:extLst>
      <p:ext uri="{BB962C8B-B14F-4D97-AF65-F5344CB8AC3E}">
        <p14:creationId xmlns:p14="http://schemas.microsoft.com/office/powerpoint/2010/main" val="1422900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568</Words>
  <Application>Microsoft Office PowerPoint</Application>
  <PresentationFormat>On-screen Show (4:3)</PresentationFormat>
  <Paragraphs>75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Starter</vt:lpstr>
      <vt:lpstr>Review – Self Asses </vt:lpstr>
      <vt:lpstr>RE Department Prayer</vt:lpstr>
      <vt:lpstr>Objective</vt:lpstr>
      <vt:lpstr>Key Term</vt:lpstr>
      <vt:lpstr>PowerPoint Presentation</vt:lpstr>
      <vt:lpstr>Mini Review</vt:lpstr>
      <vt:lpstr>Gaudium et Spes 78</vt:lpstr>
      <vt:lpstr>Review – Self Asses </vt:lpstr>
      <vt:lpstr>Section C practice GCSE question</vt:lpstr>
      <vt:lpstr>PowerPoint Presentation</vt:lpstr>
      <vt:lpstr>Finally</vt:lpstr>
    </vt:vector>
  </TitlesOfParts>
  <Company>Cardinal Wiseman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O'Brien</dc:creator>
  <cp:lastModifiedBy>David O'Brien</cp:lastModifiedBy>
  <cp:revision>24</cp:revision>
  <dcterms:created xsi:type="dcterms:W3CDTF">2016-07-21T00:24:31Z</dcterms:created>
  <dcterms:modified xsi:type="dcterms:W3CDTF">2016-07-21T03:48:55Z</dcterms:modified>
</cp:coreProperties>
</file>