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59" r:id="rId3"/>
    <p:sldId id="270" r:id="rId4"/>
    <p:sldId id="267" r:id="rId5"/>
    <p:sldId id="264" r:id="rId6"/>
    <p:sldId id="265" r:id="rId7"/>
    <p:sldId id="271" r:id="rId8"/>
  </p:sldIdLst>
  <p:sldSz cx="12192000" cy="6858000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329" autoAdjust="0"/>
  </p:normalViewPr>
  <p:slideViewPr>
    <p:cSldViewPr snapToGrid="0">
      <p:cViewPr varScale="1">
        <p:scale>
          <a:sx n="60" d="100"/>
          <a:sy n="60" d="100"/>
        </p:scale>
        <p:origin x="10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686" cy="468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897" y="0"/>
            <a:ext cx="3055686" cy="468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FF850-8D6D-48DC-96E9-CC881DD84560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870"/>
            <a:ext cx="3055686" cy="4683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897" y="8886870"/>
            <a:ext cx="3055686" cy="4683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1CD11-0F13-41B5-B3CA-886DFF718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311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94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94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499D2-FCE7-4C62-B108-28C846D9D067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9988"/>
            <a:ext cx="5614987" cy="3157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502925"/>
            <a:ext cx="5642610" cy="3684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7"/>
            <a:ext cx="3056414" cy="4694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7"/>
            <a:ext cx="3056414" cy="4694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8D8EF-07D3-4AF4-8B27-88336CD6D2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3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Level 4, Level 5, Level 6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4F40B3-B05F-41E0-A2E6-58D9BD9458C9}" type="slidenum">
              <a:rPr lang="en-GB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en-GB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790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Modelled poster.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8D8EF-07D3-4AF4-8B27-88336CD6D2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12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Teacher models Eucharist</a:t>
            </a:r>
            <a:r>
              <a:rPr lang="en-GB" baseline="0" dirty="0" smtClean="0"/>
              <a:t> one first as students fill in table.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8D8EF-07D3-4AF4-8B27-88336CD6D26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Or </a:t>
            </a:r>
            <a:r>
              <a:rPr lang="en-GB" dirty="0" err="1" smtClean="0"/>
              <a:t>pictionary</a:t>
            </a:r>
            <a:r>
              <a:rPr lang="en-GB" baseline="0" dirty="0" smtClean="0"/>
              <a:t>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One student given word at front – rest of class to guess.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8D8EF-07D3-4AF4-8B27-88336CD6D26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2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2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4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4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3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8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1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60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15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3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1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2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E73-7A19-41CB-8CCB-5926D6FEAB86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80F3F-85CA-4568-A02C-10D9E331A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3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ounded Rectangle 2"/>
          <p:cNvSpPr>
            <a:spLocks noChangeArrowheads="1"/>
          </p:cNvSpPr>
          <p:nvPr/>
        </p:nvSpPr>
        <p:spPr bwMode="auto">
          <a:xfrm>
            <a:off x="5905500" y="1239838"/>
            <a:ext cx="4735512" cy="1511300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I can correctly</a:t>
            </a:r>
            <a:r>
              <a:rPr lang="en-GB" sz="2400" b="1" i="1" u="sng" dirty="0">
                <a:solidFill>
                  <a:schemeClr val="bg1"/>
                </a:solidFill>
                <a:latin typeface="Calibri" panose="020F0502020204030204" pitchFamily="34" charset="0"/>
              </a:rPr>
              <a:t> identify </a:t>
            </a: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ALL the key words from the </a:t>
            </a:r>
            <a:r>
              <a:rPr lang="en-GB" sz="24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unit on Judaism</a:t>
            </a:r>
            <a:endParaRPr lang="en-GB" sz="2400" b="1" i="1" dirty="0">
              <a:solidFill>
                <a:srgbClr val="009644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ounded Rectangle 3"/>
          <p:cNvSpPr>
            <a:spLocks noChangeArrowheads="1"/>
          </p:cNvSpPr>
          <p:nvPr/>
        </p:nvSpPr>
        <p:spPr bwMode="auto">
          <a:xfrm>
            <a:off x="5951538" y="2751139"/>
            <a:ext cx="4716462" cy="1614487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I can </a:t>
            </a:r>
            <a:r>
              <a:rPr lang="en-GB" sz="2400" b="1" i="1" u="sng" dirty="0">
                <a:solidFill>
                  <a:schemeClr val="bg1"/>
                </a:solidFill>
                <a:latin typeface="Calibri" panose="020F0502020204030204" pitchFamily="34" charset="0"/>
              </a:rPr>
              <a:t>explain</a:t>
            </a:r>
            <a:r>
              <a:rPr lang="en-GB" sz="2400" b="1" i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2400" b="1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Jewish practices and belief’s. </a:t>
            </a:r>
            <a:endParaRPr lang="en-GB" sz="24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Rounded Rectangle 4"/>
          <p:cNvSpPr>
            <a:spLocks noChangeArrowheads="1"/>
          </p:cNvSpPr>
          <p:nvPr/>
        </p:nvSpPr>
        <p:spPr bwMode="auto">
          <a:xfrm>
            <a:off x="5888038" y="4343400"/>
            <a:ext cx="4779962" cy="20002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i="1" dirty="0">
                <a:latin typeface="Calibri" panose="020F0502020204030204" pitchFamily="34" charset="0"/>
              </a:rPr>
              <a:t>I can </a:t>
            </a:r>
            <a:r>
              <a:rPr lang="en-GB" sz="2400" b="1" i="1" u="sng" dirty="0">
                <a:latin typeface="Calibri" panose="020F0502020204030204" pitchFamily="34" charset="0"/>
              </a:rPr>
              <a:t> evaluate </a:t>
            </a:r>
            <a:r>
              <a:rPr lang="en-GB" sz="2400" b="1" i="1" dirty="0" smtClean="0">
                <a:latin typeface="Calibri" panose="020F0502020204030204" pitchFamily="34" charset="0"/>
              </a:rPr>
              <a:t>Jewish practices and beliefs. </a:t>
            </a:r>
            <a:endParaRPr lang="en-GB" sz="2400" b="1" i="1" dirty="0">
              <a:latin typeface="Calibri" panose="020F0502020204030204" pitchFamily="34" charset="0"/>
            </a:endParaRPr>
          </a:p>
        </p:txBody>
      </p:sp>
      <p:sp>
        <p:nvSpPr>
          <p:cNvPr id="4101" name="Rounded Rectangle 5"/>
          <p:cNvSpPr>
            <a:spLocks noChangeArrowheads="1"/>
          </p:cNvSpPr>
          <p:nvPr/>
        </p:nvSpPr>
        <p:spPr bwMode="auto">
          <a:xfrm>
            <a:off x="2252664" y="1268414"/>
            <a:ext cx="3652837" cy="1512887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4400" b="1">
                <a:solidFill>
                  <a:srgbClr val="FFFFFF"/>
                </a:solidFill>
                <a:latin typeface="Kristen ITC" panose="03050502040202030202" pitchFamily="66" charset="0"/>
              </a:rPr>
              <a:t>Warm </a:t>
            </a:r>
          </a:p>
        </p:txBody>
      </p:sp>
      <p:sp>
        <p:nvSpPr>
          <p:cNvPr id="4102" name="Rounded Rectangle 6"/>
          <p:cNvSpPr>
            <a:spLocks noChangeArrowheads="1"/>
          </p:cNvSpPr>
          <p:nvPr/>
        </p:nvSpPr>
        <p:spPr bwMode="auto">
          <a:xfrm>
            <a:off x="2278064" y="2789239"/>
            <a:ext cx="3654425" cy="1520825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4400" b="1">
                <a:solidFill>
                  <a:srgbClr val="FFFFFF"/>
                </a:solidFill>
                <a:latin typeface="Kristen ITC" panose="03050502040202030202" pitchFamily="66" charset="0"/>
              </a:rPr>
              <a:t>Hot</a:t>
            </a:r>
          </a:p>
        </p:txBody>
      </p:sp>
      <p:sp>
        <p:nvSpPr>
          <p:cNvPr id="4103" name="Rounded Rectangle 7"/>
          <p:cNvSpPr>
            <a:spLocks noChangeArrowheads="1"/>
          </p:cNvSpPr>
          <p:nvPr/>
        </p:nvSpPr>
        <p:spPr bwMode="auto">
          <a:xfrm>
            <a:off x="2201864" y="4310063"/>
            <a:ext cx="3654425" cy="200025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4400" b="1">
                <a:latin typeface="Kristen ITC" panose="03050502040202030202" pitchFamily="66" charset="0"/>
              </a:rPr>
              <a:t>Scorching</a:t>
            </a:r>
            <a:r>
              <a:rPr lang="en-GB" sz="7200" b="1">
                <a:latin typeface="Kristen ITC" panose="03050502040202030202" pitchFamily="66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6388101"/>
            <a:ext cx="9144000" cy="354013"/>
          </a:xfrm>
          <a:prstGeom prst="rect">
            <a:avLst/>
          </a:prstGeom>
          <a:solidFill>
            <a:srgbClr val="FC8E7C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700" b="1" i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Challenge Question</a:t>
            </a:r>
            <a:r>
              <a:rPr lang="en-GB" sz="1700" b="1" dirty="0">
                <a:solidFill>
                  <a:prstClr val="black"/>
                </a:solidFill>
                <a:latin typeface="Century Gothic" panose="020B0502020202020204" pitchFamily="34" charset="0"/>
              </a:rPr>
              <a:t>: Do unanswered prayers show God is not omnipotent?</a:t>
            </a:r>
            <a:endParaRPr lang="en-GB" sz="1700" b="1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4489" y="530226"/>
            <a:ext cx="8963025" cy="461963"/>
          </a:xfrm>
          <a:prstGeom prst="rect">
            <a:avLst/>
          </a:prstGeom>
          <a:solidFill>
            <a:srgbClr val="0070C0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400" b="1" i="1" u="sng" dirty="0">
                <a:solidFill>
                  <a:prstClr val="white"/>
                </a:solidFill>
                <a:latin typeface="Century Gothic" panose="020B0502020202020204" pitchFamily="34" charset="0"/>
              </a:rPr>
              <a:t>Driving Question</a:t>
            </a:r>
            <a:r>
              <a:rPr lang="en-GB" sz="2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: How prepared am I for my assessment?</a:t>
            </a:r>
          </a:p>
        </p:txBody>
      </p:sp>
      <p:sp>
        <p:nvSpPr>
          <p:cNvPr id="4106" name="Date Placeholder 3"/>
          <p:cNvSpPr>
            <a:spLocks noGrp="1"/>
          </p:cNvSpPr>
          <p:nvPr/>
        </p:nvSpPr>
        <p:spPr bwMode="auto">
          <a:xfrm>
            <a:off x="4079875" y="44451"/>
            <a:ext cx="72723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C20CEA-F831-401C-93B8-F980E9671ADE}" type="datetime2">
              <a:rPr lang="en-GB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Thursday, 12 May 2016</a:t>
            </a:fld>
            <a:endParaRPr lang="en-GB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850" y="76200"/>
            <a:ext cx="10801350" cy="1015663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Poster Task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7415" y="1091863"/>
            <a:ext cx="5487109" cy="569386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Y</a:t>
            </a:r>
            <a:r>
              <a:rPr lang="en-GB" sz="2800" b="1" dirty="0" smtClean="0"/>
              <a:t>ou will be given one key Jewish Belief</a:t>
            </a:r>
            <a:endParaRPr lang="en-GB" sz="2800" b="1" dirty="0"/>
          </a:p>
          <a:p>
            <a:pPr algn="ctr"/>
            <a:r>
              <a:rPr lang="en-GB" sz="2800" b="1" dirty="0"/>
              <a:t>Y</a:t>
            </a:r>
            <a:r>
              <a:rPr lang="en-GB" sz="2800" b="1" dirty="0" smtClean="0"/>
              <a:t>ou must create a poster presentation on  this belief so that you can teach a mini revision lesson to your group.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 smtClean="0"/>
              <a:t>You will have 10 minutes to complete your poster.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 smtClean="0"/>
              <a:t>Each person in the group will then take it in turns to present to their group. 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05525" y="1430417"/>
            <a:ext cx="5781675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chemeClr val="tx1"/>
                </a:solidFill>
              </a:rPr>
              <a:t>Your poster must include:</a:t>
            </a:r>
          </a:p>
          <a:p>
            <a:pPr algn="ctr"/>
            <a:endParaRPr lang="en-GB" sz="3200" b="1" u="sng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GB" sz="3200" b="1" dirty="0" smtClean="0">
                <a:solidFill>
                  <a:srgbClr val="FF0000"/>
                </a:solidFill>
              </a:rPr>
              <a:t>A symbol that will help students remember the key belief.</a:t>
            </a:r>
          </a:p>
          <a:p>
            <a:pPr marL="285750" indent="-285750" algn="ctr">
              <a:buFontTx/>
              <a:buChar char="-"/>
            </a:pPr>
            <a:r>
              <a:rPr lang="en-GB" sz="3200" b="1" dirty="0" smtClean="0">
                <a:solidFill>
                  <a:srgbClr val="00B0F0"/>
                </a:solidFill>
              </a:rPr>
              <a:t>A definition. </a:t>
            </a:r>
          </a:p>
          <a:p>
            <a:pPr marL="285750" indent="-285750" algn="ctr">
              <a:buFontTx/>
              <a:buChar char="-"/>
            </a:pPr>
            <a:r>
              <a:rPr lang="en-GB" sz="3200" b="1" dirty="0" smtClean="0">
                <a:solidFill>
                  <a:srgbClr val="7030A0"/>
                </a:solidFill>
              </a:rPr>
              <a:t>The top 5 things you need to know about the key belief. </a:t>
            </a:r>
          </a:p>
          <a:p>
            <a:pPr marL="285750" indent="-285750" algn="ctr">
              <a:buFontTx/>
              <a:buChar char="-"/>
            </a:pPr>
            <a:r>
              <a:rPr lang="en-GB" sz="3200" b="1" dirty="0" smtClean="0">
                <a:solidFill>
                  <a:srgbClr val="FF3399"/>
                </a:solidFill>
              </a:rPr>
              <a:t>An explanation of why the belief is important.</a:t>
            </a:r>
            <a:endParaRPr lang="en-GB" sz="32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8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5618" y="1132880"/>
            <a:ext cx="6762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/>
              <a:t>Eucharist</a:t>
            </a:r>
            <a:endParaRPr lang="en-GB" sz="5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389143" y="2485102"/>
            <a:ext cx="36957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This sacrament is…</a:t>
            </a:r>
          </a:p>
          <a:p>
            <a:pPr algn="ctr"/>
            <a:r>
              <a:rPr lang="en-GB" sz="2800" b="1" dirty="0" smtClean="0">
                <a:solidFill>
                  <a:srgbClr val="FF3399"/>
                </a:solidFill>
              </a:rPr>
              <a:t>When the </a:t>
            </a:r>
            <a:r>
              <a:rPr lang="en-GB" sz="2800" b="1" dirty="0">
                <a:solidFill>
                  <a:srgbClr val="FF3399"/>
                </a:solidFill>
              </a:rPr>
              <a:t>believer eats the Holy Body and Precious Blood of Jesus Christ, presented </a:t>
            </a:r>
            <a:r>
              <a:rPr lang="en-GB" sz="2800" b="1" dirty="0" smtClean="0">
                <a:solidFill>
                  <a:srgbClr val="FF3399"/>
                </a:solidFill>
              </a:rPr>
              <a:t>in </a:t>
            </a:r>
            <a:r>
              <a:rPr lang="en-GB" sz="2800" b="1" dirty="0">
                <a:solidFill>
                  <a:srgbClr val="FF3399"/>
                </a:solidFill>
              </a:rPr>
              <a:t>the Bread and </a:t>
            </a:r>
            <a:r>
              <a:rPr lang="en-GB" sz="2800" b="1" dirty="0" smtClean="0">
                <a:solidFill>
                  <a:srgbClr val="FF3399"/>
                </a:solidFill>
              </a:rPr>
              <a:t>Wine at Mass.</a:t>
            </a:r>
            <a:endParaRPr lang="en-GB" sz="2800" b="1" dirty="0">
              <a:solidFill>
                <a:srgbClr val="FF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975" y="459433"/>
            <a:ext cx="3867150" cy="56938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Top 5 things you need to know:</a:t>
            </a:r>
          </a:p>
          <a:p>
            <a:r>
              <a:rPr lang="en-GB" sz="2800" dirty="0" smtClean="0"/>
              <a:t>1. One must be a Catholic to receive the Eucharist.</a:t>
            </a:r>
          </a:p>
          <a:p>
            <a:r>
              <a:rPr lang="en-GB" sz="2800" dirty="0" smtClean="0"/>
              <a:t>2. You can not have it unless you have had your first holy communion.</a:t>
            </a:r>
          </a:p>
          <a:p>
            <a:r>
              <a:rPr lang="en-GB" sz="2800" dirty="0" smtClean="0"/>
              <a:t>3. Transubstantiation.</a:t>
            </a:r>
          </a:p>
          <a:p>
            <a:r>
              <a:rPr lang="en-GB" sz="2800" dirty="0" smtClean="0"/>
              <a:t>4. Catholics receive the Eucharist during mass.</a:t>
            </a:r>
          </a:p>
          <a:p>
            <a:r>
              <a:rPr lang="en-GB" sz="2800" dirty="0" smtClean="0"/>
              <a:t>5. It is led by the priest. </a:t>
            </a:r>
          </a:p>
          <a:p>
            <a:endParaRPr lang="en-GB" sz="2800" dirty="0"/>
          </a:p>
        </p:txBody>
      </p:sp>
      <p:sp>
        <p:nvSpPr>
          <p:cNvPr id="6" name="AutoShape 2" descr="data:image/png;base64,iVBORw0KGgoAAAANSUhEUgAAAOEAAADhCAMAAAAJbSJIAAAAe1BMVEX///8AAAAeHh709PRra2vPz8/i4uL5+fl4eHiIiIjd3d27u7vLy8vy8vLp6emVlZUwMDDDw8O0tLTm5uZnZ2eCgoJKSkomJialpaU5OTnX19eOjo6rq6tcXFxTU1O4uLgVFRUzMzMLCwtOTk5CQkKdnZ10dHSTk5MRERGDBlkfAAAFJElEQVR4nO2d6VYiMRCFaZpFlFWQxZFFcXv/J5zRTkKQFuz0zUmVc7+fKvfkdpJKVZLGRoMQQgghhBBCCCGEEG20syaGbJLayjeMMxTNbmovpSxhBrNslNpMGfkT0GE2SG2nhD9Ig9lVajunDKAGs2yY2tAJPbDD19SGvuK6cN3Na3G/E9qJrgtrN2xohITNxHyHa9etyE50ayEiys8LKVlrok1negixSaG1k5TYTGCz8JPnQuwWIoZhg+zCRuOmUFth1BDY8JdNQYJG7hokV5+RaVELJfgGHRIAFuhnPhUWa9rG4DNO0kzsPk6xFnfG4RYnuRSVnHbH+DFlhum7jDLRDlJoXJhLGqa29L1HiprwfIfUDOYxxvp8X4guoKKB2MoQnCgb1Q5WNYjbGIO00ZgVqg9Y1SBeTdgDyz4UsmuwbAhZnJhwbXTBsgHYrPsGLSwm+7alITyF3ER6cpUZxVgrPuhJqS/WsRqyLYQ3cOGqrGJF9U4h/AgXrsjwPdbKbDKJ99SbiiaoP+GLgO5KRjA1+eMqQjVuZngbr1yJbbzUo1VIp95TfCmaEaMY70XJ6EOb8SeC9DJOOliVq6IZywjSJvdOfQZ1Fa/Imchw+BrPYTveFK+CCXjg8vcTsxDBNtIDMaN008KzkTFKjcOI0GFs0JdMTomx1FbhLbrDl8QOH6I7TJ2X9qM7jLEQVcHUh+N+G03fHGmlrg/NXkOECtieFqSu8e3hIb4dUvZp7EEfPh6Y85D0e21mycfvJpqz89TLoXvUc7iw2YhKv+dtT1BysG5udFGXkGqQxXnWZmw8gWVDMEeZ6DLO7CWm3qX5wOZtWNVupKERgp0w2PUiznMLZB8jms7jjP0w7ONGpshmj0bIK142gZwBNU34Ggu5nHgF70TbhW8wxXrYRR83E+dC6grHGhzazT3v5JtQB2wnglI3u/5IekVvBg02Vk3KLPzAXdZHnF/Y92/E3PL+5MVarH8mbS/kikjYPJ5tu+peyuhYIRnpzAEXbBb1CrqpfbNhhy44a+PeXlvUWcSG1mDyKxglvNq21djhdCMhyrF5bTaueaH5snsFTkThe0r+6BoYdpoycp9HJvFIBu+uiQE3iLpr9+k9vm0gBi5OZE9VI4VbBmXc7f6OwfzQzmp3mbxvZJCTb5fhDbVs/vNlY7o6fCz1iehF7g5t/fHmlH/MKixXK2PrNXf2k8Qk9/p9JeEdmYt0vCHXvPzyWb/pTUFR5cQZ/Csol9Zuf1QDX9GMzcT7Np7FuSSuc1hfsrmgkv4y/tw6Ex39L15KfVO2Mn7j9+UV1dB7DOPUVy4C6Phf/VW2u3Hj/V5NiDnGvxG2/7r857PDL3cyNu8D6HtxJLs96qatF4taqkLMMd2WZ3G8tNNxuFz51pM2sTb+ZPuXAMx6D71W0//RRszOfSiDdXYOCe/51ubMtw3uVaShl5nOvzEocrspjJcyfxXqRwVcn3bjL+rAgtGxv8df1YEFR/elF+L27BH4VaPCPPsH5IeVXvZ2WjiHcfpLlsFTbCKe/t5vLOyyqDzXPsP1bx+k7rZt6mZEhA71Q4f6oUP90KF+6FA/dKgfOtQPHeqHDvVDh/qhQ/3QoX7oUD90qB861A8d6ocO9UOH+qFD/dChfuhQP3SoHzrUDx3qhw71Q4f6oUP90KF+6FA/dKgfOtQPHeqHDvVDh/rR7zA/j3N44c/kYv/BT00Ev65Ph3RIh+n5Hxw2AUh2SAghhBBCCCGEEELIt/wF40IyEhZv//g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data:image/png;base64,iVBORw0KGgoAAAANSUhEUgAAAOEAAADhCAMAAAAJbSJIAAAAe1BMVEX///8AAAAeHh709PRra2vPz8/i4uL5+fl4eHiIiIjd3d27u7vLy8vy8vLp6emVlZUwMDDDw8O0tLTm5uZnZ2eCgoJKSkomJialpaU5OTnX19eOjo6rq6tcXFxTU1O4uLgVFRUzMzMLCwtOTk5CQkKdnZ10dHSTk5MRERGDBlkfAAAFJElEQVR4nO2d6VYiMRCFaZpFlFWQxZFFcXv/J5zRTkKQFuz0zUmVc7+fKvfkdpJKVZLGRoMQQgghhBBCCCGEEG20syaGbJLayjeMMxTNbmovpSxhBrNslNpMGfkT0GE2SG2nhD9Ig9lVajunDKAGs2yY2tAJPbDD19SGvuK6cN3Na3G/E9qJrgtrN2xohITNxHyHa9etyE50ayEiys8LKVlrok1negixSaG1k5TYTGCz8JPnQuwWIoZhg+zCRuOmUFth1BDY8JdNQYJG7hokV5+RaVELJfgGHRIAFuhnPhUWa9rG4DNO0kzsPk6xFnfG4RYnuRSVnHbH+DFlhum7jDLRDlJoXJhLGqa29L1HiprwfIfUDOYxxvp8X4guoKKB2MoQnCgb1Q5WNYjbGIO00ZgVqg9Y1SBeTdgDyz4UsmuwbAhZnJhwbXTBsgHYrPsGLSwm+7alITyF3ER6cpUZxVgrPuhJqS/WsRqyLYQ3cOGqrGJF9U4h/AgXrsjwPdbKbDKJ99SbiiaoP+GLgO5KRjA1+eMqQjVuZngbr1yJbbzUo1VIp95TfCmaEaMY70XJ6EOb8SeC9DJOOliVq6IZywjSJvdOfQZ1Fa/Imchw+BrPYTveFK+CCXjg8vcTsxDBNtIDMaN008KzkTFKjcOI0GFs0JdMTomx1FbhLbrDl8QOH6I7TJ2X9qM7jLEQVcHUh+N+G03fHGmlrg/NXkOECtieFqSu8e3hIb4dUvZp7EEfPh6Y85D0e21mycfvJpqz89TLoXvUc7iw2YhKv+dtT1BysG5udFGXkGqQxXnWZmw8gWVDMEeZ6DLO7CWm3qX5wOZtWNVupKERgp0w2PUiznMLZB8jms7jjP0w7ONGpshmj0bIK142gZwBNU34Ggu5nHgF70TbhW8wxXrYRR83E+dC6grHGhzazT3v5JtQB2wnglI3u/5IekVvBg02Vk3KLPzAXdZHnF/Y92/E3PL+5MVarH8mbS/kikjYPJ5tu+peyuhYIRnpzAEXbBb1CrqpfbNhhy44a+PeXlvUWcSG1mDyKxglvNq21djhdCMhyrF5bTaueaH5snsFTkThe0r+6BoYdpoycp9HJvFIBu+uiQE3iLpr9+k9vm0gBi5OZE9VI4VbBmXc7f6OwfzQzmp3mbxvZJCTb5fhDbVs/vNlY7o6fCz1iehF7g5t/fHmlH/MKixXK2PrNXf2k8Qk9/p9JeEdmYt0vCHXvPzyWb/pTUFR5cQZ/Csol9Zuf1QDX9GMzcT7Np7FuSSuc1hfsrmgkv4y/tw6Ex39L15KfVO2Mn7j9+UV1dB7DOPUVy4C6Phf/VW2u3Hj/V5NiDnGvxG2/7r857PDL3cyNu8D6HtxJLs96qatF4taqkLMMd2WZ3G8tNNxuFz51pM2sTb+ZPuXAMx6D71W0//RRszOfSiDdXYOCe/51ubMtw3uVaShl5nOvzEocrspjJcyfxXqRwVcn3bjL+rAgtGxv8df1YEFR/elF+L27BH4VaPCPPsH5IeVXvZ2WjiHcfpLlsFTbCKe/t5vLOyyqDzXPsP1bx+k7rZt6mZEhA71Q4f6oUP90KF+6FA/dKgfOtQPHeqHDvVDh/qhQ/3QoX7oUD90qB861A8d6ocO9UOH+qFD/dChfuhQP3SoHzrUDx3qhw71Q4f6oUP90KF+6FA/dKgfOtQPHeqHDvVDh/rR7zA/j3N44c/kYv/BT00Ev65Ph3RIh+n5Hxw2AUh2SAghhBBCCCGEEELIt/wF40IyEhZv//g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368" y="386575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9232606" y="4389625"/>
            <a:ext cx="990600" cy="1047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94406" y="3645088"/>
            <a:ext cx="3562350" cy="3001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394406" y="6153299"/>
            <a:ext cx="356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Symbol…</a:t>
            </a:r>
            <a:endParaRPr lang="en-GB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42018" y="312738"/>
            <a:ext cx="3667125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Eucharist is important to Christians because…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It allows a Catholic to become closer to Jesus and God and involves the presence of the holy and precious Jesus.</a:t>
            </a:r>
          </a:p>
        </p:txBody>
      </p:sp>
    </p:spTree>
    <p:extLst>
      <p:ext uri="{BB962C8B-B14F-4D97-AF65-F5344CB8AC3E}">
        <p14:creationId xmlns:p14="http://schemas.microsoft.com/office/powerpoint/2010/main" val="5114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581" y="268014"/>
            <a:ext cx="10940716" cy="62478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F0"/>
                </a:solidFill>
              </a:rPr>
              <a:t>The groups…</a:t>
            </a:r>
          </a:p>
          <a:p>
            <a:pPr marL="342900" indent="-342900" algn="ctr">
              <a:buAutoNum type="arabicParenR"/>
            </a:pPr>
            <a:r>
              <a:rPr lang="en-GB" sz="2800" b="1" dirty="0" smtClean="0"/>
              <a:t> Chanukah</a:t>
            </a:r>
          </a:p>
          <a:p>
            <a:pPr marL="342900" indent="-342900" algn="ctr">
              <a:buAutoNum type="arabicParenR"/>
            </a:pPr>
            <a:r>
              <a:rPr lang="en-GB" sz="2800" b="1" dirty="0" smtClean="0"/>
              <a:t>The Synagogue</a:t>
            </a:r>
          </a:p>
          <a:p>
            <a:pPr marL="342900" indent="-342900" algn="ctr">
              <a:buAutoNum type="arabicParenR"/>
            </a:pPr>
            <a:r>
              <a:rPr lang="en-GB" sz="2800" b="1" dirty="0" smtClean="0"/>
              <a:t>The Passover</a:t>
            </a:r>
          </a:p>
          <a:p>
            <a:pPr marL="342900" indent="-342900" algn="ctr">
              <a:buAutoNum type="arabicParenR"/>
            </a:pPr>
            <a:r>
              <a:rPr lang="en-GB" sz="2800" b="1" dirty="0"/>
              <a:t> </a:t>
            </a:r>
            <a:r>
              <a:rPr lang="en-GB" sz="2800" b="1" dirty="0" smtClean="0"/>
              <a:t>Bah/Bat Mitzvah</a:t>
            </a:r>
          </a:p>
          <a:p>
            <a:pPr marL="342900" indent="-342900" algn="ctr">
              <a:buAutoNum type="arabicParenR"/>
            </a:pPr>
            <a:r>
              <a:rPr lang="en-GB" sz="2800" b="1" dirty="0" smtClean="0"/>
              <a:t>Orthodox/Reform Jews</a:t>
            </a:r>
          </a:p>
          <a:p>
            <a:pPr marL="342900" indent="-342900" algn="ctr">
              <a:buAutoNum type="arabicParenR"/>
            </a:pPr>
            <a:r>
              <a:rPr lang="en-GB" sz="2800" b="1" dirty="0" smtClean="0"/>
              <a:t>Jewish food laws.</a:t>
            </a:r>
          </a:p>
          <a:p>
            <a:pPr marL="342900" indent="-342900" algn="ctr">
              <a:buAutoNum type="arabicParenR"/>
            </a:pPr>
            <a:endParaRPr lang="en-US" sz="2800" b="1" dirty="0"/>
          </a:p>
          <a:p>
            <a:pPr marL="342900" indent="-342900" algn="ctr">
              <a:buAutoNum type="arabicParenR"/>
            </a:pPr>
            <a:r>
              <a:rPr lang="en-US" sz="2800" b="1" dirty="0" smtClean="0"/>
              <a:t>Gods Covenant with Abraham</a:t>
            </a:r>
          </a:p>
          <a:p>
            <a:pPr marL="342900" indent="-342900" algn="ctr">
              <a:buAutoNum type="arabicParenR"/>
            </a:pPr>
            <a:r>
              <a:rPr lang="en-US" sz="2800" b="1" dirty="0" smtClean="0"/>
              <a:t>Gods covenant with Noah</a:t>
            </a:r>
          </a:p>
          <a:p>
            <a:pPr marL="342900" indent="-342900" algn="ctr">
              <a:buAutoNum type="arabicParenR"/>
            </a:pPr>
            <a:r>
              <a:rPr lang="en-US" sz="2800" b="1" dirty="0"/>
              <a:t> </a:t>
            </a:r>
            <a:r>
              <a:rPr lang="en-US" sz="2800" b="1" dirty="0" smtClean="0"/>
              <a:t>Moses as leader</a:t>
            </a:r>
          </a:p>
          <a:p>
            <a:pPr marL="342900" indent="-342900" algn="ctr">
              <a:buAutoNum type="arabicParenR"/>
            </a:pPr>
            <a:r>
              <a:rPr lang="en-US" sz="2800" b="1" dirty="0" smtClean="0"/>
              <a:t>The </a:t>
            </a:r>
            <a:r>
              <a:rPr lang="en-US" sz="2800" b="1" dirty="0" err="1" smtClean="0"/>
              <a:t>Tenakh</a:t>
            </a:r>
            <a:endParaRPr lang="en-US" sz="2800" b="1" dirty="0" smtClean="0"/>
          </a:p>
          <a:p>
            <a:pPr marL="342900" indent="-342900" algn="ctr">
              <a:buAutoNum type="arabicParenR"/>
            </a:pPr>
            <a:r>
              <a:rPr lang="en-US" sz="2800" b="1" dirty="0" smtClean="0"/>
              <a:t>Jewish worship at home</a:t>
            </a:r>
          </a:p>
          <a:p>
            <a:pPr marL="342900" indent="-342900" algn="ctr">
              <a:buAutoNum type="arabicParenR"/>
            </a:pPr>
            <a:r>
              <a:rPr lang="en-US" sz="2800" b="1" dirty="0" smtClean="0"/>
              <a:t>Key words </a:t>
            </a: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695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977" y="368088"/>
            <a:ext cx="996315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Be the Teacher…</a:t>
            </a:r>
            <a:endParaRPr lang="en-GB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1582411" y="2466889"/>
            <a:ext cx="94167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50"/>
                </a:solidFill>
              </a:rPr>
              <a:t>Each Group will be given 2 minutes to present their posters to the rest of the class.</a:t>
            </a:r>
          </a:p>
          <a:p>
            <a:pPr algn="ctr"/>
            <a:endParaRPr lang="en-GB" sz="3600" b="1" dirty="0">
              <a:solidFill>
                <a:srgbClr val="FF3399"/>
              </a:solidFill>
            </a:endParaRPr>
          </a:p>
          <a:p>
            <a:pPr algn="ctr"/>
            <a:r>
              <a:rPr lang="en-GB" sz="3600" b="1" dirty="0" smtClean="0">
                <a:solidFill>
                  <a:srgbClr val="FF3399"/>
                </a:solidFill>
              </a:rPr>
              <a:t>You must note down 2 key points about each topic/presentation.</a:t>
            </a:r>
            <a:endParaRPr lang="en-GB" sz="3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5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539842"/>
            <a:ext cx="103251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6600" dirty="0" smtClean="0"/>
              <a:t>Keyword Charades….</a:t>
            </a:r>
            <a:endParaRPr lang="en-GB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6991350" y="4295538"/>
            <a:ext cx="4933950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0" dirty="0" smtClean="0"/>
              <a:t>? ? ?</a:t>
            </a:r>
            <a:endParaRPr lang="en-GB" sz="14000" dirty="0"/>
          </a:p>
        </p:txBody>
      </p:sp>
    </p:spTree>
    <p:extLst>
      <p:ext uri="{BB962C8B-B14F-4D97-AF65-F5344CB8AC3E}">
        <p14:creationId xmlns:p14="http://schemas.microsoft.com/office/powerpoint/2010/main" val="14557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79" y="76143"/>
            <a:ext cx="6096000" cy="124468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800" b="1" u="sng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Words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Tenakh</a:t>
            </a: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Torah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Nevi’im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err="1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Ketuvim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Mishnah</a:t>
            </a:r>
            <a:endParaRPr lang="en-GB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Shabbat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Kiddush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Challot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Mezuzah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err="1" smtClean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Kippah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Tefillin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Idolatry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4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396</Words>
  <Application>Microsoft Office PowerPoint</Application>
  <PresentationFormat>Widescreen</PresentationFormat>
  <Paragraphs>89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Kristen ITC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Phillimore</dc:creator>
  <cp:lastModifiedBy>Laura McMenamin</cp:lastModifiedBy>
  <cp:revision>27</cp:revision>
  <cp:lastPrinted>2016-03-18T08:16:44Z</cp:lastPrinted>
  <dcterms:created xsi:type="dcterms:W3CDTF">2014-12-15T18:49:28Z</dcterms:created>
  <dcterms:modified xsi:type="dcterms:W3CDTF">2016-05-12T10:57:32Z</dcterms:modified>
</cp:coreProperties>
</file>