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5"/>
  </p:handoutMasterIdLst>
  <p:sldIdLst>
    <p:sldId id="290" r:id="rId2"/>
    <p:sldId id="265" r:id="rId3"/>
    <p:sldId id="311" r:id="rId4"/>
    <p:sldId id="298" r:id="rId5"/>
    <p:sldId id="297" r:id="rId6"/>
    <p:sldId id="296" r:id="rId7"/>
    <p:sldId id="301" r:id="rId8"/>
    <p:sldId id="308" r:id="rId9"/>
    <p:sldId id="309" r:id="rId10"/>
    <p:sldId id="310" r:id="rId11"/>
    <p:sldId id="294" r:id="rId12"/>
    <p:sldId id="306" r:id="rId13"/>
    <p:sldId id="307" r:id="rId14"/>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36" autoAdjust="0"/>
    <p:restoredTop sz="94660"/>
  </p:normalViewPr>
  <p:slideViewPr>
    <p:cSldViewPr>
      <p:cViewPr varScale="1">
        <p:scale>
          <a:sx n="74" d="100"/>
          <a:sy n="74" d="100"/>
        </p:scale>
        <p:origin x="60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9A360191-2DC0-4CB3-90F4-2D317C596F7A}" type="datetimeFigureOut">
              <a:rPr lang="en-GB" smtClean="0"/>
              <a:t>15/03/2016</a:t>
            </a:fld>
            <a:endParaRPr lang="en-GB"/>
          </a:p>
        </p:txBody>
      </p:sp>
      <p:sp>
        <p:nvSpPr>
          <p:cNvPr id="4" name="Footer Placeholder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vl1pPr>
          </a:lstStyle>
          <a:p>
            <a:fld id="{B57548DB-6BA8-49B1-AFE8-4C9C46C95B88}" type="slidenum">
              <a:rPr lang="en-GB" smtClean="0"/>
              <a:t>‹#›</a:t>
            </a:fld>
            <a:endParaRPr lang="en-GB"/>
          </a:p>
        </p:txBody>
      </p:sp>
    </p:spTree>
    <p:extLst>
      <p:ext uri="{BB962C8B-B14F-4D97-AF65-F5344CB8AC3E}">
        <p14:creationId xmlns:p14="http://schemas.microsoft.com/office/powerpoint/2010/main" val="7359978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FD56D8A-5C7D-4B8C-9C05-C09C86E98362}" type="datetimeFigureOut">
              <a:rPr lang="en-GB" smtClean="0"/>
              <a:t>15/03/2016</a:t>
            </a:fld>
            <a:endParaRPr lang="en-GB"/>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9B86C1C-E57F-4DBD-9016-EF56163C1FBC}" type="slidenum">
              <a:rPr lang="en-GB" smtClean="0"/>
              <a:t>‹#›</a:t>
            </a:fld>
            <a:endParaRPr lang="en-GB"/>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GB"/>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56D8A-5C7D-4B8C-9C05-C09C86E98362}" type="datetimeFigureOut">
              <a:rPr lang="en-GB" smtClean="0"/>
              <a:t>15/03/2016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B86C1C-E57F-4DBD-9016-EF56163C1FB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D56D8A-5C7D-4B8C-9C05-C09C86E98362}" type="datetimeFigureOut">
              <a:rPr lang="en-GB" smtClean="0"/>
              <a:t>15/03/2016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9B86C1C-E57F-4DBD-9016-EF56163C1FB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D56D8A-5C7D-4B8C-9C05-C09C86E98362}" type="datetimeFigureOut">
              <a:rPr lang="en-GB" smtClean="0"/>
              <a:t>15/03/2016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B86C1C-E57F-4DBD-9016-EF56163C1FBC}"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DFD56D8A-5C7D-4B8C-9C05-C09C86E98362}" type="datetimeFigureOut">
              <a:rPr lang="en-GB" smtClean="0"/>
              <a:t>15/03/2016</a:t>
            </a:fld>
            <a:endParaRPr lang="en-GB"/>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9B86C1C-E57F-4DBD-9016-EF56163C1FBC}" type="slidenum">
              <a:rPr lang="en-GB" smtClean="0"/>
              <a:t>‹#›</a:t>
            </a:fld>
            <a:endParaRPr lang="en-GB"/>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GB"/>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D56D8A-5C7D-4B8C-9C05-C09C86E98362}" type="datetimeFigureOut">
              <a:rPr lang="en-GB" smtClean="0"/>
              <a:t>15/03/2016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B86C1C-E57F-4DBD-9016-EF56163C1FBC}"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D56D8A-5C7D-4B8C-9C05-C09C86E98362}" type="datetimeFigureOut">
              <a:rPr lang="en-GB" smtClean="0"/>
              <a:t>15/03/2016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B86C1C-E57F-4DBD-9016-EF56163C1FBC}"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FD56D8A-5C7D-4B8C-9C05-C09C86E98362}" type="datetimeFigureOut">
              <a:rPr lang="en-GB" smtClean="0"/>
              <a:t>15/03/2016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B86C1C-E57F-4DBD-9016-EF56163C1FBC}" type="slidenum">
              <a:rPr lang="en-GB" smtClean="0"/>
              <a:t>‹#›</a:t>
            </a:fld>
            <a:endParaRPr lang="en-GB"/>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FD56D8A-5C7D-4B8C-9C05-C09C86E98362}" type="datetimeFigureOut">
              <a:rPr lang="en-GB" smtClean="0"/>
              <a:t>15/03/2016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B86C1C-E57F-4DBD-9016-EF56163C1FB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56D8A-5C7D-4B8C-9C05-C09C86E98362}" type="datetimeFigureOut">
              <a:rPr lang="en-GB" smtClean="0"/>
              <a:t>15/03/2016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9B86C1C-E57F-4DBD-9016-EF56163C1FBC}" type="slidenum">
              <a:rPr lang="en-GB" smtClean="0"/>
              <a:t>‹#›</a:t>
            </a:fld>
            <a:endParaRPr lang="en-GB"/>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56D8A-5C7D-4B8C-9C05-C09C86E98362}" type="datetimeFigureOut">
              <a:rPr lang="en-GB" smtClean="0"/>
              <a:t>15/03/2016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B86C1C-E57F-4DBD-9016-EF56163C1FBC}" type="slidenum">
              <a:rPr lang="en-GB" smtClean="0"/>
              <a:t>‹#›</a:t>
            </a:fld>
            <a:endParaRPr lang="en-GB"/>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FD56D8A-5C7D-4B8C-9C05-C09C86E98362}" type="datetimeFigureOut">
              <a:rPr lang="en-GB" smtClean="0"/>
              <a:t>15/03/2016</a:t>
            </a:fld>
            <a:endParaRPr lang="en-GB"/>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GB"/>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69B86C1C-E57F-4DBD-9016-EF56163C1FB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Starter- On White boards</a:t>
            </a:r>
            <a:endParaRPr lang="en-US" b="1" u="sng" dirty="0"/>
          </a:p>
        </p:txBody>
      </p:sp>
      <p:sp>
        <p:nvSpPr>
          <p:cNvPr id="3" name="Content Placeholder 2"/>
          <p:cNvSpPr>
            <a:spLocks noGrp="1"/>
          </p:cNvSpPr>
          <p:nvPr>
            <p:ph idx="1"/>
          </p:nvPr>
        </p:nvSpPr>
        <p:spPr/>
        <p:txBody>
          <a:bodyPr>
            <a:normAutofit/>
          </a:bodyPr>
          <a:lstStyle/>
          <a:p>
            <a:r>
              <a:rPr lang="en-US" dirty="0" smtClean="0"/>
              <a:t>Recap- 2 minutes to refresh your memory on last lesson by reading the information on your timeline.</a:t>
            </a:r>
          </a:p>
          <a:p>
            <a:endParaRPr lang="en-US" dirty="0"/>
          </a:p>
          <a:p>
            <a:r>
              <a:rPr lang="en-US" dirty="0" smtClean="0"/>
              <a:t>State ONE reason why you think peace has not been achieved in Israel.</a:t>
            </a:r>
          </a:p>
          <a:p>
            <a:pPr marL="45720" indent="0">
              <a:buNone/>
            </a:pPr>
            <a:endParaRPr lang="en-US" dirty="0"/>
          </a:p>
          <a:p>
            <a:r>
              <a:rPr lang="en-US" dirty="0" smtClean="0"/>
              <a:t>What do you think is a possible solution to the war in Israel?</a:t>
            </a:r>
            <a:endParaRPr lang="en-US" dirty="0"/>
          </a:p>
        </p:txBody>
      </p:sp>
    </p:spTree>
    <p:extLst>
      <p:ext uri="{BB962C8B-B14F-4D97-AF65-F5344CB8AC3E}">
        <p14:creationId xmlns:p14="http://schemas.microsoft.com/office/powerpoint/2010/main" val="134906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blip>
          <a:srcRect/>
          <a:stretch>
            <a:fillRect/>
          </a:stretch>
        </p:blipFill>
        <p:spPr bwMode="auto">
          <a:xfrm>
            <a:off x="138540" y="629980"/>
            <a:ext cx="1021055" cy="136140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4" name="Picture 21" descr="ANd9GcQNQtKzBvQk5F9L3mizEbLPqvpdzjDSTF3uX0eYUxPRwP3M2FmeIQ"/>
          <p:cNvPicPr>
            <a:picLocks noChangeAspect="1" noChangeArrowheads="1"/>
          </p:cNvPicPr>
          <p:nvPr/>
        </p:nvPicPr>
        <p:blipFill>
          <a:blip r:embed="rId3"/>
          <a:srcRect/>
          <a:stretch>
            <a:fillRect/>
          </a:stretch>
        </p:blipFill>
        <p:spPr bwMode="auto">
          <a:xfrm>
            <a:off x="7884369" y="5177641"/>
            <a:ext cx="1259632" cy="1680360"/>
          </a:xfrm>
          <a:prstGeom prst="rect">
            <a:avLst/>
          </a:prstGeom>
          <a:noFill/>
        </p:spPr>
      </p:pic>
      <p:pic>
        <p:nvPicPr>
          <p:cNvPr id="5" name="Picture 6"/>
          <p:cNvPicPr>
            <a:picLocks noChangeAspect="1" noChangeArrowheads="1"/>
          </p:cNvPicPr>
          <p:nvPr/>
        </p:nvPicPr>
        <p:blipFill>
          <a:blip r:embed="rId4" cstate="print">
            <a:extLst/>
          </a:blip>
          <a:srcRect/>
          <a:stretch>
            <a:fillRect/>
          </a:stretch>
        </p:blipFill>
        <p:spPr bwMode="auto">
          <a:xfrm>
            <a:off x="7740352" y="484924"/>
            <a:ext cx="1226736" cy="15064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4923760"/>
            <a:ext cx="1259633" cy="1570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 y="92040"/>
            <a:ext cx="3600400" cy="369332"/>
          </a:xfrm>
          <a:prstGeom prst="rect">
            <a:avLst/>
          </a:prstGeom>
          <a:noFill/>
        </p:spPr>
        <p:txBody>
          <a:bodyPr wrap="square" rtlCol="0">
            <a:spAutoFit/>
          </a:bodyPr>
          <a:lstStyle/>
          <a:p>
            <a:r>
              <a:rPr lang="en-GB" dirty="0" smtClean="0"/>
              <a:t>Do you agree or disagree?</a:t>
            </a:r>
            <a:endParaRPr lang="en-GB" dirty="0"/>
          </a:p>
        </p:txBody>
      </p:sp>
      <p:sp>
        <p:nvSpPr>
          <p:cNvPr id="8" name="TextBox 7"/>
          <p:cNvSpPr txBox="1"/>
          <p:nvPr/>
        </p:nvSpPr>
        <p:spPr>
          <a:xfrm>
            <a:off x="108206" y="6381328"/>
            <a:ext cx="4896544" cy="369332"/>
          </a:xfrm>
          <a:prstGeom prst="rect">
            <a:avLst/>
          </a:prstGeom>
          <a:noFill/>
        </p:spPr>
        <p:txBody>
          <a:bodyPr wrap="square" rtlCol="0">
            <a:spAutoFit/>
          </a:bodyPr>
          <a:lstStyle/>
          <a:p>
            <a:r>
              <a:rPr lang="en-GB" dirty="0" smtClean="0"/>
              <a:t>What is the alternative point of view?</a:t>
            </a:r>
            <a:endParaRPr lang="en-GB" dirty="0"/>
          </a:p>
        </p:txBody>
      </p:sp>
      <p:sp>
        <p:nvSpPr>
          <p:cNvPr id="9" name="TextBox 8"/>
          <p:cNvSpPr txBox="1"/>
          <p:nvPr/>
        </p:nvSpPr>
        <p:spPr>
          <a:xfrm>
            <a:off x="5436097" y="92040"/>
            <a:ext cx="4896544" cy="369332"/>
          </a:xfrm>
          <a:prstGeom prst="rect">
            <a:avLst/>
          </a:prstGeom>
          <a:noFill/>
        </p:spPr>
        <p:txBody>
          <a:bodyPr wrap="square" rtlCol="0">
            <a:spAutoFit/>
          </a:bodyPr>
          <a:lstStyle/>
          <a:p>
            <a:r>
              <a:rPr lang="en-GB" dirty="0" smtClean="0"/>
              <a:t>What Historical evidence is there?</a:t>
            </a:r>
            <a:endParaRPr lang="en-GB" dirty="0"/>
          </a:p>
        </p:txBody>
      </p:sp>
      <p:sp>
        <p:nvSpPr>
          <p:cNvPr id="10" name="TextBox 9"/>
          <p:cNvSpPr txBox="1"/>
          <p:nvPr/>
        </p:nvSpPr>
        <p:spPr>
          <a:xfrm>
            <a:off x="6012160" y="6493986"/>
            <a:ext cx="2668580" cy="369332"/>
          </a:xfrm>
          <a:prstGeom prst="rect">
            <a:avLst/>
          </a:prstGeom>
          <a:noFill/>
        </p:spPr>
        <p:txBody>
          <a:bodyPr wrap="square" rtlCol="0">
            <a:spAutoFit/>
          </a:bodyPr>
          <a:lstStyle/>
          <a:p>
            <a:r>
              <a:rPr lang="en-GB" dirty="0" smtClean="0"/>
              <a:t>What would Jesus do?</a:t>
            </a:r>
            <a:endParaRPr lang="en-GB" dirty="0"/>
          </a:p>
        </p:txBody>
      </p:sp>
      <p:sp>
        <p:nvSpPr>
          <p:cNvPr id="11" name="Rectangle 10"/>
          <p:cNvSpPr/>
          <p:nvPr/>
        </p:nvSpPr>
        <p:spPr>
          <a:xfrm>
            <a:off x="1475656" y="2492896"/>
            <a:ext cx="6677045" cy="1323439"/>
          </a:xfrm>
          <a:prstGeom prst="rect">
            <a:avLst/>
          </a:prstGeom>
          <a:noFill/>
        </p:spPr>
        <p:txBody>
          <a:bodyPr wrap="square" lIns="91440" tIns="45720" rIns="91440" bIns="45720">
            <a:spAutoFit/>
          </a:bodyPr>
          <a:lstStyle/>
          <a:p>
            <a:pPr algn="ctr"/>
            <a:r>
              <a:rPr lang="en-US" sz="2000" b="1" cap="none" spc="0" dirty="0" smtClean="0">
                <a:ln w="1905"/>
                <a:effectLst>
                  <a:innerShdw blurRad="69850" dist="43180" dir="5400000">
                    <a:srgbClr val="000000">
                      <a:alpha val="65000"/>
                    </a:srgbClr>
                  </a:innerShdw>
                </a:effectLst>
              </a:rPr>
              <a:t>“ The  Arab leaders never agreed to the Jewish state of Israel. The vote was unfair so the state should never have been changed from ‘Palestine’ to ‘Israel’ without the consent of ALL people.”</a:t>
            </a:r>
          </a:p>
        </p:txBody>
      </p:sp>
    </p:spTree>
    <p:extLst>
      <p:ext uri="{BB962C8B-B14F-4D97-AF65-F5344CB8AC3E}">
        <p14:creationId xmlns:p14="http://schemas.microsoft.com/office/powerpoint/2010/main" val="3277571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663" y="188913"/>
            <a:ext cx="8713787" cy="646112"/>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ctr">
              <a:defRPr/>
            </a:pPr>
            <a:r>
              <a:rPr lang="en-GB" b="1" dirty="0" smtClean="0">
                <a:latin typeface="Comic Sans MS" pitchFamily="66" charset="0"/>
              </a:rPr>
              <a:t>“The Jewish people have no right to own the land of Israel.”</a:t>
            </a:r>
            <a:endParaRPr lang="en-GB" b="1" dirty="0">
              <a:latin typeface="Comic Sans MS" pitchFamily="66" charset="0"/>
            </a:endParaRPr>
          </a:p>
          <a:p>
            <a:pPr algn="ctr">
              <a:defRPr/>
            </a:pPr>
            <a:r>
              <a:rPr lang="en-GB" b="1" dirty="0">
                <a:latin typeface="Comic Sans MS" pitchFamily="66" charset="0"/>
              </a:rPr>
              <a:t>	Do you agree? </a:t>
            </a:r>
          </a:p>
        </p:txBody>
      </p:sp>
      <p:grpSp>
        <p:nvGrpSpPr>
          <p:cNvPr id="9219" name="Group 3"/>
          <p:cNvGrpSpPr>
            <a:grpSpLocks/>
          </p:cNvGrpSpPr>
          <p:nvPr/>
        </p:nvGrpSpPr>
        <p:grpSpPr bwMode="auto">
          <a:xfrm>
            <a:off x="147638" y="835025"/>
            <a:ext cx="8934450" cy="2257425"/>
            <a:chOff x="0" y="-54452"/>
            <a:chExt cx="5695863" cy="1394463"/>
          </a:xfrm>
        </p:grpSpPr>
        <p:sp>
          <p:nvSpPr>
            <p:cNvPr id="7" name="Rounded Rectangle 6"/>
            <p:cNvSpPr/>
            <p:nvPr/>
          </p:nvSpPr>
          <p:spPr>
            <a:xfrm>
              <a:off x="0" y="-54452"/>
              <a:ext cx="1843310" cy="137789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dirty="0">
                  <a:solidFill>
                    <a:schemeClr val="bg1"/>
                  </a:solidFill>
                  <a:latin typeface="Agency FB" panose="020B0503020202020204" pitchFamily="34" charset="0"/>
                  <a:ea typeface="Times New Roman"/>
                  <a:cs typeface="Arial"/>
                </a:rPr>
                <a:t>I can provide one detailed paragraph using one piece of </a:t>
              </a:r>
              <a:r>
                <a:rPr lang="en-GB" sz="2400" b="1" dirty="0" smtClean="0">
                  <a:solidFill>
                    <a:schemeClr val="bg1"/>
                  </a:solidFill>
                  <a:latin typeface="Agency FB" panose="020B0503020202020204" pitchFamily="34" charset="0"/>
                  <a:ea typeface="Times New Roman"/>
                  <a:cs typeface="Arial"/>
                </a:rPr>
                <a:t>historical evidence</a:t>
              </a:r>
              <a:r>
                <a:rPr lang="en-GB" sz="2400" b="1" dirty="0">
                  <a:solidFill>
                    <a:srgbClr val="000000"/>
                  </a:solidFill>
                  <a:latin typeface="Agency FB" panose="020B0503020202020204" pitchFamily="34" charset="0"/>
                  <a:ea typeface="Times New Roman"/>
                  <a:cs typeface="Arial"/>
                </a:rPr>
                <a:t>.</a:t>
              </a:r>
              <a:endParaRPr lang="en-GB" sz="2400" dirty="0">
                <a:latin typeface="Agency FB" panose="020B0503020202020204" pitchFamily="34" charset="0"/>
                <a:ea typeface="Times New Roman"/>
              </a:endParaRPr>
            </a:p>
          </p:txBody>
        </p:sp>
        <p:sp>
          <p:nvSpPr>
            <p:cNvPr id="8" name="Rounded Rectangle 7"/>
            <p:cNvSpPr/>
            <p:nvPr/>
          </p:nvSpPr>
          <p:spPr>
            <a:xfrm>
              <a:off x="1955135" y="1"/>
              <a:ext cx="1828881" cy="1323438"/>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dirty="0">
                  <a:solidFill>
                    <a:srgbClr val="000000"/>
                  </a:solidFill>
                  <a:latin typeface="Agency FB" panose="020B0503020202020204" pitchFamily="34" charset="0"/>
                  <a:ea typeface="Times New Roman"/>
                  <a:cs typeface="Arial"/>
                </a:rPr>
                <a:t>I can provide one detailed paragraph using more than one piece </a:t>
              </a:r>
              <a:r>
                <a:rPr lang="en-GB" sz="2400" b="1" dirty="0" smtClean="0">
                  <a:solidFill>
                    <a:srgbClr val="000000"/>
                  </a:solidFill>
                  <a:latin typeface="Agency FB" panose="020B0503020202020204" pitchFamily="34" charset="0"/>
                  <a:ea typeface="Times New Roman"/>
                  <a:cs typeface="Arial"/>
                </a:rPr>
                <a:t>of historical </a:t>
              </a:r>
              <a:r>
                <a:rPr lang="en-GB" sz="2400" b="1" dirty="0">
                  <a:solidFill>
                    <a:srgbClr val="000000"/>
                  </a:solidFill>
                  <a:latin typeface="Agency FB" panose="020B0503020202020204" pitchFamily="34" charset="0"/>
                  <a:ea typeface="Times New Roman"/>
                  <a:cs typeface="Arial"/>
                </a:rPr>
                <a:t>evidence</a:t>
              </a:r>
              <a:r>
                <a:rPr lang="en-GB" sz="2400" dirty="0">
                  <a:solidFill>
                    <a:srgbClr val="000000"/>
                  </a:solidFill>
                  <a:latin typeface="Agency FB" panose="020B0503020202020204" pitchFamily="34" charset="0"/>
                  <a:ea typeface="Times New Roman"/>
                  <a:cs typeface="Arial"/>
                </a:rPr>
                <a:t>.</a:t>
              </a:r>
              <a:endParaRPr lang="en-GB" sz="2400" dirty="0">
                <a:latin typeface="Agency FB" panose="020B0503020202020204" pitchFamily="34" charset="0"/>
                <a:ea typeface="Times New Roman"/>
              </a:endParaRPr>
            </a:p>
          </p:txBody>
        </p:sp>
        <p:sp>
          <p:nvSpPr>
            <p:cNvPr id="9" name="Rounded Rectangle 8"/>
            <p:cNvSpPr/>
            <p:nvPr/>
          </p:nvSpPr>
          <p:spPr>
            <a:xfrm>
              <a:off x="3909067" y="1"/>
              <a:ext cx="1786796" cy="1340010"/>
            </a:xfrm>
            <a:prstGeom prst="roundRect">
              <a:avLst>
                <a:gd name="adj" fmla="val 958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dirty="0">
                  <a:solidFill>
                    <a:srgbClr val="000000"/>
                  </a:solidFill>
                  <a:latin typeface="Agency FB" panose="020B0503020202020204" pitchFamily="34" charset="0"/>
                  <a:ea typeface="Times New Roman"/>
                  <a:cs typeface="Arial"/>
                </a:rPr>
                <a:t>I can do a further paragraph explaining why some people may disagree with me</a:t>
              </a:r>
              <a:r>
                <a:rPr lang="en-GB" sz="2400" b="1" i="1" dirty="0">
                  <a:solidFill>
                    <a:srgbClr val="000000"/>
                  </a:solidFill>
                  <a:latin typeface="Cambria"/>
                  <a:ea typeface="Times New Roman"/>
                  <a:cs typeface="Arial"/>
                </a:rPr>
                <a:t>.</a:t>
              </a:r>
              <a:endParaRPr lang="en-GB" sz="2400" dirty="0">
                <a:latin typeface="Times New Roman"/>
                <a:ea typeface="Times New Roman"/>
              </a:endParaRPr>
            </a:p>
          </p:txBody>
        </p:sp>
      </p:grpSp>
      <p:sp>
        <p:nvSpPr>
          <p:cNvPr id="13" name="Rectangle 12"/>
          <p:cNvSpPr/>
          <p:nvPr/>
        </p:nvSpPr>
        <p:spPr>
          <a:xfrm>
            <a:off x="5286375" y="3448325"/>
            <a:ext cx="3795713" cy="333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a:lnSpc>
                <a:spcPct val="90000"/>
              </a:lnSpc>
              <a:defRPr/>
            </a:pPr>
            <a:r>
              <a:rPr lang="en-GB" b="1" u="sng" dirty="0">
                <a:solidFill>
                  <a:srgbClr val="7030A0"/>
                </a:solidFill>
              </a:rPr>
              <a:t>Evidence </a:t>
            </a:r>
            <a:r>
              <a:rPr lang="en-GB" b="1" u="sng" dirty="0" smtClean="0">
                <a:solidFill>
                  <a:srgbClr val="7030A0"/>
                </a:solidFill>
              </a:rPr>
              <a:t>Box</a:t>
            </a:r>
          </a:p>
          <a:p>
            <a:pPr algn="ctr">
              <a:lnSpc>
                <a:spcPct val="90000"/>
              </a:lnSpc>
              <a:defRPr/>
            </a:pPr>
            <a:endParaRPr lang="en-GB" b="1" u="sng" dirty="0">
              <a:solidFill>
                <a:srgbClr val="7030A0"/>
              </a:solidFill>
            </a:endParaRPr>
          </a:p>
          <a:p>
            <a:pPr algn="ctr">
              <a:lnSpc>
                <a:spcPct val="90000"/>
              </a:lnSpc>
              <a:defRPr/>
            </a:pPr>
            <a:r>
              <a:rPr lang="en-GB" b="1" dirty="0" smtClean="0">
                <a:solidFill>
                  <a:srgbClr val="7030A0"/>
                </a:solidFill>
              </a:rPr>
              <a:t>Link in Historical evidence:</a:t>
            </a:r>
          </a:p>
          <a:p>
            <a:pPr algn="ctr">
              <a:lnSpc>
                <a:spcPct val="90000"/>
              </a:lnSpc>
              <a:defRPr/>
            </a:pPr>
            <a:endParaRPr lang="en-GB" b="1" dirty="0" smtClean="0">
              <a:solidFill>
                <a:srgbClr val="7030A0"/>
              </a:solidFill>
            </a:endParaRPr>
          </a:p>
          <a:p>
            <a:pPr marL="285750" indent="-285750" algn="ctr">
              <a:lnSpc>
                <a:spcPct val="90000"/>
              </a:lnSpc>
              <a:buFont typeface="Arial" panose="020B0604020202020204" pitchFamily="34" charset="0"/>
              <a:buChar char="•"/>
              <a:defRPr/>
            </a:pPr>
            <a:r>
              <a:rPr lang="en-GB" b="1" dirty="0" smtClean="0">
                <a:solidFill>
                  <a:srgbClr val="7030A0"/>
                </a:solidFill>
              </a:rPr>
              <a:t>Persecution of Jews throughout History.</a:t>
            </a:r>
          </a:p>
          <a:p>
            <a:pPr marL="285750" indent="-285750" algn="ctr">
              <a:lnSpc>
                <a:spcPct val="90000"/>
              </a:lnSpc>
              <a:buFont typeface="Arial" panose="020B0604020202020204" pitchFamily="34" charset="0"/>
              <a:buChar char="•"/>
              <a:defRPr/>
            </a:pPr>
            <a:r>
              <a:rPr lang="en-GB" b="1" dirty="0" smtClean="0">
                <a:solidFill>
                  <a:srgbClr val="7030A0"/>
                </a:solidFill>
              </a:rPr>
              <a:t>UK controls Palestine</a:t>
            </a:r>
          </a:p>
          <a:p>
            <a:pPr marL="285750" indent="-285750" algn="ctr">
              <a:lnSpc>
                <a:spcPct val="90000"/>
              </a:lnSpc>
              <a:buFont typeface="Arial" panose="020B0604020202020204" pitchFamily="34" charset="0"/>
              <a:buChar char="•"/>
              <a:defRPr/>
            </a:pPr>
            <a:r>
              <a:rPr lang="en-GB" b="1" dirty="0" smtClean="0">
                <a:solidFill>
                  <a:srgbClr val="7030A0"/>
                </a:solidFill>
              </a:rPr>
              <a:t>WWII</a:t>
            </a:r>
          </a:p>
          <a:p>
            <a:pPr marL="285750" indent="-285750" algn="ctr">
              <a:lnSpc>
                <a:spcPct val="90000"/>
              </a:lnSpc>
              <a:buFont typeface="Arial" panose="020B0604020202020204" pitchFamily="34" charset="0"/>
              <a:buChar char="•"/>
              <a:defRPr/>
            </a:pPr>
            <a:r>
              <a:rPr lang="en-GB" b="1" dirty="0" smtClean="0">
                <a:solidFill>
                  <a:srgbClr val="7030A0"/>
                </a:solidFill>
              </a:rPr>
              <a:t>At war with the Arabs</a:t>
            </a:r>
          </a:p>
          <a:p>
            <a:pPr marL="285750" indent="-285750" algn="ctr">
              <a:lnSpc>
                <a:spcPct val="90000"/>
              </a:lnSpc>
              <a:buFont typeface="Arial" panose="020B0604020202020204" pitchFamily="34" charset="0"/>
              <a:buChar char="•"/>
              <a:defRPr/>
            </a:pPr>
            <a:r>
              <a:rPr lang="en-GB" b="1" dirty="0" smtClean="0">
                <a:solidFill>
                  <a:srgbClr val="7030A0"/>
                </a:solidFill>
              </a:rPr>
              <a:t>UN takes control.</a:t>
            </a:r>
          </a:p>
          <a:p>
            <a:pPr marL="285750" indent="-285750" algn="ctr">
              <a:lnSpc>
                <a:spcPct val="90000"/>
              </a:lnSpc>
              <a:buFont typeface="Arial" panose="020B0604020202020204" pitchFamily="34" charset="0"/>
              <a:buChar char="•"/>
              <a:defRPr/>
            </a:pPr>
            <a:r>
              <a:rPr lang="en-GB" b="1" dirty="0" smtClean="0">
                <a:solidFill>
                  <a:srgbClr val="7030A0"/>
                </a:solidFill>
              </a:rPr>
              <a:t>Modern fighting</a:t>
            </a:r>
          </a:p>
          <a:p>
            <a:pPr marL="285750" indent="-285750" algn="ctr">
              <a:lnSpc>
                <a:spcPct val="90000"/>
              </a:lnSpc>
              <a:buFont typeface="Arial" panose="020B0604020202020204" pitchFamily="34" charset="0"/>
              <a:buChar char="•"/>
              <a:defRPr/>
            </a:pPr>
            <a:r>
              <a:rPr lang="en-GB" b="1" dirty="0" smtClean="0">
                <a:solidFill>
                  <a:srgbClr val="7030A0"/>
                </a:solidFill>
              </a:rPr>
              <a:t>Unfair distribution of land</a:t>
            </a:r>
          </a:p>
          <a:p>
            <a:pPr marL="285750" indent="-285750" algn="ctr">
              <a:lnSpc>
                <a:spcPct val="90000"/>
              </a:lnSpc>
              <a:buFont typeface="Arial" panose="020B0604020202020204" pitchFamily="34" charset="0"/>
              <a:buChar char="•"/>
              <a:defRPr/>
            </a:pPr>
            <a:r>
              <a:rPr lang="en-GB" b="1" dirty="0" smtClean="0">
                <a:solidFill>
                  <a:srgbClr val="7030A0"/>
                </a:solidFill>
              </a:rPr>
              <a:t>Exile of Palestinians during war.</a:t>
            </a:r>
            <a:endParaRPr lang="en-GB" b="1" dirty="0">
              <a:solidFill>
                <a:srgbClr val="7030A0"/>
              </a:solidFill>
            </a:endParaRPr>
          </a:p>
        </p:txBody>
      </p:sp>
      <p:sp>
        <p:nvSpPr>
          <p:cNvPr id="14" name="TextBox 13"/>
          <p:cNvSpPr txBox="1"/>
          <p:nvPr/>
        </p:nvSpPr>
        <p:spPr>
          <a:xfrm>
            <a:off x="539750" y="3406775"/>
            <a:ext cx="4768850" cy="3416320"/>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defRPr/>
            </a:pPr>
            <a:r>
              <a:rPr lang="en-GB" sz="2400" b="1" dirty="0">
                <a:solidFill>
                  <a:srgbClr val="0070C0"/>
                </a:solidFill>
                <a:latin typeface="Bradley Hand ITC" panose="03070402050302030203" pitchFamily="66" charset="0"/>
              </a:rPr>
              <a:t>I agree/disagree that </a:t>
            </a:r>
            <a:r>
              <a:rPr lang="en-GB" sz="2400" b="1" dirty="0" smtClean="0">
                <a:solidFill>
                  <a:srgbClr val="0070C0"/>
                </a:solidFill>
                <a:latin typeface="Bradley Hand ITC" panose="03070402050302030203" pitchFamily="66" charset="0"/>
              </a:rPr>
              <a:t> Jewish people have no right to the land of Israel because…..</a:t>
            </a:r>
          </a:p>
          <a:p>
            <a:pPr>
              <a:defRPr/>
            </a:pPr>
            <a:r>
              <a:rPr lang="en-GB" sz="2400" b="1" dirty="0" smtClean="0">
                <a:solidFill>
                  <a:srgbClr val="0070C0"/>
                </a:solidFill>
                <a:latin typeface="Bradley Hand ITC" panose="03070402050302030203" pitchFamily="66" charset="0"/>
              </a:rPr>
              <a:t>The evidence from (insert year) shows that….</a:t>
            </a:r>
          </a:p>
          <a:p>
            <a:pPr>
              <a:defRPr/>
            </a:pPr>
            <a:endParaRPr lang="en-GB" sz="2400" b="1" dirty="0">
              <a:solidFill>
                <a:srgbClr val="0070C0"/>
              </a:solidFill>
              <a:latin typeface="Bradley Hand ITC" panose="03070402050302030203" pitchFamily="66" charset="0"/>
            </a:endParaRPr>
          </a:p>
          <a:p>
            <a:pPr>
              <a:defRPr/>
            </a:pPr>
            <a:r>
              <a:rPr lang="en-GB" sz="2400" b="1" dirty="0" smtClean="0">
                <a:solidFill>
                  <a:srgbClr val="0070C0"/>
                </a:solidFill>
                <a:latin typeface="Bradley Hand ITC" panose="03070402050302030203" pitchFamily="66" charset="0"/>
              </a:rPr>
              <a:t>Therefore……</a:t>
            </a:r>
          </a:p>
          <a:p>
            <a:pPr>
              <a:defRPr/>
            </a:pPr>
            <a:endParaRPr lang="en-GB" sz="2400" b="1" dirty="0" smtClean="0">
              <a:solidFill>
                <a:srgbClr val="0070C0"/>
              </a:solidFill>
              <a:latin typeface="Bradley Hand ITC" panose="03070402050302030203" pitchFamily="66" charset="0"/>
            </a:endParaRPr>
          </a:p>
          <a:p>
            <a:pPr>
              <a:defRPr/>
            </a:pPr>
            <a:endParaRPr lang="en-GB" sz="2400" b="1" dirty="0">
              <a:solidFill>
                <a:srgbClr val="0070C0"/>
              </a:solidFill>
              <a:latin typeface="Bradley Hand ITC" panose="03070402050302030203" pitchFamily="66" charset="0"/>
            </a:endParaRPr>
          </a:p>
        </p:txBody>
      </p:sp>
      <p:sp>
        <p:nvSpPr>
          <p:cNvPr id="9222" name="TextBox 14"/>
          <p:cNvSpPr txBox="1">
            <a:spLocks noChangeArrowheads="1"/>
          </p:cNvSpPr>
          <p:nvPr/>
        </p:nvSpPr>
        <p:spPr bwMode="auto">
          <a:xfrm>
            <a:off x="180975" y="3406775"/>
            <a:ext cx="3587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altLang="en-US" sz="3600" b="1">
                <a:solidFill>
                  <a:srgbClr val="FF0000"/>
                </a:solidFill>
              </a:rPr>
              <a:t>P</a:t>
            </a:r>
          </a:p>
        </p:txBody>
      </p:sp>
      <p:sp>
        <p:nvSpPr>
          <p:cNvPr id="9223" name="TextBox 15"/>
          <p:cNvSpPr txBox="1">
            <a:spLocks noChangeArrowheads="1"/>
          </p:cNvSpPr>
          <p:nvPr/>
        </p:nvSpPr>
        <p:spPr bwMode="auto">
          <a:xfrm>
            <a:off x="180975" y="4367213"/>
            <a:ext cx="3587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altLang="en-US" sz="3600" b="1" dirty="0">
                <a:solidFill>
                  <a:srgbClr val="FF0000"/>
                </a:solidFill>
              </a:rPr>
              <a:t>E</a:t>
            </a:r>
          </a:p>
        </p:txBody>
      </p:sp>
      <p:sp>
        <p:nvSpPr>
          <p:cNvPr id="9224" name="TextBox 16"/>
          <p:cNvSpPr txBox="1">
            <a:spLocks noChangeArrowheads="1"/>
          </p:cNvSpPr>
          <p:nvPr/>
        </p:nvSpPr>
        <p:spPr bwMode="auto">
          <a:xfrm>
            <a:off x="180975" y="5121275"/>
            <a:ext cx="3587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altLang="en-US" sz="3600" b="1">
                <a:solidFill>
                  <a:srgbClr val="FF0000"/>
                </a:solidFill>
              </a:rPr>
              <a:t>E</a:t>
            </a:r>
          </a:p>
        </p:txBody>
      </p:sp>
    </p:spTree>
    <p:extLst>
      <p:ext uri="{BB962C8B-B14F-4D97-AF65-F5344CB8AC3E}">
        <p14:creationId xmlns:p14="http://schemas.microsoft.com/office/powerpoint/2010/main" val="827654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157163" y="696913"/>
            <a:ext cx="1314450" cy="2505075"/>
          </a:xfrm>
          <a:prstGeom prst="rect">
            <a:avLst/>
          </a:prstGeom>
          <a:solidFill>
            <a:srgbClr val="FFFFFF"/>
          </a:solidFill>
          <a:ln w="6350">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5000" b="1">
                <a:solidFill>
                  <a:srgbClr val="FF0000"/>
                </a:solidFill>
                <a:cs typeface="Arial" pitchFamily="34" charset="0"/>
              </a:rPr>
              <a:t>C</a:t>
            </a:r>
            <a:endParaRPr lang="en-GB">
              <a:cs typeface="Arial" pitchFamily="34" charset="0"/>
            </a:endParaRPr>
          </a:p>
        </p:txBody>
      </p:sp>
      <p:sp>
        <p:nvSpPr>
          <p:cNvPr id="4099" name="Text Box 2"/>
          <p:cNvSpPr txBox="1">
            <a:spLocks noChangeArrowheads="1"/>
          </p:cNvSpPr>
          <p:nvPr/>
        </p:nvSpPr>
        <p:spPr bwMode="auto">
          <a:xfrm>
            <a:off x="1684338" y="677863"/>
            <a:ext cx="1419225" cy="2505075"/>
          </a:xfrm>
          <a:prstGeom prst="rect">
            <a:avLst/>
          </a:prstGeom>
          <a:solidFill>
            <a:srgbClr val="FFFFFF"/>
          </a:solidFill>
          <a:ln w="6350">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5000">
                <a:solidFill>
                  <a:srgbClr val="FF0000"/>
                </a:solidFill>
                <a:cs typeface="Arial" pitchFamily="34" charset="0"/>
              </a:rPr>
              <a:t>R</a:t>
            </a:r>
            <a:endParaRPr lang="en-GB">
              <a:cs typeface="Arial" pitchFamily="34" charset="0"/>
            </a:endParaRPr>
          </a:p>
        </p:txBody>
      </p:sp>
      <p:sp>
        <p:nvSpPr>
          <p:cNvPr id="4100" name="Text Box 3"/>
          <p:cNvSpPr txBox="1">
            <a:spLocks noChangeArrowheads="1"/>
          </p:cNvSpPr>
          <p:nvPr/>
        </p:nvSpPr>
        <p:spPr bwMode="auto">
          <a:xfrm>
            <a:off x="3492500" y="692150"/>
            <a:ext cx="1343025" cy="2505075"/>
          </a:xfrm>
          <a:prstGeom prst="rect">
            <a:avLst/>
          </a:prstGeom>
          <a:solidFill>
            <a:srgbClr val="FFFFFF"/>
          </a:solidFill>
          <a:ln w="6350">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5000">
                <a:solidFill>
                  <a:srgbClr val="FF0000"/>
                </a:solidFill>
                <a:cs typeface="Arial" pitchFamily="34" charset="0"/>
              </a:rPr>
              <a:t>E</a:t>
            </a:r>
            <a:endParaRPr lang="en-GB">
              <a:cs typeface="Arial" pitchFamily="34" charset="0"/>
            </a:endParaRPr>
          </a:p>
        </p:txBody>
      </p:sp>
      <p:sp>
        <p:nvSpPr>
          <p:cNvPr id="4101" name="Text Box 4"/>
          <p:cNvSpPr txBox="1">
            <a:spLocks noChangeArrowheads="1"/>
          </p:cNvSpPr>
          <p:nvPr/>
        </p:nvSpPr>
        <p:spPr bwMode="auto">
          <a:xfrm>
            <a:off x="5148263" y="647700"/>
            <a:ext cx="1466850" cy="2505075"/>
          </a:xfrm>
          <a:prstGeom prst="rect">
            <a:avLst/>
          </a:prstGeom>
          <a:solidFill>
            <a:srgbClr val="FFFFFF"/>
          </a:solidFill>
          <a:ln w="6350">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5000">
                <a:solidFill>
                  <a:srgbClr val="FF0000"/>
                </a:solidFill>
                <a:cs typeface="Arial" pitchFamily="34" charset="0"/>
              </a:rPr>
              <a:t>A</a:t>
            </a:r>
            <a:endParaRPr lang="en-GB">
              <a:cs typeface="Arial" pitchFamily="34" charset="0"/>
            </a:endParaRPr>
          </a:p>
        </p:txBody>
      </p:sp>
      <p:sp>
        <p:nvSpPr>
          <p:cNvPr id="4102" name="Text Box 5"/>
          <p:cNvSpPr txBox="1">
            <a:spLocks noChangeArrowheads="1"/>
          </p:cNvSpPr>
          <p:nvPr/>
        </p:nvSpPr>
        <p:spPr bwMode="auto">
          <a:xfrm>
            <a:off x="6989763" y="677863"/>
            <a:ext cx="1619250" cy="2505075"/>
          </a:xfrm>
          <a:prstGeom prst="rect">
            <a:avLst/>
          </a:prstGeom>
          <a:solidFill>
            <a:srgbClr val="FFFFFF"/>
          </a:solidFill>
          <a:ln w="6350">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5000">
                <a:solidFill>
                  <a:srgbClr val="FF0000"/>
                </a:solidFill>
                <a:cs typeface="Arial" pitchFamily="34" charset="0"/>
              </a:rPr>
              <a:t>M</a:t>
            </a:r>
            <a:endParaRPr lang="en-GB">
              <a:cs typeface="Arial" pitchFamily="34" charset="0"/>
            </a:endParaRPr>
          </a:p>
        </p:txBody>
      </p:sp>
      <p:sp>
        <p:nvSpPr>
          <p:cNvPr id="4103" name="Text Box 6"/>
          <p:cNvSpPr txBox="1">
            <a:spLocks noChangeArrowheads="1"/>
          </p:cNvSpPr>
          <p:nvPr/>
        </p:nvSpPr>
        <p:spPr bwMode="auto">
          <a:xfrm>
            <a:off x="250825" y="3382963"/>
            <a:ext cx="1266825" cy="1644650"/>
          </a:xfrm>
          <a:prstGeom prst="rect">
            <a:avLst/>
          </a:prstGeom>
          <a:solidFill>
            <a:srgbClr val="FFFFFF"/>
          </a:solidFill>
          <a:ln w="6350">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FF0000"/>
                </a:solidFill>
                <a:cs typeface="Arial" pitchFamily="34" charset="0"/>
              </a:rPr>
              <a:t>C</a:t>
            </a:r>
            <a:r>
              <a:rPr lang="en-US" sz="2000">
                <a:cs typeface="Arial" pitchFamily="34" charset="0"/>
              </a:rPr>
              <a:t>ome to a stop.</a:t>
            </a:r>
          </a:p>
          <a:p>
            <a:pPr eaLnBrk="1" hangingPunct="1"/>
            <a:endParaRPr lang="en-US" sz="2000">
              <a:cs typeface="Arial" pitchFamily="34" charset="0"/>
            </a:endParaRPr>
          </a:p>
          <a:p>
            <a:pPr eaLnBrk="1" hangingPunct="1"/>
            <a:endParaRPr lang="en-GB">
              <a:cs typeface="Arial" pitchFamily="34" charset="0"/>
            </a:endParaRPr>
          </a:p>
        </p:txBody>
      </p:sp>
      <p:sp>
        <p:nvSpPr>
          <p:cNvPr id="4104" name="Text Box 7"/>
          <p:cNvSpPr txBox="1">
            <a:spLocks noChangeArrowheads="1"/>
          </p:cNvSpPr>
          <p:nvPr/>
        </p:nvSpPr>
        <p:spPr bwMode="auto">
          <a:xfrm>
            <a:off x="1636713" y="3382963"/>
            <a:ext cx="1466850" cy="1644650"/>
          </a:xfrm>
          <a:prstGeom prst="rect">
            <a:avLst/>
          </a:prstGeom>
          <a:solidFill>
            <a:srgbClr val="FFFFFF"/>
          </a:solidFill>
          <a:ln w="6350">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FF0000"/>
                </a:solidFill>
                <a:cs typeface="Arial" pitchFamily="34" charset="0"/>
              </a:rPr>
              <a:t>R</a:t>
            </a:r>
            <a:r>
              <a:rPr lang="en-US" sz="2000">
                <a:cs typeface="Arial" pitchFamily="34" charset="0"/>
              </a:rPr>
              <a:t>ead what you’ve produced.</a:t>
            </a:r>
          </a:p>
          <a:p>
            <a:pPr eaLnBrk="1" hangingPunct="1"/>
            <a:endParaRPr lang="en-GB">
              <a:cs typeface="Arial" pitchFamily="34" charset="0"/>
            </a:endParaRPr>
          </a:p>
        </p:txBody>
      </p:sp>
      <p:sp>
        <p:nvSpPr>
          <p:cNvPr id="4105" name="Text Box 8"/>
          <p:cNvSpPr txBox="1">
            <a:spLocks noChangeArrowheads="1"/>
          </p:cNvSpPr>
          <p:nvPr/>
        </p:nvSpPr>
        <p:spPr bwMode="auto">
          <a:xfrm>
            <a:off x="3514725" y="3378200"/>
            <a:ext cx="1343025" cy="1643063"/>
          </a:xfrm>
          <a:prstGeom prst="rect">
            <a:avLst/>
          </a:prstGeom>
          <a:solidFill>
            <a:srgbClr val="FFFFFF"/>
          </a:solidFill>
          <a:ln w="6350">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FF0000"/>
                </a:solidFill>
                <a:cs typeface="Arial" pitchFamily="34" charset="0"/>
              </a:rPr>
              <a:t>E</a:t>
            </a:r>
            <a:r>
              <a:rPr lang="en-US" sz="2000">
                <a:cs typeface="Arial" pitchFamily="34" charset="0"/>
              </a:rPr>
              <a:t>valuate success criteria.</a:t>
            </a:r>
          </a:p>
          <a:p>
            <a:pPr eaLnBrk="1" hangingPunct="1"/>
            <a:endParaRPr lang="en-GB">
              <a:cs typeface="Arial" pitchFamily="34" charset="0"/>
            </a:endParaRPr>
          </a:p>
        </p:txBody>
      </p:sp>
      <p:sp>
        <p:nvSpPr>
          <p:cNvPr id="4106" name="Text Box 9"/>
          <p:cNvSpPr txBox="1">
            <a:spLocks noChangeArrowheads="1"/>
          </p:cNvSpPr>
          <p:nvPr/>
        </p:nvSpPr>
        <p:spPr bwMode="auto">
          <a:xfrm>
            <a:off x="5199063" y="3375025"/>
            <a:ext cx="1476375" cy="1595438"/>
          </a:xfrm>
          <a:prstGeom prst="rect">
            <a:avLst/>
          </a:prstGeom>
          <a:solidFill>
            <a:srgbClr val="FFFFFF"/>
          </a:solidFill>
          <a:ln w="6350">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FF0000"/>
                </a:solidFill>
                <a:cs typeface="Arial" pitchFamily="34" charset="0"/>
              </a:rPr>
              <a:t>A</a:t>
            </a:r>
            <a:r>
              <a:rPr lang="en-US" sz="2000">
                <a:cs typeface="Arial" pitchFamily="34" charset="0"/>
              </a:rPr>
              <a:t>sk yourself, is this the best I can do?</a:t>
            </a:r>
            <a:endParaRPr lang="en-GB">
              <a:cs typeface="Arial" pitchFamily="34" charset="0"/>
            </a:endParaRPr>
          </a:p>
        </p:txBody>
      </p:sp>
      <p:sp>
        <p:nvSpPr>
          <p:cNvPr id="4107" name="Text Box 10"/>
          <p:cNvSpPr txBox="1">
            <a:spLocks noChangeArrowheads="1"/>
          </p:cNvSpPr>
          <p:nvPr/>
        </p:nvSpPr>
        <p:spPr bwMode="auto">
          <a:xfrm>
            <a:off x="7019925" y="3430588"/>
            <a:ext cx="1851025" cy="1597025"/>
          </a:xfrm>
          <a:prstGeom prst="rect">
            <a:avLst/>
          </a:prstGeom>
          <a:solidFill>
            <a:srgbClr val="FFFFFF"/>
          </a:solidFill>
          <a:ln w="6350">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FF0000"/>
                </a:solidFill>
                <a:cs typeface="Arial" pitchFamily="34" charset="0"/>
              </a:rPr>
              <a:t>M</a:t>
            </a:r>
            <a:r>
              <a:rPr lang="en-US" sz="2000">
                <a:cs typeface="Arial" pitchFamily="34" charset="0"/>
              </a:rPr>
              <a:t>ake at least one change before you move on!</a:t>
            </a:r>
            <a:endParaRPr lang="en-GB">
              <a:cs typeface="Arial" pitchFamily="34" charset="0"/>
            </a:endParaRPr>
          </a:p>
        </p:txBody>
      </p:sp>
      <p:sp>
        <p:nvSpPr>
          <p:cNvPr id="4108" name="Down Arrow 12"/>
          <p:cNvSpPr>
            <a:spLocks noChangeArrowheads="1"/>
          </p:cNvSpPr>
          <p:nvPr/>
        </p:nvSpPr>
        <p:spPr bwMode="auto">
          <a:xfrm>
            <a:off x="355600" y="2619375"/>
            <a:ext cx="979488" cy="666750"/>
          </a:xfrm>
          <a:prstGeom prst="downArrow">
            <a:avLst>
              <a:gd name="adj1" fmla="val 50000"/>
              <a:gd name="adj2" fmla="val 50000"/>
            </a:avLst>
          </a:prstGeom>
          <a:solidFill>
            <a:srgbClr val="4F81BD"/>
          </a:solidFill>
          <a:ln w="25400">
            <a:solidFill>
              <a:srgbClr val="243F60"/>
            </a:solidFill>
            <a:miter lim="800000"/>
            <a:headEnd/>
            <a:tailEnd/>
          </a:ln>
        </p:spPr>
        <p:txBody>
          <a:bodyPr anchor="ctr"/>
          <a:lstStyle/>
          <a:p>
            <a:endParaRPr lang="en-US"/>
          </a:p>
        </p:txBody>
      </p:sp>
      <p:sp>
        <p:nvSpPr>
          <p:cNvPr id="4109" name="Down Arrow 12"/>
          <p:cNvSpPr>
            <a:spLocks noChangeArrowheads="1"/>
          </p:cNvSpPr>
          <p:nvPr/>
        </p:nvSpPr>
        <p:spPr bwMode="auto">
          <a:xfrm>
            <a:off x="1903413" y="2716213"/>
            <a:ext cx="981075" cy="666750"/>
          </a:xfrm>
          <a:prstGeom prst="downArrow">
            <a:avLst>
              <a:gd name="adj1" fmla="val 50000"/>
              <a:gd name="adj2" fmla="val 50000"/>
            </a:avLst>
          </a:prstGeom>
          <a:solidFill>
            <a:srgbClr val="4F81BD"/>
          </a:solidFill>
          <a:ln w="25400">
            <a:solidFill>
              <a:srgbClr val="243F60"/>
            </a:solidFill>
            <a:miter lim="800000"/>
            <a:headEnd/>
            <a:tailEnd/>
          </a:ln>
        </p:spPr>
        <p:txBody>
          <a:bodyPr anchor="ctr"/>
          <a:lstStyle/>
          <a:p>
            <a:endParaRPr lang="en-US"/>
          </a:p>
        </p:txBody>
      </p:sp>
      <p:sp>
        <p:nvSpPr>
          <p:cNvPr id="4110" name="Down Arrow 12"/>
          <p:cNvSpPr>
            <a:spLocks noChangeArrowheads="1"/>
          </p:cNvSpPr>
          <p:nvPr/>
        </p:nvSpPr>
        <p:spPr bwMode="auto">
          <a:xfrm>
            <a:off x="3708400" y="2751138"/>
            <a:ext cx="979488" cy="666750"/>
          </a:xfrm>
          <a:prstGeom prst="downArrow">
            <a:avLst>
              <a:gd name="adj1" fmla="val 50000"/>
              <a:gd name="adj2" fmla="val 50000"/>
            </a:avLst>
          </a:prstGeom>
          <a:solidFill>
            <a:srgbClr val="4F81BD"/>
          </a:solidFill>
          <a:ln w="25400">
            <a:solidFill>
              <a:srgbClr val="243F60"/>
            </a:solidFill>
            <a:miter lim="800000"/>
            <a:headEnd/>
            <a:tailEnd/>
          </a:ln>
        </p:spPr>
        <p:txBody>
          <a:bodyPr anchor="ctr"/>
          <a:lstStyle/>
          <a:p>
            <a:endParaRPr lang="en-US"/>
          </a:p>
        </p:txBody>
      </p:sp>
      <p:sp>
        <p:nvSpPr>
          <p:cNvPr id="4111" name="Down Arrow 12"/>
          <p:cNvSpPr>
            <a:spLocks noChangeArrowheads="1"/>
          </p:cNvSpPr>
          <p:nvPr/>
        </p:nvSpPr>
        <p:spPr bwMode="auto">
          <a:xfrm>
            <a:off x="5392738" y="2716213"/>
            <a:ext cx="979487" cy="666750"/>
          </a:xfrm>
          <a:prstGeom prst="downArrow">
            <a:avLst>
              <a:gd name="adj1" fmla="val 50000"/>
              <a:gd name="adj2" fmla="val 50000"/>
            </a:avLst>
          </a:prstGeom>
          <a:solidFill>
            <a:srgbClr val="4F81BD"/>
          </a:solidFill>
          <a:ln w="25400">
            <a:solidFill>
              <a:srgbClr val="243F60"/>
            </a:solidFill>
            <a:miter lim="800000"/>
            <a:headEnd/>
            <a:tailEnd/>
          </a:ln>
        </p:spPr>
        <p:txBody>
          <a:bodyPr anchor="ctr"/>
          <a:lstStyle/>
          <a:p>
            <a:endParaRPr lang="en-US"/>
          </a:p>
        </p:txBody>
      </p:sp>
      <p:sp>
        <p:nvSpPr>
          <p:cNvPr id="4112" name="Down Arrow 12"/>
          <p:cNvSpPr>
            <a:spLocks noChangeArrowheads="1"/>
          </p:cNvSpPr>
          <p:nvPr/>
        </p:nvSpPr>
        <p:spPr bwMode="auto">
          <a:xfrm>
            <a:off x="7454900" y="2716213"/>
            <a:ext cx="979488" cy="666750"/>
          </a:xfrm>
          <a:prstGeom prst="downArrow">
            <a:avLst>
              <a:gd name="adj1" fmla="val 50000"/>
              <a:gd name="adj2" fmla="val 50000"/>
            </a:avLst>
          </a:prstGeom>
          <a:solidFill>
            <a:srgbClr val="4F81BD"/>
          </a:solidFill>
          <a:ln w="25400">
            <a:solidFill>
              <a:srgbClr val="243F60"/>
            </a:solidFill>
            <a:miter lim="800000"/>
            <a:headEnd/>
            <a:tailEnd/>
          </a:ln>
        </p:spPr>
        <p:txBody>
          <a:bodyPr anchor="ctr"/>
          <a:lstStyle/>
          <a:p>
            <a:endParaRPr lang="en-US"/>
          </a:p>
        </p:txBody>
      </p:sp>
      <p:sp>
        <p:nvSpPr>
          <p:cNvPr id="17" name="TextBox 16"/>
          <p:cNvSpPr txBox="1"/>
          <p:nvPr/>
        </p:nvSpPr>
        <p:spPr>
          <a:xfrm>
            <a:off x="0" y="31750"/>
            <a:ext cx="9144000" cy="646113"/>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ctr">
              <a:defRPr/>
            </a:pPr>
            <a:r>
              <a:rPr lang="en-GB" b="1" dirty="0" smtClean="0">
                <a:latin typeface="Comic Sans MS" pitchFamily="66" charset="0"/>
              </a:rPr>
              <a:t>“</a:t>
            </a:r>
            <a:r>
              <a:rPr lang="en-GB" b="1" dirty="0">
                <a:latin typeface="Comic Sans MS" pitchFamily="66" charset="0"/>
              </a:rPr>
              <a:t>The Jewish people have no right to own the land of Israel.”</a:t>
            </a:r>
          </a:p>
          <a:p>
            <a:pPr algn="ctr">
              <a:defRPr/>
            </a:pPr>
            <a:r>
              <a:rPr lang="en-GB" b="1" dirty="0">
                <a:latin typeface="Comic Sans MS" pitchFamily="66" charset="0"/>
              </a:rPr>
              <a:t>	Do you agree? </a:t>
            </a:r>
          </a:p>
        </p:txBody>
      </p:sp>
      <p:sp>
        <p:nvSpPr>
          <p:cNvPr id="4114" name="Down Arrow 12"/>
          <p:cNvSpPr>
            <a:spLocks noChangeArrowheads="1"/>
          </p:cNvSpPr>
          <p:nvPr/>
        </p:nvSpPr>
        <p:spPr bwMode="auto">
          <a:xfrm>
            <a:off x="2886075" y="4732338"/>
            <a:ext cx="979488" cy="666750"/>
          </a:xfrm>
          <a:prstGeom prst="downArrow">
            <a:avLst>
              <a:gd name="adj1" fmla="val 50000"/>
              <a:gd name="adj2" fmla="val 50000"/>
            </a:avLst>
          </a:prstGeom>
          <a:solidFill>
            <a:srgbClr val="4F81BD"/>
          </a:solidFill>
          <a:ln w="25400">
            <a:solidFill>
              <a:srgbClr val="243F60"/>
            </a:solidFill>
            <a:miter lim="800000"/>
            <a:headEnd/>
            <a:tailEnd/>
          </a:ln>
        </p:spPr>
        <p:txBody>
          <a:bodyPr anchor="ctr"/>
          <a:lstStyle/>
          <a:p>
            <a:endParaRPr lang="en-US"/>
          </a:p>
        </p:txBody>
      </p:sp>
      <p:sp>
        <p:nvSpPr>
          <p:cNvPr id="4115" name="Down Arrow 12"/>
          <p:cNvSpPr>
            <a:spLocks noChangeArrowheads="1"/>
          </p:cNvSpPr>
          <p:nvPr/>
        </p:nvSpPr>
        <p:spPr bwMode="auto">
          <a:xfrm>
            <a:off x="981075" y="4713288"/>
            <a:ext cx="979488" cy="666750"/>
          </a:xfrm>
          <a:prstGeom prst="downArrow">
            <a:avLst>
              <a:gd name="adj1" fmla="val 50000"/>
              <a:gd name="adj2" fmla="val 50000"/>
            </a:avLst>
          </a:prstGeom>
          <a:solidFill>
            <a:srgbClr val="4F81BD"/>
          </a:solidFill>
          <a:ln w="25400">
            <a:solidFill>
              <a:srgbClr val="243F60"/>
            </a:solidFill>
            <a:miter lim="800000"/>
            <a:headEnd/>
            <a:tailEnd/>
          </a:ln>
        </p:spPr>
        <p:txBody>
          <a:bodyPr anchor="ctr"/>
          <a:lstStyle/>
          <a:p>
            <a:endParaRPr lang="en-US"/>
          </a:p>
        </p:txBody>
      </p:sp>
      <p:sp>
        <p:nvSpPr>
          <p:cNvPr id="4116" name="Text Box 6"/>
          <p:cNvSpPr txBox="1">
            <a:spLocks noChangeArrowheads="1"/>
          </p:cNvSpPr>
          <p:nvPr/>
        </p:nvSpPr>
        <p:spPr bwMode="auto">
          <a:xfrm>
            <a:off x="157163" y="5407025"/>
            <a:ext cx="1746250" cy="1458913"/>
          </a:xfrm>
          <a:prstGeom prst="rect">
            <a:avLst/>
          </a:prstGeom>
          <a:solidFill>
            <a:srgbClr val="FFFFFF"/>
          </a:solidFill>
          <a:ln w="6350">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FF0000"/>
                </a:solidFill>
                <a:cs typeface="Arial" pitchFamily="34" charset="0"/>
              </a:rPr>
              <a:t>Highlight where you have used evidence.</a:t>
            </a:r>
            <a:endParaRPr lang="en-US" sz="2000" b="1">
              <a:cs typeface="Arial" pitchFamily="34" charset="0"/>
            </a:endParaRPr>
          </a:p>
          <a:p>
            <a:pPr eaLnBrk="1" hangingPunct="1"/>
            <a:endParaRPr lang="en-US" sz="2000">
              <a:cs typeface="Arial" pitchFamily="34" charset="0"/>
            </a:endParaRPr>
          </a:p>
          <a:p>
            <a:pPr eaLnBrk="1" hangingPunct="1"/>
            <a:endParaRPr lang="en-GB">
              <a:cs typeface="Arial" pitchFamily="34" charset="0"/>
            </a:endParaRPr>
          </a:p>
        </p:txBody>
      </p:sp>
      <p:sp>
        <p:nvSpPr>
          <p:cNvPr id="4117" name="Text Box 6"/>
          <p:cNvSpPr txBox="1">
            <a:spLocks noChangeArrowheads="1"/>
          </p:cNvSpPr>
          <p:nvPr/>
        </p:nvSpPr>
        <p:spPr bwMode="auto">
          <a:xfrm>
            <a:off x="1881188" y="5394325"/>
            <a:ext cx="2708275" cy="1458913"/>
          </a:xfrm>
          <a:prstGeom prst="rect">
            <a:avLst/>
          </a:prstGeom>
          <a:solidFill>
            <a:srgbClr val="FFFFFF"/>
          </a:solidFill>
          <a:ln w="6350">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FF0000"/>
                </a:solidFill>
                <a:cs typeface="Arial" pitchFamily="34" charset="0"/>
              </a:rPr>
              <a:t>Write one sentence explaining how you have met the success criteria.</a:t>
            </a:r>
            <a:endParaRPr lang="en-US" sz="2000" b="1">
              <a:cs typeface="Arial" pitchFamily="34" charset="0"/>
            </a:endParaRPr>
          </a:p>
          <a:p>
            <a:pPr eaLnBrk="1" hangingPunct="1"/>
            <a:endParaRPr lang="en-US" sz="2000">
              <a:cs typeface="Arial" pitchFamily="34" charset="0"/>
            </a:endParaRPr>
          </a:p>
          <a:p>
            <a:pPr eaLnBrk="1" hangingPunct="1"/>
            <a:endParaRPr lang="en-GB">
              <a:cs typeface="Arial" pitchFamily="34" charset="0"/>
            </a:endParaRPr>
          </a:p>
        </p:txBody>
      </p:sp>
      <p:sp>
        <p:nvSpPr>
          <p:cNvPr id="4118" name="Text Box 6"/>
          <p:cNvSpPr txBox="1">
            <a:spLocks noChangeArrowheads="1"/>
          </p:cNvSpPr>
          <p:nvPr/>
        </p:nvSpPr>
        <p:spPr bwMode="auto">
          <a:xfrm>
            <a:off x="4560888" y="5384800"/>
            <a:ext cx="3106737" cy="1458913"/>
          </a:xfrm>
          <a:prstGeom prst="rect">
            <a:avLst/>
          </a:prstGeom>
          <a:solidFill>
            <a:srgbClr val="FFFFFF"/>
          </a:solidFill>
          <a:ln w="6350">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FF0000"/>
                </a:solidFill>
                <a:cs typeface="Arial" pitchFamily="34" charset="0"/>
              </a:rPr>
              <a:t>Write one sentence explaining what you need to do next to meet the success criteria</a:t>
            </a:r>
            <a:endParaRPr lang="en-US" sz="2000" b="1">
              <a:cs typeface="Arial" pitchFamily="34" charset="0"/>
            </a:endParaRPr>
          </a:p>
          <a:p>
            <a:pPr eaLnBrk="1" hangingPunct="1"/>
            <a:endParaRPr lang="en-US" sz="2000">
              <a:cs typeface="Arial" pitchFamily="34" charset="0"/>
            </a:endParaRPr>
          </a:p>
          <a:p>
            <a:pPr eaLnBrk="1" hangingPunct="1"/>
            <a:endParaRPr lang="en-GB">
              <a:cs typeface="Arial" pitchFamily="34" charset="0"/>
            </a:endParaRPr>
          </a:p>
        </p:txBody>
      </p:sp>
      <p:sp>
        <p:nvSpPr>
          <p:cNvPr id="4119" name="Down Arrow 12"/>
          <p:cNvSpPr>
            <a:spLocks noChangeArrowheads="1"/>
          </p:cNvSpPr>
          <p:nvPr/>
        </p:nvSpPr>
        <p:spPr bwMode="auto">
          <a:xfrm>
            <a:off x="5881688" y="4718050"/>
            <a:ext cx="979487" cy="666750"/>
          </a:xfrm>
          <a:prstGeom prst="downArrow">
            <a:avLst>
              <a:gd name="adj1" fmla="val 50000"/>
              <a:gd name="adj2" fmla="val 50000"/>
            </a:avLst>
          </a:prstGeom>
          <a:solidFill>
            <a:srgbClr val="4F81BD"/>
          </a:solidFill>
          <a:ln w="25400">
            <a:solidFill>
              <a:srgbClr val="243F60"/>
            </a:solidFill>
            <a:miter lim="800000"/>
            <a:headEnd/>
            <a:tailEnd/>
          </a:ln>
        </p:spPr>
        <p:txBody>
          <a:bodyPr anchor="ctr"/>
          <a:lstStyle/>
          <a:p>
            <a:endParaRPr lang="en-US"/>
          </a:p>
        </p:txBody>
      </p:sp>
      <p:sp>
        <p:nvSpPr>
          <p:cNvPr id="4120" name="Text Box 6"/>
          <p:cNvSpPr txBox="1">
            <a:spLocks noChangeArrowheads="1"/>
          </p:cNvSpPr>
          <p:nvPr/>
        </p:nvSpPr>
        <p:spPr bwMode="auto">
          <a:xfrm>
            <a:off x="7596188" y="5384800"/>
            <a:ext cx="1576387" cy="1458913"/>
          </a:xfrm>
          <a:prstGeom prst="rect">
            <a:avLst/>
          </a:prstGeom>
          <a:solidFill>
            <a:srgbClr val="FFFFFF"/>
          </a:solidFill>
          <a:ln w="6350">
            <a:solidFill>
              <a:srgbClr val="000000"/>
            </a:solidFill>
            <a:miter lim="800000"/>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FF0000"/>
                </a:solidFill>
                <a:cs typeface="Arial" pitchFamily="34" charset="0"/>
              </a:rPr>
              <a:t>DO IT!!!!</a:t>
            </a:r>
            <a:endParaRPr lang="en-US" sz="2000" b="1">
              <a:cs typeface="Arial" pitchFamily="34" charset="0"/>
            </a:endParaRPr>
          </a:p>
          <a:p>
            <a:pPr eaLnBrk="1" hangingPunct="1"/>
            <a:endParaRPr lang="en-US" sz="2000">
              <a:cs typeface="Arial" pitchFamily="34" charset="0"/>
            </a:endParaRPr>
          </a:p>
          <a:p>
            <a:pPr eaLnBrk="1" hangingPunct="1"/>
            <a:endParaRPr lang="en-GB">
              <a:cs typeface="Arial" pitchFamily="34" charset="0"/>
            </a:endParaRPr>
          </a:p>
        </p:txBody>
      </p:sp>
      <p:sp>
        <p:nvSpPr>
          <p:cNvPr id="4121" name="Down Arrow 12"/>
          <p:cNvSpPr>
            <a:spLocks noChangeArrowheads="1"/>
          </p:cNvSpPr>
          <p:nvPr/>
        </p:nvSpPr>
        <p:spPr bwMode="auto">
          <a:xfrm>
            <a:off x="8118475" y="4659313"/>
            <a:ext cx="979488" cy="666750"/>
          </a:xfrm>
          <a:prstGeom prst="downArrow">
            <a:avLst>
              <a:gd name="adj1" fmla="val 50000"/>
              <a:gd name="adj2" fmla="val 50000"/>
            </a:avLst>
          </a:prstGeom>
          <a:solidFill>
            <a:srgbClr val="4F81BD"/>
          </a:solidFill>
          <a:ln w="25400">
            <a:solidFill>
              <a:srgbClr val="243F60"/>
            </a:solidFill>
            <a:miter lim="800000"/>
            <a:headEnd/>
            <a:tailEnd/>
          </a:ln>
        </p:spPr>
        <p:txBody>
          <a:bodyPr anchor="ctr"/>
          <a:lstStyle/>
          <a:p>
            <a:endParaRPr lang="en-US"/>
          </a:p>
        </p:txBody>
      </p:sp>
      <p:sp>
        <p:nvSpPr>
          <p:cNvPr id="4122" name="TextBox 1"/>
          <p:cNvSpPr txBox="1">
            <a:spLocks noChangeArrowheads="1"/>
          </p:cNvSpPr>
          <p:nvPr/>
        </p:nvSpPr>
        <p:spPr bwMode="auto">
          <a:xfrm>
            <a:off x="6372225" y="476250"/>
            <a:ext cx="2800350" cy="36988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a:t>Green Pen at the ready!</a:t>
            </a:r>
          </a:p>
        </p:txBody>
      </p:sp>
    </p:spTree>
    <p:extLst>
      <p:ext uri="{BB962C8B-B14F-4D97-AF65-F5344CB8AC3E}">
        <p14:creationId xmlns:p14="http://schemas.microsoft.com/office/powerpoint/2010/main" val="1540071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upload.wikimedia.org/wikipedia/commons/8/84/Israel_Palestine_one-state_binational_fla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502" y="963904"/>
            <a:ext cx="7735318" cy="554461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95536" y="43831"/>
            <a:ext cx="2435795"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Plenary</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TextBox 2"/>
          <p:cNvSpPr txBox="1"/>
          <p:nvPr/>
        </p:nvSpPr>
        <p:spPr>
          <a:xfrm>
            <a:off x="3923928" y="59201"/>
            <a:ext cx="5112568" cy="1200329"/>
          </a:xfrm>
          <a:prstGeom prst="rect">
            <a:avLst/>
          </a:prstGeom>
          <a:solidFill>
            <a:schemeClr val="accent1"/>
          </a:solidFill>
        </p:spPr>
        <p:txBody>
          <a:bodyPr wrap="square" rtlCol="0">
            <a:spAutoFit/>
          </a:bodyPr>
          <a:lstStyle/>
          <a:p>
            <a:pPr algn="ctr"/>
            <a:r>
              <a:rPr lang="en-GB" sz="2400" dirty="0" smtClean="0"/>
              <a:t>What does the picture suggest about one of the possible solutions to the Israeli conflict?</a:t>
            </a:r>
            <a:endParaRPr lang="en-GB" sz="2400" dirty="0"/>
          </a:p>
        </p:txBody>
      </p:sp>
      <p:sp>
        <p:nvSpPr>
          <p:cNvPr id="6" name="TextBox 5"/>
          <p:cNvSpPr txBox="1"/>
          <p:nvPr/>
        </p:nvSpPr>
        <p:spPr>
          <a:xfrm>
            <a:off x="38296" y="6247566"/>
            <a:ext cx="8998200" cy="523220"/>
          </a:xfrm>
          <a:prstGeom prst="rect">
            <a:avLst/>
          </a:prstGeom>
          <a:solidFill>
            <a:schemeClr val="accent1"/>
          </a:solidFill>
        </p:spPr>
        <p:txBody>
          <a:bodyPr wrap="square" rtlCol="0">
            <a:spAutoFit/>
          </a:bodyPr>
          <a:lstStyle/>
          <a:p>
            <a:pPr algn="ctr"/>
            <a:r>
              <a:rPr lang="en-GB" sz="2800" dirty="0" smtClean="0"/>
              <a:t>What do you think is the best possible solution?</a:t>
            </a:r>
            <a:endParaRPr lang="en-GB" sz="2800" dirty="0"/>
          </a:p>
        </p:txBody>
      </p:sp>
    </p:spTree>
    <p:extLst>
      <p:ext uri="{BB962C8B-B14F-4D97-AF65-F5344CB8AC3E}">
        <p14:creationId xmlns:p14="http://schemas.microsoft.com/office/powerpoint/2010/main" val="1434071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409950" y="1790700"/>
            <a:ext cx="5627688" cy="151130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dirty="0">
                <a:solidFill>
                  <a:schemeClr val="bg1"/>
                </a:solidFill>
                <a:latin typeface="Trebuchet MS" panose="020B0603020202020204" pitchFamily="34" charset="0"/>
              </a:rPr>
              <a:t>I can </a:t>
            </a:r>
            <a:r>
              <a:rPr lang="en-GB" sz="2400" u="sng" dirty="0">
                <a:solidFill>
                  <a:schemeClr val="bg1"/>
                </a:solidFill>
                <a:latin typeface="Trebuchet MS" panose="020B0603020202020204" pitchFamily="34" charset="0"/>
              </a:rPr>
              <a:t>explain with evidence</a:t>
            </a:r>
            <a:r>
              <a:rPr lang="en-GB" sz="2400" dirty="0">
                <a:solidFill>
                  <a:schemeClr val="bg1"/>
                </a:solidFill>
                <a:latin typeface="Trebuchet MS" panose="020B0603020202020204" pitchFamily="34" charset="0"/>
              </a:rPr>
              <a:t>, both perspectives for the current </a:t>
            </a:r>
            <a:r>
              <a:rPr lang="en-GB" sz="2400" dirty="0" smtClean="0">
                <a:solidFill>
                  <a:schemeClr val="bg1"/>
                </a:solidFill>
                <a:latin typeface="Trebuchet MS" panose="020B0603020202020204" pitchFamily="34" charset="0"/>
              </a:rPr>
              <a:t>conflict in Israel.</a:t>
            </a:r>
            <a:endParaRPr lang="en-GB" sz="2400" dirty="0">
              <a:solidFill>
                <a:schemeClr val="bg1"/>
              </a:solidFill>
              <a:latin typeface="Trebuchet MS" panose="020B0603020202020204" pitchFamily="34" charset="0"/>
            </a:endParaRPr>
          </a:p>
        </p:txBody>
      </p:sp>
      <p:sp>
        <p:nvSpPr>
          <p:cNvPr id="4" name="Rounded Rectangle 3"/>
          <p:cNvSpPr/>
          <p:nvPr/>
        </p:nvSpPr>
        <p:spPr>
          <a:xfrm>
            <a:off x="3446463" y="3311525"/>
            <a:ext cx="5570537" cy="15113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79525">
              <a:lnSpc>
                <a:spcPct val="90000"/>
              </a:lnSpc>
              <a:spcBef>
                <a:spcPct val="20000"/>
              </a:spcBef>
              <a:buFont typeface="Arial" charset="0"/>
              <a:buNone/>
              <a:defRPr/>
            </a:pPr>
            <a:r>
              <a:rPr lang="en-GB" altLang="en-US" sz="2400" dirty="0">
                <a:solidFill>
                  <a:schemeClr val="tx1"/>
                </a:solidFill>
                <a:latin typeface="Calibri" pitchFamily="34" charset="0"/>
              </a:rPr>
              <a:t>I can </a:t>
            </a:r>
            <a:r>
              <a:rPr lang="en-GB" altLang="en-US" sz="2400" u="sng" dirty="0">
                <a:solidFill>
                  <a:schemeClr val="tx1"/>
                </a:solidFill>
                <a:latin typeface="Calibri" pitchFamily="34" charset="0"/>
              </a:rPr>
              <a:t>evaluate </a:t>
            </a:r>
            <a:r>
              <a:rPr lang="en-GB" altLang="en-US" sz="2400" dirty="0">
                <a:solidFill>
                  <a:schemeClr val="tx1"/>
                </a:solidFill>
                <a:latin typeface="Calibri" pitchFamily="34" charset="0"/>
              </a:rPr>
              <a:t>the reasons and motivations behind the current conflict and conclude what should happen to </a:t>
            </a:r>
            <a:r>
              <a:rPr lang="en-GB" altLang="en-US" sz="2400" dirty="0" smtClean="0">
                <a:solidFill>
                  <a:schemeClr val="tx1"/>
                </a:solidFill>
                <a:latin typeface="Calibri" pitchFamily="34" charset="0"/>
              </a:rPr>
              <a:t>Israel.</a:t>
            </a:r>
            <a:endParaRPr lang="en-GB" altLang="en-US" sz="1400" dirty="0">
              <a:solidFill>
                <a:srgbClr val="C00000"/>
              </a:solidFill>
              <a:latin typeface="Calibri" pitchFamily="34" charset="0"/>
            </a:endParaRPr>
          </a:p>
        </p:txBody>
      </p:sp>
      <p:sp>
        <p:nvSpPr>
          <p:cNvPr id="5" name="Rounded Rectangle 4"/>
          <p:cNvSpPr/>
          <p:nvPr/>
        </p:nvSpPr>
        <p:spPr>
          <a:xfrm>
            <a:off x="3635896" y="4806950"/>
            <a:ext cx="5381104" cy="2000250"/>
          </a:xfrm>
          <a:prstGeom prst="roundRect">
            <a:avLst>
              <a:gd name="adj" fmla="val 958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79525">
              <a:lnSpc>
                <a:spcPct val="90000"/>
              </a:lnSpc>
              <a:spcBef>
                <a:spcPct val="20000"/>
              </a:spcBef>
              <a:buFont typeface="Arial" charset="0"/>
              <a:buNone/>
              <a:defRPr/>
            </a:pPr>
            <a:r>
              <a:rPr lang="en-GB" altLang="en-US" sz="2400" dirty="0" smtClean="0">
                <a:solidFill>
                  <a:schemeClr val="tx1"/>
                </a:solidFill>
                <a:latin typeface="Calibri" pitchFamily="34" charset="0"/>
              </a:rPr>
              <a:t>I can </a:t>
            </a:r>
            <a:r>
              <a:rPr lang="en-GB" altLang="en-US" sz="2400" u="sng" dirty="0" smtClean="0">
                <a:solidFill>
                  <a:schemeClr val="tx1"/>
                </a:solidFill>
                <a:latin typeface="Calibri" pitchFamily="34" charset="0"/>
              </a:rPr>
              <a:t>compose</a:t>
            </a:r>
            <a:r>
              <a:rPr lang="en-GB" altLang="en-US" sz="2400" dirty="0" smtClean="0">
                <a:solidFill>
                  <a:schemeClr val="tx1"/>
                </a:solidFill>
                <a:latin typeface="Calibri" pitchFamily="34" charset="0"/>
              </a:rPr>
              <a:t> and </a:t>
            </a:r>
            <a:r>
              <a:rPr lang="en-GB" altLang="en-US" sz="2400" u="sng" dirty="0" smtClean="0">
                <a:solidFill>
                  <a:schemeClr val="tx1"/>
                </a:solidFill>
                <a:latin typeface="Calibri" pitchFamily="34" charset="0"/>
              </a:rPr>
              <a:t>construct</a:t>
            </a:r>
            <a:r>
              <a:rPr lang="en-GB" altLang="en-US" sz="2400" dirty="0" smtClean="0">
                <a:solidFill>
                  <a:schemeClr val="tx1"/>
                </a:solidFill>
                <a:latin typeface="Calibri" pitchFamily="34" charset="0"/>
              </a:rPr>
              <a:t> a balanced argument, with evidence, to explain if anybody has the right to the land of Israel.</a:t>
            </a:r>
            <a:endParaRPr lang="en-GB" altLang="en-US" sz="2400" dirty="0">
              <a:solidFill>
                <a:schemeClr val="tx1"/>
              </a:solidFill>
              <a:latin typeface="Calibri" pitchFamily="34" charset="0"/>
            </a:endParaRPr>
          </a:p>
        </p:txBody>
      </p:sp>
      <p:sp>
        <p:nvSpPr>
          <p:cNvPr id="6" name="Rounded Rectangle 5"/>
          <p:cNvSpPr/>
          <p:nvPr/>
        </p:nvSpPr>
        <p:spPr>
          <a:xfrm>
            <a:off x="0" y="1724025"/>
            <a:ext cx="3409950" cy="1512888"/>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8000" dirty="0">
                <a:latin typeface="Kristen ITC" panose="03050502040202030202" pitchFamily="66" charset="0"/>
              </a:rPr>
              <a:t>Warm</a:t>
            </a:r>
            <a:r>
              <a:rPr lang="en-GB" sz="5400" dirty="0">
                <a:latin typeface="Kristen ITC" panose="03050502040202030202" pitchFamily="66" charset="0"/>
              </a:rPr>
              <a:t> </a:t>
            </a:r>
          </a:p>
        </p:txBody>
      </p:sp>
      <p:sp>
        <p:nvSpPr>
          <p:cNvPr id="7" name="Rounded Rectangle 6"/>
          <p:cNvSpPr/>
          <p:nvPr/>
        </p:nvSpPr>
        <p:spPr>
          <a:xfrm>
            <a:off x="36513" y="3316288"/>
            <a:ext cx="3409950" cy="15113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9600" dirty="0">
                <a:latin typeface="Kristen ITC" panose="03050502040202030202" pitchFamily="66" charset="0"/>
              </a:rPr>
              <a:t>Hot</a:t>
            </a:r>
            <a:endParaRPr lang="en-GB" sz="5400" dirty="0">
              <a:latin typeface="Kristen ITC" panose="03050502040202030202" pitchFamily="66" charset="0"/>
            </a:endParaRPr>
          </a:p>
        </p:txBody>
      </p:sp>
      <p:sp>
        <p:nvSpPr>
          <p:cNvPr id="8" name="Rounded Rectangle 7"/>
          <p:cNvSpPr/>
          <p:nvPr/>
        </p:nvSpPr>
        <p:spPr>
          <a:xfrm>
            <a:off x="0" y="4806950"/>
            <a:ext cx="3635896" cy="200025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4800" dirty="0">
                <a:solidFill>
                  <a:schemeClr val="tx1"/>
                </a:solidFill>
                <a:latin typeface="Kristen ITC" panose="03050502040202030202" pitchFamily="66" charset="0"/>
              </a:rPr>
              <a:t>Scorching</a:t>
            </a:r>
            <a:r>
              <a:rPr lang="en-GB" sz="4400" dirty="0">
                <a:latin typeface="Kristen ITC" panose="03050502040202030202" pitchFamily="66" charset="0"/>
              </a:rPr>
              <a:t> </a:t>
            </a:r>
          </a:p>
        </p:txBody>
      </p:sp>
      <p:sp>
        <p:nvSpPr>
          <p:cNvPr id="6152" name="Date Placeholder 3"/>
          <p:cNvSpPr txBox="1">
            <a:spLocks noGrp="1"/>
          </p:cNvSpPr>
          <p:nvPr/>
        </p:nvSpPr>
        <p:spPr bwMode="auto">
          <a:xfrm>
            <a:off x="3203575" y="0"/>
            <a:ext cx="5834063" cy="588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nchor="ctr"/>
          <a:lstStyle>
            <a:lvl1pPr defTabSz="1279525" eaLnBrk="0" hangingPunct="0">
              <a:defRPr>
                <a:solidFill>
                  <a:schemeClr val="tx1"/>
                </a:solidFill>
                <a:latin typeface="Arial" pitchFamily="34" charset="0"/>
              </a:defRPr>
            </a:lvl1pPr>
            <a:lvl2pPr marL="742950" indent="-285750" defTabSz="1279525" eaLnBrk="0" hangingPunct="0">
              <a:defRPr>
                <a:solidFill>
                  <a:schemeClr val="tx1"/>
                </a:solidFill>
                <a:latin typeface="Arial" pitchFamily="34" charset="0"/>
              </a:defRPr>
            </a:lvl2pPr>
            <a:lvl3pPr marL="1143000" indent="-228600" defTabSz="1279525" eaLnBrk="0" hangingPunct="0">
              <a:defRPr>
                <a:solidFill>
                  <a:schemeClr val="tx1"/>
                </a:solidFill>
                <a:latin typeface="Arial" pitchFamily="34" charset="0"/>
              </a:defRPr>
            </a:lvl3pPr>
            <a:lvl4pPr marL="1600200" indent="-228600" defTabSz="1279525" eaLnBrk="0" hangingPunct="0">
              <a:defRPr>
                <a:solidFill>
                  <a:schemeClr val="tx1"/>
                </a:solidFill>
                <a:latin typeface="Arial" pitchFamily="34" charset="0"/>
              </a:defRPr>
            </a:lvl4pPr>
            <a:lvl5pPr marL="2057400" indent="-228600" defTabSz="1279525" eaLnBrk="0" hangingPunct="0">
              <a:defRPr>
                <a:solidFill>
                  <a:schemeClr val="tx1"/>
                </a:solidFill>
                <a:latin typeface="Arial" pitchFamily="34" charset="0"/>
              </a:defRPr>
            </a:lvl5pPr>
            <a:lvl6pPr marL="2514600" indent="-228600" defTabSz="1279525" eaLnBrk="0" fontAlgn="base" hangingPunct="0">
              <a:spcBef>
                <a:spcPct val="0"/>
              </a:spcBef>
              <a:spcAft>
                <a:spcPct val="0"/>
              </a:spcAft>
              <a:defRPr>
                <a:solidFill>
                  <a:schemeClr val="tx1"/>
                </a:solidFill>
                <a:latin typeface="Arial" pitchFamily="34" charset="0"/>
              </a:defRPr>
            </a:lvl6pPr>
            <a:lvl7pPr marL="2971800" indent="-228600" defTabSz="1279525" eaLnBrk="0" fontAlgn="base" hangingPunct="0">
              <a:spcBef>
                <a:spcPct val="0"/>
              </a:spcBef>
              <a:spcAft>
                <a:spcPct val="0"/>
              </a:spcAft>
              <a:defRPr>
                <a:solidFill>
                  <a:schemeClr val="tx1"/>
                </a:solidFill>
                <a:latin typeface="Arial" pitchFamily="34" charset="0"/>
              </a:defRPr>
            </a:lvl7pPr>
            <a:lvl8pPr marL="3429000" indent="-228600" defTabSz="1279525" eaLnBrk="0" fontAlgn="base" hangingPunct="0">
              <a:spcBef>
                <a:spcPct val="0"/>
              </a:spcBef>
              <a:spcAft>
                <a:spcPct val="0"/>
              </a:spcAft>
              <a:defRPr>
                <a:solidFill>
                  <a:schemeClr val="tx1"/>
                </a:solidFill>
                <a:latin typeface="Arial" pitchFamily="34" charset="0"/>
              </a:defRPr>
            </a:lvl8pPr>
            <a:lvl9pPr marL="3886200" indent="-228600" defTabSz="1279525" eaLnBrk="0" fontAlgn="base" hangingPunct="0">
              <a:spcBef>
                <a:spcPct val="0"/>
              </a:spcBef>
              <a:spcAft>
                <a:spcPct val="0"/>
              </a:spcAft>
              <a:defRPr>
                <a:solidFill>
                  <a:schemeClr val="tx1"/>
                </a:solidFill>
                <a:latin typeface="Arial" pitchFamily="34" charset="0"/>
              </a:defRPr>
            </a:lvl9pPr>
          </a:lstStyle>
          <a:p>
            <a:pPr eaLnBrk="1" hangingPunct="1"/>
            <a:fld id="{01844F3F-2795-4229-8024-8D4E1FCFC0C3}" type="datetime2">
              <a:rPr lang="en-GB" altLang="en-US" sz="2600" u="sng">
                <a:solidFill>
                  <a:srgbClr val="17375E"/>
                </a:solidFill>
                <a:latin typeface="Comic Sans MS" pitchFamily="66" charset="0"/>
              </a:rPr>
              <a:pPr eaLnBrk="1" hangingPunct="1"/>
              <a:t>Tuesday, 15 March 2016</a:t>
            </a:fld>
            <a:endParaRPr lang="en-GB" altLang="en-US" sz="2600" u="sng">
              <a:solidFill>
                <a:srgbClr val="17375E"/>
              </a:solidFill>
              <a:latin typeface="Comic Sans MS" pitchFamily="66" charset="0"/>
            </a:endParaRPr>
          </a:p>
        </p:txBody>
      </p:sp>
      <p:sp>
        <p:nvSpPr>
          <p:cNvPr id="10" name="TextBox 9"/>
          <p:cNvSpPr txBox="1"/>
          <p:nvPr/>
        </p:nvSpPr>
        <p:spPr>
          <a:xfrm>
            <a:off x="6350" y="588963"/>
            <a:ext cx="9137650" cy="1077218"/>
          </a:xfrm>
          <a:prstGeom prst="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3200" i="1" u="sng" dirty="0">
                <a:solidFill>
                  <a:schemeClr val="tx1"/>
                </a:solidFill>
                <a:latin typeface="Century Gothic" panose="020B0502020202020204" pitchFamily="34" charset="0"/>
              </a:rPr>
              <a:t>Driving Question</a:t>
            </a:r>
            <a:r>
              <a:rPr lang="en-GB" sz="3200" dirty="0">
                <a:solidFill>
                  <a:schemeClr val="tx1"/>
                </a:solidFill>
                <a:latin typeface="Century Gothic" panose="020B0502020202020204" pitchFamily="34" charset="0"/>
              </a:rPr>
              <a:t>: </a:t>
            </a:r>
            <a:r>
              <a:rPr lang="en-GB" sz="3200" dirty="0" smtClean="0">
                <a:solidFill>
                  <a:schemeClr val="tx1"/>
                </a:solidFill>
                <a:latin typeface="Century Gothic" panose="020B0502020202020204" pitchFamily="34" charset="0"/>
              </a:rPr>
              <a:t>Do the Jew’s have any right over the country of Israel?</a:t>
            </a:r>
            <a:endParaRPr lang="en-GB" sz="32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729512369"/>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628800"/>
            <a:ext cx="8272250" cy="2585323"/>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Create 3 questions to test </a:t>
            </a:r>
          </a:p>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Your partners knowledge on the </a:t>
            </a: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Israeli conflict.</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692431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281" y="160338"/>
            <a:ext cx="6172200" cy="1143000"/>
          </a:xfrm>
        </p:spPr>
        <p:style>
          <a:lnRef idx="1">
            <a:schemeClr val="accent2"/>
          </a:lnRef>
          <a:fillRef idx="2">
            <a:schemeClr val="accent2"/>
          </a:fillRef>
          <a:effectRef idx="1">
            <a:schemeClr val="accent2"/>
          </a:effectRef>
          <a:fontRef idx="minor">
            <a:schemeClr val="dk1"/>
          </a:fontRef>
        </p:style>
        <p:txBody>
          <a:bodyPr/>
          <a:lstStyle/>
          <a:p>
            <a:r>
              <a:rPr lang="en-GB" u="sng" dirty="0" smtClean="0"/>
              <a:t>Silent Debate</a:t>
            </a:r>
            <a:endParaRPr lang="en-GB" u="sng" dirty="0"/>
          </a:p>
        </p:txBody>
      </p:sp>
      <p:sp>
        <p:nvSpPr>
          <p:cNvPr id="3" name="Content Placeholder 2"/>
          <p:cNvSpPr>
            <a:spLocks noGrp="1"/>
          </p:cNvSpPr>
          <p:nvPr>
            <p:ph idx="1"/>
          </p:nvPr>
        </p:nvSpPr>
        <p:spPr>
          <a:xfrm>
            <a:off x="1488281" y="1663519"/>
            <a:ext cx="6172200" cy="4785395"/>
          </a:xfrm>
        </p:spPr>
        <p:txBody>
          <a:bodyPr>
            <a:normAutofit/>
          </a:bodyPr>
          <a:lstStyle/>
          <a:p>
            <a:pPr marL="0" indent="0" algn="ctr">
              <a:buNone/>
            </a:pPr>
            <a:r>
              <a:rPr lang="en-GB" sz="2400" dirty="0"/>
              <a:t>To practise our evaluating skills we are going to hold a silent debate.</a:t>
            </a:r>
          </a:p>
        </p:txBody>
      </p:sp>
      <p:sp>
        <p:nvSpPr>
          <p:cNvPr id="5" name="AutoShape 2" descr="Image result for silent debate"/>
          <p:cNvSpPr>
            <a:spLocks noChangeAspect="1" noChangeArrowheads="1"/>
          </p:cNvSpPr>
          <p:nvPr/>
        </p:nvSpPr>
        <p:spPr bwMode="auto">
          <a:xfrm>
            <a:off x="1259681"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4775" y="2420888"/>
            <a:ext cx="3159211" cy="2707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7" name="Group 6"/>
          <p:cNvGrpSpPr/>
          <p:nvPr/>
        </p:nvGrpSpPr>
        <p:grpSpPr>
          <a:xfrm>
            <a:off x="170983" y="5288340"/>
            <a:ext cx="8949683" cy="1569660"/>
            <a:chOff x="190014" y="5917695"/>
            <a:chExt cx="11932910" cy="1569660"/>
          </a:xfrm>
        </p:grpSpPr>
        <p:pic>
          <p:nvPicPr>
            <p:cNvPr id="8"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014" y="6075789"/>
              <a:ext cx="747713" cy="74771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9" name="TextBox 8"/>
            <p:cNvSpPr txBox="1"/>
            <p:nvPr/>
          </p:nvSpPr>
          <p:spPr>
            <a:xfrm>
              <a:off x="1226391" y="5917695"/>
              <a:ext cx="10896533" cy="1569660"/>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sz="3200" b="1" u="sng" dirty="0" smtClean="0"/>
                <a:t>PREDICT</a:t>
              </a:r>
              <a:endParaRPr lang="en-GB" sz="3200" b="1" dirty="0"/>
            </a:p>
            <a:p>
              <a:pPr algn="ctr"/>
              <a:r>
                <a:rPr lang="en-GB" sz="3200" b="1" dirty="0" smtClean="0"/>
                <a:t>What do you think a silent debate might involve?</a:t>
              </a:r>
              <a:endParaRPr lang="en-GB" sz="3200" b="1" dirty="0"/>
            </a:p>
          </p:txBody>
        </p:sp>
      </p:grpSp>
    </p:spTree>
    <p:extLst>
      <p:ext uri="{BB962C8B-B14F-4D97-AF65-F5344CB8AC3E}">
        <p14:creationId xmlns:p14="http://schemas.microsoft.com/office/powerpoint/2010/main" val="181556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mrpattisson.files.wordpress.com/2011/02/silent-debate.jpg"/>
          <p:cNvSpPr>
            <a:spLocks noChangeAspect="1" noChangeArrowheads="1"/>
          </p:cNvSpPr>
          <p:nvPr/>
        </p:nvSpPr>
        <p:spPr bwMode="auto">
          <a:xfrm>
            <a:off x="1259681"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5677" y="936245"/>
            <a:ext cx="5809879" cy="51570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9231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57388" y="377200"/>
            <a:ext cx="4810259" cy="6364168"/>
          </a:xfrm>
          <a:prstGeom prst="roundRect">
            <a:avLst/>
          </a:prstGeom>
          <a:ln w="38100">
            <a:solidFill>
              <a:srgbClr val="EE1E77"/>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GB" sz="3200" b="1" u="sng" dirty="0">
                <a:solidFill>
                  <a:schemeClr val="bg1"/>
                </a:solidFill>
              </a:rPr>
              <a:t>Rules of the debate</a:t>
            </a:r>
          </a:p>
          <a:p>
            <a:pPr marL="342900" indent="-342900">
              <a:buFont typeface="+mj-lt"/>
              <a:buAutoNum type="arabicPeriod"/>
            </a:pPr>
            <a:endParaRPr lang="en-GB" dirty="0">
              <a:solidFill>
                <a:schemeClr val="bg1"/>
              </a:solidFill>
            </a:endParaRPr>
          </a:p>
          <a:p>
            <a:pPr marL="342900" indent="-342900">
              <a:buFont typeface="+mj-lt"/>
              <a:buAutoNum type="arabicPeriod"/>
            </a:pPr>
            <a:r>
              <a:rPr lang="en-GB" dirty="0">
                <a:solidFill>
                  <a:schemeClr val="bg1"/>
                </a:solidFill>
              </a:rPr>
              <a:t>SILENCE</a:t>
            </a:r>
            <a:r>
              <a:rPr lang="en-GB" dirty="0" smtClean="0">
                <a:solidFill>
                  <a:schemeClr val="bg1"/>
                </a:solidFill>
              </a:rPr>
              <a:t>!!!!!!!</a:t>
            </a:r>
          </a:p>
          <a:p>
            <a:pPr marL="342900" indent="-342900">
              <a:buFont typeface="+mj-lt"/>
              <a:buAutoNum type="arabicPeriod"/>
            </a:pPr>
            <a:r>
              <a:rPr lang="en-GB" dirty="0" smtClean="0">
                <a:solidFill>
                  <a:schemeClr val="bg1"/>
                </a:solidFill>
              </a:rPr>
              <a:t>You have two minutes with each statement. </a:t>
            </a:r>
          </a:p>
          <a:p>
            <a:pPr marL="342900" indent="-342900">
              <a:buFont typeface="+mj-lt"/>
              <a:buAutoNum type="arabicPeriod"/>
            </a:pPr>
            <a:r>
              <a:rPr lang="en-GB" dirty="0" smtClean="0">
                <a:solidFill>
                  <a:schemeClr val="bg1"/>
                </a:solidFill>
              </a:rPr>
              <a:t>You rotate each statement in a clockwise direction.</a:t>
            </a:r>
            <a:endParaRPr lang="en-GB" dirty="0">
              <a:solidFill>
                <a:schemeClr val="bg1"/>
              </a:solidFill>
            </a:endParaRPr>
          </a:p>
          <a:p>
            <a:pPr marL="342900" indent="-342900">
              <a:buFont typeface="+mj-lt"/>
              <a:buAutoNum type="arabicPeriod"/>
            </a:pPr>
            <a:r>
              <a:rPr lang="en-GB" dirty="0">
                <a:solidFill>
                  <a:schemeClr val="bg1"/>
                </a:solidFill>
              </a:rPr>
              <a:t>You should be </a:t>
            </a:r>
            <a:r>
              <a:rPr lang="en-GB" b="1" u="sng" dirty="0">
                <a:solidFill>
                  <a:schemeClr val="bg1"/>
                </a:solidFill>
              </a:rPr>
              <a:t>engaged in a dialogue</a:t>
            </a:r>
            <a:r>
              <a:rPr lang="en-GB" dirty="0">
                <a:solidFill>
                  <a:schemeClr val="bg1"/>
                </a:solidFill>
              </a:rPr>
              <a:t> in which you must </a:t>
            </a:r>
            <a:r>
              <a:rPr lang="en-GB" b="1" u="sng" dirty="0" smtClean="0">
                <a:solidFill>
                  <a:schemeClr val="bg1"/>
                </a:solidFill>
              </a:rPr>
              <a:t>respond </a:t>
            </a:r>
            <a:r>
              <a:rPr lang="en-GB" dirty="0">
                <a:solidFill>
                  <a:schemeClr val="bg1"/>
                </a:solidFill>
              </a:rPr>
              <a:t>to the points raised by </a:t>
            </a:r>
            <a:r>
              <a:rPr lang="en-GB" dirty="0" smtClean="0">
                <a:solidFill>
                  <a:schemeClr val="bg1"/>
                </a:solidFill>
              </a:rPr>
              <a:t>others: not </a:t>
            </a:r>
            <a:r>
              <a:rPr lang="en-GB" dirty="0">
                <a:solidFill>
                  <a:schemeClr val="bg1"/>
                </a:solidFill>
              </a:rPr>
              <a:t>simply asserting your own views.</a:t>
            </a:r>
          </a:p>
          <a:p>
            <a:pPr marL="342900" indent="-342900">
              <a:buFont typeface="+mj-lt"/>
              <a:buAutoNum type="arabicPeriod"/>
            </a:pPr>
            <a:r>
              <a:rPr lang="en-GB" dirty="0">
                <a:solidFill>
                  <a:schemeClr val="bg1"/>
                </a:solidFill>
              </a:rPr>
              <a:t>You can write any comments that occur to you (so long as they are relevant)</a:t>
            </a:r>
          </a:p>
          <a:p>
            <a:pPr marL="342900" indent="-342900">
              <a:buFont typeface="+mj-lt"/>
              <a:buAutoNum type="arabicPeriod"/>
            </a:pPr>
            <a:r>
              <a:rPr lang="en-GB" dirty="0">
                <a:solidFill>
                  <a:schemeClr val="bg1"/>
                </a:solidFill>
              </a:rPr>
              <a:t>Draw a connecting line between related comments or circle around a point/word you want to aid clarity to.</a:t>
            </a:r>
          </a:p>
          <a:p>
            <a:pPr marL="342900" indent="-342900">
              <a:buFont typeface="+mj-lt"/>
              <a:buAutoNum type="arabicPeriod"/>
            </a:pPr>
            <a:r>
              <a:rPr lang="en-GB" dirty="0" smtClean="0">
                <a:solidFill>
                  <a:schemeClr val="bg1"/>
                </a:solidFill>
              </a:rPr>
              <a:t>Each </a:t>
            </a:r>
            <a:r>
              <a:rPr lang="en-GB" dirty="0">
                <a:solidFill>
                  <a:schemeClr val="bg1"/>
                </a:solidFill>
              </a:rPr>
              <a:t>person should use a different colour pens to enable tracking / assessment of their individual </a:t>
            </a:r>
            <a:r>
              <a:rPr lang="en-GB" dirty="0" smtClean="0">
                <a:solidFill>
                  <a:schemeClr val="bg1"/>
                </a:solidFill>
              </a:rPr>
              <a:t>contributions.</a:t>
            </a:r>
          </a:p>
          <a:p>
            <a:r>
              <a:rPr lang="en-GB" sz="2000" dirty="0">
                <a:solidFill>
                  <a:schemeClr val="bg1"/>
                </a:solidFill>
              </a:rPr>
              <a:t/>
            </a:r>
            <a:br>
              <a:rPr lang="en-GB" sz="2000" dirty="0">
                <a:solidFill>
                  <a:schemeClr val="bg1"/>
                </a:solidFill>
              </a:rPr>
            </a:br>
            <a:endParaRPr lang="en-GB" sz="2000" dirty="0">
              <a:solidFill>
                <a:schemeClr val="bg1"/>
              </a:solidFill>
            </a:endParaRPr>
          </a:p>
        </p:txBody>
      </p:sp>
      <p:sp>
        <p:nvSpPr>
          <p:cNvPr id="5" name="Rounded Rectangle 4"/>
          <p:cNvSpPr/>
          <p:nvPr/>
        </p:nvSpPr>
        <p:spPr>
          <a:xfrm>
            <a:off x="5297770" y="188640"/>
            <a:ext cx="3480372" cy="2344362"/>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i="1" dirty="0" smtClean="0">
                <a:solidFill>
                  <a:schemeClr val="bg1"/>
                </a:solidFill>
              </a:rPr>
              <a:t>I am </a:t>
            </a:r>
            <a:r>
              <a:rPr lang="en-GB" sz="2400" b="1" i="1" dirty="0">
                <a:solidFill>
                  <a:schemeClr val="bg1"/>
                </a:solidFill>
              </a:rPr>
              <a:t>able to express an opinion on the </a:t>
            </a:r>
            <a:r>
              <a:rPr lang="en-GB" sz="2400" b="1" i="1" dirty="0" smtClean="0">
                <a:solidFill>
                  <a:schemeClr val="bg1"/>
                </a:solidFill>
              </a:rPr>
              <a:t>statement</a:t>
            </a:r>
            <a:r>
              <a:rPr lang="en-GB" sz="2400" b="1" i="1" dirty="0">
                <a:solidFill>
                  <a:schemeClr val="bg1"/>
                </a:solidFill>
              </a:rPr>
              <a:t> </a:t>
            </a:r>
            <a:r>
              <a:rPr lang="en-GB" sz="2400" b="1" i="1" dirty="0" smtClean="0">
                <a:solidFill>
                  <a:schemeClr val="bg1"/>
                </a:solidFill>
              </a:rPr>
              <a:t>and make </a:t>
            </a:r>
            <a:r>
              <a:rPr lang="en-GB" sz="2400" b="1" i="1" dirty="0">
                <a:solidFill>
                  <a:schemeClr val="bg1"/>
                </a:solidFill>
              </a:rPr>
              <a:t>a response to other people’s arguments</a:t>
            </a:r>
          </a:p>
        </p:txBody>
      </p:sp>
      <p:sp>
        <p:nvSpPr>
          <p:cNvPr id="6" name="Rounded Rectangle 5"/>
          <p:cNvSpPr/>
          <p:nvPr/>
        </p:nvSpPr>
        <p:spPr>
          <a:xfrm>
            <a:off x="5375223" y="2533002"/>
            <a:ext cx="3517257" cy="2002775"/>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i="1" dirty="0">
                <a:solidFill>
                  <a:srgbClr val="7030A0"/>
                </a:solidFill>
                <a:latin typeface="+mj-lt"/>
              </a:rPr>
              <a:t>I am able to express an informed opinion on the  </a:t>
            </a:r>
            <a:r>
              <a:rPr lang="en-GB" sz="2400" b="1" i="1" dirty="0" smtClean="0">
                <a:solidFill>
                  <a:srgbClr val="7030A0"/>
                </a:solidFill>
                <a:latin typeface="+mj-lt"/>
              </a:rPr>
              <a:t>statement and make an informed response with Historical evidence</a:t>
            </a:r>
            <a:endParaRPr lang="en-GB" sz="2400" b="1" i="1" dirty="0">
              <a:solidFill>
                <a:srgbClr val="7030A0"/>
              </a:solidFill>
              <a:latin typeface="+mj-lt"/>
            </a:endParaRPr>
          </a:p>
        </p:txBody>
      </p:sp>
      <p:sp>
        <p:nvSpPr>
          <p:cNvPr id="7" name="Rounded Rectangle 6"/>
          <p:cNvSpPr/>
          <p:nvPr/>
        </p:nvSpPr>
        <p:spPr>
          <a:xfrm>
            <a:off x="5375223" y="4535777"/>
            <a:ext cx="3592688" cy="220559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i="1" dirty="0" smtClean="0">
                <a:solidFill>
                  <a:schemeClr val="tx1"/>
                </a:solidFill>
              </a:rPr>
              <a:t>I am able to use persuasive language and evidence to evaluate other people’s viewpoints. </a:t>
            </a:r>
            <a:endParaRPr lang="en-GB" sz="2400" b="1" i="1" dirty="0">
              <a:solidFill>
                <a:schemeClr val="tx1"/>
              </a:solidFill>
            </a:endParaRPr>
          </a:p>
        </p:txBody>
      </p:sp>
    </p:spTree>
    <p:extLst>
      <p:ext uri="{BB962C8B-B14F-4D97-AF65-F5344CB8AC3E}">
        <p14:creationId xmlns:p14="http://schemas.microsoft.com/office/powerpoint/2010/main" val="273735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 calcmode="lin" valueType="num">
                                      <p:cBhvr additive="base">
                                        <p:cTn id="4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403648" y="2564904"/>
            <a:ext cx="6677045" cy="1015663"/>
          </a:xfrm>
          <a:prstGeom prst="rect">
            <a:avLst/>
          </a:prstGeom>
          <a:noFill/>
        </p:spPr>
        <p:txBody>
          <a:bodyPr wrap="square" lIns="91440" tIns="45720" rIns="91440" bIns="45720">
            <a:spAutoFit/>
          </a:bodyPr>
          <a:lstStyle/>
          <a:p>
            <a:pPr algn="ctr"/>
            <a:r>
              <a:rPr lang="en-US" sz="2000" b="1" cap="none" spc="0" dirty="0" smtClean="0">
                <a:ln w="1905"/>
                <a:effectLst>
                  <a:innerShdw blurRad="69850" dist="43180" dir="5400000">
                    <a:srgbClr val="000000">
                      <a:alpha val="65000"/>
                    </a:srgbClr>
                  </a:innerShdw>
                </a:effectLst>
              </a:rPr>
              <a:t>“ </a:t>
            </a:r>
            <a:r>
              <a:rPr lang="en-US" sz="2000" b="1" dirty="0" smtClean="0">
                <a:ln w="1905"/>
                <a:effectLst>
                  <a:innerShdw blurRad="69850" dist="43180" dir="5400000">
                    <a:srgbClr val="000000">
                      <a:alpha val="65000"/>
                    </a:srgbClr>
                  </a:innerShdw>
                </a:effectLst>
              </a:rPr>
              <a:t>After the atrocities of World War II, the Jewish people deserve to keep Israel- it is the least that we can do to give them a land in which they are safe”</a:t>
            </a:r>
            <a:endParaRPr lang="en-US" sz="2000" b="1" cap="none" spc="0" dirty="0" smtClean="0">
              <a:ln w="1905"/>
              <a:effectLst>
                <a:innerShdw blurRad="69850" dist="43180" dir="5400000">
                  <a:srgbClr val="000000">
                    <a:alpha val="65000"/>
                  </a:srgbClr>
                </a:innerShdw>
              </a:effectLst>
            </a:endParaRPr>
          </a:p>
        </p:txBody>
      </p:sp>
      <p:pic>
        <p:nvPicPr>
          <p:cNvPr id="3" name="Picture 2"/>
          <p:cNvPicPr>
            <a:picLocks noChangeAspect="1" noChangeArrowheads="1"/>
          </p:cNvPicPr>
          <p:nvPr/>
        </p:nvPicPr>
        <p:blipFill>
          <a:blip r:embed="rId2" cstate="print">
            <a:extLst/>
          </a:blip>
          <a:srcRect/>
          <a:stretch>
            <a:fillRect/>
          </a:stretch>
        </p:blipFill>
        <p:spPr bwMode="auto">
          <a:xfrm>
            <a:off x="138540" y="629980"/>
            <a:ext cx="1021055" cy="136140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4" name="Picture 21" descr="ANd9GcQNQtKzBvQk5F9L3mizEbLPqvpdzjDSTF3uX0eYUxPRwP3M2FmeIQ"/>
          <p:cNvPicPr>
            <a:picLocks noChangeAspect="1" noChangeArrowheads="1"/>
          </p:cNvPicPr>
          <p:nvPr/>
        </p:nvPicPr>
        <p:blipFill>
          <a:blip r:embed="rId3"/>
          <a:srcRect/>
          <a:stretch>
            <a:fillRect/>
          </a:stretch>
        </p:blipFill>
        <p:spPr bwMode="auto">
          <a:xfrm>
            <a:off x="7884369" y="5177641"/>
            <a:ext cx="1259632" cy="1680360"/>
          </a:xfrm>
          <a:prstGeom prst="rect">
            <a:avLst/>
          </a:prstGeom>
          <a:noFill/>
        </p:spPr>
      </p:pic>
      <p:pic>
        <p:nvPicPr>
          <p:cNvPr id="5" name="Picture 6"/>
          <p:cNvPicPr>
            <a:picLocks noChangeAspect="1" noChangeArrowheads="1"/>
          </p:cNvPicPr>
          <p:nvPr/>
        </p:nvPicPr>
        <p:blipFill>
          <a:blip r:embed="rId4" cstate="print">
            <a:extLst/>
          </a:blip>
          <a:srcRect/>
          <a:stretch>
            <a:fillRect/>
          </a:stretch>
        </p:blipFill>
        <p:spPr bwMode="auto">
          <a:xfrm>
            <a:off x="7740352" y="484924"/>
            <a:ext cx="1226736" cy="15064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4923760"/>
            <a:ext cx="1259633" cy="1570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 y="92040"/>
            <a:ext cx="3600400" cy="369332"/>
          </a:xfrm>
          <a:prstGeom prst="rect">
            <a:avLst/>
          </a:prstGeom>
          <a:noFill/>
        </p:spPr>
        <p:txBody>
          <a:bodyPr wrap="square" rtlCol="0">
            <a:spAutoFit/>
          </a:bodyPr>
          <a:lstStyle/>
          <a:p>
            <a:r>
              <a:rPr lang="en-GB" dirty="0" smtClean="0"/>
              <a:t>Do you agree or disagree?</a:t>
            </a:r>
            <a:endParaRPr lang="en-GB" dirty="0"/>
          </a:p>
        </p:txBody>
      </p:sp>
      <p:sp>
        <p:nvSpPr>
          <p:cNvPr id="8" name="TextBox 7"/>
          <p:cNvSpPr txBox="1"/>
          <p:nvPr/>
        </p:nvSpPr>
        <p:spPr>
          <a:xfrm>
            <a:off x="108206" y="6381328"/>
            <a:ext cx="4896544" cy="369332"/>
          </a:xfrm>
          <a:prstGeom prst="rect">
            <a:avLst/>
          </a:prstGeom>
          <a:noFill/>
        </p:spPr>
        <p:txBody>
          <a:bodyPr wrap="square" rtlCol="0">
            <a:spAutoFit/>
          </a:bodyPr>
          <a:lstStyle/>
          <a:p>
            <a:r>
              <a:rPr lang="en-GB" dirty="0" smtClean="0"/>
              <a:t>What is the alternative point of view?</a:t>
            </a:r>
            <a:endParaRPr lang="en-GB" dirty="0"/>
          </a:p>
        </p:txBody>
      </p:sp>
      <p:sp>
        <p:nvSpPr>
          <p:cNvPr id="9" name="TextBox 8"/>
          <p:cNvSpPr txBox="1"/>
          <p:nvPr/>
        </p:nvSpPr>
        <p:spPr>
          <a:xfrm>
            <a:off x="5436097" y="92040"/>
            <a:ext cx="4896544" cy="369332"/>
          </a:xfrm>
          <a:prstGeom prst="rect">
            <a:avLst/>
          </a:prstGeom>
          <a:noFill/>
        </p:spPr>
        <p:txBody>
          <a:bodyPr wrap="square" rtlCol="0">
            <a:spAutoFit/>
          </a:bodyPr>
          <a:lstStyle/>
          <a:p>
            <a:r>
              <a:rPr lang="en-GB" dirty="0" smtClean="0"/>
              <a:t>What Historical evidence is there?</a:t>
            </a:r>
            <a:endParaRPr lang="en-GB" dirty="0"/>
          </a:p>
        </p:txBody>
      </p:sp>
      <p:sp>
        <p:nvSpPr>
          <p:cNvPr id="10" name="TextBox 9"/>
          <p:cNvSpPr txBox="1"/>
          <p:nvPr/>
        </p:nvSpPr>
        <p:spPr>
          <a:xfrm>
            <a:off x="6012160" y="6493986"/>
            <a:ext cx="2668580" cy="369332"/>
          </a:xfrm>
          <a:prstGeom prst="rect">
            <a:avLst/>
          </a:prstGeom>
          <a:noFill/>
        </p:spPr>
        <p:txBody>
          <a:bodyPr wrap="square" rtlCol="0">
            <a:spAutoFit/>
          </a:bodyPr>
          <a:lstStyle/>
          <a:p>
            <a:r>
              <a:rPr lang="en-GB" dirty="0" smtClean="0"/>
              <a:t>What would Jesus do?</a:t>
            </a:r>
            <a:endParaRPr lang="en-GB" dirty="0"/>
          </a:p>
        </p:txBody>
      </p:sp>
    </p:spTree>
    <p:extLst>
      <p:ext uri="{BB962C8B-B14F-4D97-AF65-F5344CB8AC3E}">
        <p14:creationId xmlns:p14="http://schemas.microsoft.com/office/powerpoint/2010/main" val="1081590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blip>
          <a:srcRect/>
          <a:stretch>
            <a:fillRect/>
          </a:stretch>
        </p:blipFill>
        <p:spPr bwMode="auto">
          <a:xfrm>
            <a:off x="138540" y="629980"/>
            <a:ext cx="1021055" cy="136140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4" name="Picture 21" descr="ANd9GcQNQtKzBvQk5F9L3mizEbLPqvpdzjDSTF3uX0eYUxPRwP3M2FmeIQ"/>
          <p:cNvPicPr>
            <a:picLocks noChangeAspect="1" noChangeArrowheads="1"/>
          </p:cNvPicPr>
          <p:nvPr/>
        </p:nvPicPr>
        <p:blipFill>
          <a:blip r:embed="rId3"/>
          <a:srcRect/>
          <a:stretch>
            <a:fillRect/>
          </a:stretch>
        </p:blipFill>
        <p:spPr bwMode="auto">
          <a:xfrm>
            <a:off x="7884369" y="5177641"/>
            <a:ext cx="1259632" cy="1680360"/>
          </a:xfrm>
          <a:prstGeom prst="rect">
            <a:avLst/>
          </a:prstGeom>
          <a:noFill/>
        </p:spPr>
      </p:pic>
      <p:pic>
        <p:nvPicPr>
          <p:cNvPr id="5" name="Picture 6"/>
          <p:cNvPicPr>
            <a:picLocks noChangeAspect="1" noChangeArrowheads="1"/>
          </p:cNvPicPr>
          <p:nvPr/>
        </p:nvPicPr>
        <p:blipFill>
          <a:blip r:embed="rId4" cstate="print">
            <a:extLst/>
          </a:blip>
          <a:srcRect/>
          <a:stretch>
            <a:fillRect/>
          </a:stretch>
        </p:blipFill>
        <p:spPr bwMode="auto">
          <a:xfrm>
            <a:off x="7740352" y="484924"/>
            <a:ext cx="1226736" cy="15064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4923760"/>
            <a:ext cx="1259633" cy="1570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 y="92040"/>
            <a:ext cx="3600400" cy="369332"/>
          </a:xfrm>
          <a:prstGeom prst="rect">
            <a:avLst/>
          </a:prstGeom>
          <a:noFill/>
        </p:spPr>
        <p:txBody>
          <a:bodyPr wrap="square" rtlCol="0">
            <a:spAutoFit/>
          </a:bodyPr>
          <a:lstStyle/>
          <a:p>
            <a:r>
              <a:rPr lang="en-GB" dirty="0" smtClean="0"/>
              <a:t>Do you agree or disagree?</a:t>
            </a:r>
            <a:endParaRPr lang="en-GB" dirty="0"/>
          </a:p>
        </p:txBody>
      </p:sp>
      <p:sp>
        <p:nvSpPr>
          <p:cNvPr id="8" name="TextBox 7"/>
          <p:cNvSpPr txBox="1"/>
          <p:nvPr/>
        </p:nvSpPr>
        <p:spPr>
          <a:xfrm>
            <a:off x="108206" y="6381328"/>
            <a:ext cx="4896544" cy="369332"/>
          </a:xfrm>
          <a:prstGeom prst="rect">
            <a:avLst/>
          </a:prstGeom>
          <a:noFill/>
        </p:spPr>
        <p:txBody>
          <a:bodyPr wrap="square" rtlCol="0">
            <a:spAutoFit/>
          </a:bodyPr>
          <a:lstStyle/>
          <a:p>
            <a:r>
              <a:rPr lang="en-GB" dirty="0" smtClean="0"/>
              <a:t>What is the alternative point of view?</a:t>
            </a:r>
            <a:endParaRPr lang="en-GB" dirty="0"/>
          </a:p>
        </p:txBody>
      </p:sp>
      <p:sp>
        <p:nvSpPr>
          <p:cNvPr id="9" name="TextBox 8"/>
          <p:cNvSpPr txBox="1"/>
          <p:nvPr/>
        </p:nvSpPr>
        <p:spPr>
          <a:xfrm>
            <a:off x="5436097" y="92040"/>
            <a:ext cx="4896544" cy="369332"/>
          </a:xfrm>
          <a:prstGeom prst="rect">
            <a:avLst/>
          </a:prstGeom>
          <a:noFill/>
        </p:spPr>
        <p:txBody>
          <a:bodyPr wrap="square" rtlCol="0">
            <a:spAutoFit/>
          </a:bodyPr>
          <a:lstStyle/>
          <a:p>
            <a:r>
              <a:rPr lang="en-GB" dirty="0" smtClean="0"/>
              <a:t>What Historical evidence is there?</a:t>
            </a:r>
            <a:endParaRPr lang="en-GB" dirty="0"/>
          </a:p>
        </p:txBody>
      </p:sp>
      <p:sp>
        <p:nvSpPr>
          <p:cNvPr id="10" name="TextBox 9"/>
          <p:cNvSpPr txBox="1"/>
          <p:nvPr/>
        </p:nvSpPr>
        <p:spPr>
          <a:xfrm>
            <a:off x="6012160" y="6493986"/>
            <a:ext cx="2668580" cy="369332"/>
          </a:xfrm>
          <a:prstGeom prst="rect">
            <a:avLst/>
          </a:prstGeom>
          <a:noFill/>
        </p:spPr>
        <p:txBody>
          <a:bodyPr wrap="square" rtlCol="0">
            <a:spAutoFit/>
          </a:bodyPr>
          <a:lstStyle/>
          <a:p>
            <a:r>
              <a:rPr lang="en-GB" dirty="0" smtClean="0"/>
              <a:t>What would Jesus do?</a:t>
            </a:r>
            <a:endParaRPr lang="en-GB" dirty="0"/>
          </a:p>
        </p:txBody>
      </p:sp>
      <p:sp>
        <p:nvSpPr>
          <p:cNvPr id="11" name="Rectangle 10"/>
          <p:cNvSpPr/>
          <p:nvPr/>
        </p:nvSpPr>
        <p:spPr>
          <a:xfrm>
            <a:off x="1475656" y="2492896"/>
            <a:ext cx="6677045" cy="1015663"/>
          </a:xfrm>
          <a:prstGeom prst="rect">
            <a:avLst/>
          </a:prstGeom>
          <a:noFill/>
        </p:spPr>
        <p:txBody>
          <a:bodyPr wrap="square" lIns="91440" tIns="45720" rIns="91440" bIns="45720">
            <a:spAutoFit/>
          </a:bodyPr>
          <a:lstStyle/>
          <a:p>
            <a:pPr algn="ctr"/>
            <a:r>
              <a:rPr lang="en-US" sz="2000" b="1" cap="none" spc="0" dirty="0" smtClean="0">
                <a:ln w="1905"/>
                <a:effectLst>
                  <a:innerShdw blurRad="69850" dist="43180" dir="5400000">
                    <a:srgbClr val="000000">
                      <a:alpha val="65000"/>
                    </a:srgbClr>
                  </a:innerShdw>
                </a:effectLst>
              </a:rPr>
              <a:t>“The Arabs/ Palestinians lost the fight 1948. The Jew’s won the land fair and square. If you conquer a land you should keep it.”</a:t>
            </a:r>
          </a:p>
        </p:txBody>
      </p:sp>
    </p:spTree>
    <p:extLst>
      <p:ext uri="{BB962C8B-B14F-4D97-AF65-F5344CB8AC3E}">
        <p14:creationId xmlns:p14="http://schemas.microsoft.com/office/powerpoint/2010/main" val="814626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blip>
          <a:srcRect/>
          <a:stretch>
            <a:fillRect/>
          </a:stretch>
        </p:blipFill>
        <p:spPr bwMode="auto">
          <a:xfrm>
            <a:off x="138540" y="629980"/>
            <a:ext cx="1021055" cy="136140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4" name="Picture 21" descr="ANd9GcQNQtKzBvQk5F9L3mizEbLPqvpdzjDSTF3uX0eYUxPRwP3M2FmeIQ"/>
          <p:cNvPicPr>
            <a:picLocks noChangeAspect="1" noChangeArrowheads="1"/>
          </p:cNvPicPr>
          <p:nvPr/>
        </p:nvPicPr>
        <p:blipFill>
          <a:blip r:embed="rId3"/>
          <a:srcRect/>
          <a:stretch>
            <a:fillRect/>
          </a:stretch>
        </p:blipFill>
        <p:spPr bwMode="auto">
          <a:xfrm>
            <a:off x="7884369" y="5177641"/>
            <a:ext cx="1259632" cy="1680360"/>
          </a:xfrm>
          <a:prstGeom prst="rect">
            <a:avLst/>
          </a:prstGeom>
          <a:noFill/>
        </p:spPr>
      </p:pic>
      <p:pic>
        <p:nvPicPr>
          <p:cNvPr id="5" name="Picture 6"/>
          <p:cNvPicPr>
            <a:picLocks noChangeAspect="1" noChangeArrowheads="1"/>
          </p:cNvPicPr>
          <p:nvPr/>
        </p:nvPicPr>
        <p:blipFill>
          <a:blip r:embed="rId4" cstate="print">
            <a:extLst/>
          </a:blip>
          <a:srcRect/>
          <a:stretch>
            <a:fillRect/>
          </a:stretch>
        </p:blipFill>
        <p:spPr bwMode="auto">
          <a:xfrm>
            <a:off x="7740352" y="484924"/>
            <a:ext cx="1226736" cy="15064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4923760"/>
            <a:ext cx="1259633" cy="1570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 y="92040"/>
            <a:ext cx="3600400" cy="369332"/>
          </a:xfrm>
          <a:prstGeom prst="rect">
            <a:avLst/>
          </a:prstGeom>
          <a:noFill/>
        </p:spPr>
        <p:txBody>
          <a:bodyPr wrap="square" rtlCol="0">
            <a:spAutoFit/>
          </a:bodyPr>
          <a:lstStyle/>
          <a:p>
            <a:r>
              <a:rPr lang="en-GB" dirty="0" smtClean="0"/>
              <a:t>Do you agree or disagree?</a:t>
            </a:r>
            <a:endParaRPr lang="en-GB" dirty="0"/>
          </a:p>
        </p:txBody>
      </p:sp>
      <p:sp>
        <p:nvSpPr>
          <p:cNvPr id="8" name="TextBox 7"/>
          <p:cNvSpPr txBox="1"/>
          <p:nvPr/>
        </p:nvSpPr>
        <p:spPr>
          <a:xfrm>
            <a:off x="108206" y="6381328"/>
            <a:ext cx="4896544" cy="369332"/>
          </a:xfrm>
          <a:prstGeom prst="rect">
            <a:avLst/>
          </a:prstGeom>
          <a:noFill/>
        </p:spPr>
        <p:txBody>
          <a:bodyPr wrap="square" rtlCol="0">
            <a:spAutoFit/>
          </a:bodyPr>
          <a:lstStyle/>
          <a:p>
            <a:r>
              <a:rPr lang="en-GB" dirty="0" smtClean="0"/>
              <a:t>What is the alternative point of view?</a:t>
            </a:r>
            <a:endParaRPr lang="en-GB" dirty="0"/>
          </a:p>
        </p:txBody>
      </p:sp>
      <p:sp>
        <p:nvSpPr>
          <p:cNvPr id="9" name="TextBox 8"/>
          <p:cNvSpPr txBox="1"/>
          <p:nvPr/>
        </p:nvSpPr>
        <p:spPr>
          <a:xfrm>
            <a:off x="5436097" y="92040"/>
            <a:ext cx="4896544" cy="369332"/>
          </a:xfrm>
          <a:prstGeom prst="rect">
            <a:avLst/>
          </a:prstGeom>
          <a:noFill/>
        </p:spPr>
        <p:txBody>
          <a:bodyPr wrap="square" rtlCol="0">
            <a:spAutoFit/>
          </a:bodyPr>
          <a:lstStyle/>
          <a:p>
            <a:r>
              <a:rPr lang="en-GB" dirty="0" smtClean="0"/>
              <a:t>What Historical evidence is there?</a:t>
            </a:r>
            <a:endParaRPr lang="en-GB" dirty="0"/>
          </a:p>
        </p:txBody>
      </p:sp>
      <p:sp>
        <p:nvSpPr>
          <p:cNvPr id="10" name="TextBox 9"/>
          <p:cNvSpPr txBox="1"/>
          <p:nvPr/>
        </p:nvSpPr>
        <p:spPr>
          <a:xfrm>
            <a:off x="6012160" y="6493986"/>
            <a:ext cx="2668580" cy="369332"/>
          </a:xfrm>
          <a:prstGeom prst="rect">
            <a:avLst/>
          </a:prstGeom>
          <a:noFill/>
        </p:spPr>
        <p:txBody>
          <a:bodyPr wrap="square" rtlCol="0">
            <a:spAutoFit/>
          </a:bodyPr>
          <a:lstStyle/>
          <a:p>
            <a:r>
              <a:rPr lang="en-GB" dirty="0" smtClean="0"/>
              <a:t>What would Jesus do?</a:t>
            </a:r>
            <a:endParaRPr lang="en-GB" dirty="0"/>
          </a:p>
        </p:txBody>
      </p:sp>
      <p:sp>
        <p:nvSpPr>
          <p:cNvPr id="12" name="Rectangle 11"/>
          <p:cNvSpPr/>
          <p:nvPr/>
        </p:nvSpPr>
        <p:spPr>
          <a:xfrm>
            <a:off x="1475655" y="2852936"/>
            <a:ext cx="6677045" cy="707886"/>
          </a:xfrm>
          <a:prstGeom prst="rect">
            <a:avLst/>
          </a:prstGeom>
          <a:noFill/>
        </p:spPr>
        <p:txBody>
          <a:bodyPr wrap="square" lIns="91440" tIns="45720" rIns="91440" bIns="45720">
            <a:spAutoFit/>
          </a:bodyPr>
          <a:lstStyle/>
          <a:p>
            <a:pPr algn="ctr"/>
            <a:r>
              <a:rPr lang="en-US" sz="2000" b="1" cap="none" spc="0" dirty="0" smtClean="0">
                <a:ln w="1905"/>
                <a:effectLst>
                  <a:innerShdw blurRad="69850" dist="43180" dir="5400000">
                    <a:srgbClr val="000000">
                      <a:alpha val="65000"/>
                    </a:srgbClr>
                  </a:innerShdw>
                </a:effectLst>
              </a:rPr>
              <a:t>“ The  Palestinians had been living peacefully for 1300 years. </a:t>
            </a:r>
            <a:r>
              <a:rPr lang="en-US" sz="2000" b="1" dirty="0" smtClean="0">
                <a:ln w="1905"/>
                <a:effectLst>
                  <a:innerShdw blurRad="69850" dist="43180" dir="5400000">
                    <a:srgbClr val="000000">
                      <a:alpha val="65000"/>
                    </a:srgbClr>
                  </a:innerShdw>
                </a:effectLst>
              </a:rPr>
              <a:t>The land belonged to them and still does.”</a:t>
            </a:r>
            <a:endParaRPr lang="en-US" sz="2000" b="1" cap="none" spc="0" dirty="0" smtClean="0">
              <a:ln w="1905"/>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9266237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313</TotalTime>
  <Words>766</Words>
  <Application>Microsoft Office PowerPoint</Application>
  <PresentationFormat>On-screen Show (4:3)</PresentationFormat>
  <Paragraphs>97</Paragraphs>
  <Slides>13</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13</vt:i4>
      </vt:variant>
    </vt:vector>
  </HeadingPairs>
  <TitlesOfParts>
    <vt:vector size="27" baseType="lpstr">
      <vt:lpstr>Agency FB</vt:lpstr>
      <vt:lpstr>Arial</vt:lpstr>
      <vt:lpstr>Bradley Hand ITC</vt:lpstr>
      <vt:lpstr>Calibri</vt:lpstr>
      <vt:lpstr>Cambria</vt:lpstr>
      <vt:lpstr>Century Gothic</vt:lpstr>
      <vt:lpstr>Comic Sans MS</vt:lpstr>
      <vt:lpstr>Franklin Gothic Medium</vt:lpstr>
      <vt:lpstr>Kristen ITC</vt:lpstr>
      <vt:lpstr>Times New Roman</vt:lpstr>
      <vt:lpstr>Trebuchet MS</vt:lpstr>
      <vt:lpstr>Wingdings</vt:lpstr>
      <vt:lpstr>Wingdings 2</vt:lpstr>
      <vt:lpstr>Grid</vt:lpstr>
      <vt:lpstr>Starter- On White boards</vt:lpstr>
      <vt:lpstr>PowerPoint Presentation</vt:lpstr>
      <vt:lpstr>PowerPoint Presentation</vt:lpstr>
      <vt:lpstr>Silent Debate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Wymondham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conflict and cooperation</dc:title>
  <dc:creator>butlerc</dc:creator>
  <cp:lastModifiedBy>Laura McMenamin</cp:lastModifiedBy>
  <cp:revision>29</cp:revision>
  <cp:lastPrinted>2015-12-15T09:24:38Z</cp:lastPrinted>
  <dcterms:created xsi:type="dcterms:W3CDTF">2012-03-06T10:17:12Z</dcterms:created>
  <dcterms:modified xsi:type="dcterms:W3CDTF">2016-03-15T15:48:37Z</dcterms:modified>
</cp:coreProperties>
</file>