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5" r:id="rId7"/>
    <p:sldId id="262" r:id="rId8"/>
    <p:sldId id="266" r:id="rId9"/>
    <p:sldId id="267" r:id="rId10"/>
    <p:sldId id="263" r:id="rId11"/>
    <p:sldId id="264" r:id="rId12"/>
    <p:sldId id="261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85637" autoAdjust="0"/>
  </p:normalViewPr>
  <p:slideViewPr>
    <p:cSldViewPr snapToGrid="0">
      <p:cViewPr varScale="1">
        <p:scale>
          <a:sx n="64" d="100"/>
          <a:sy n="64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B5AE0-2273-407C-A28D-B5CB670F7333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224FC-21DC-4D37-8547-7063F30D9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69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the-holocaust/3675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</a:t>
            </a:r>
            <a:r>
              <a:rPr lang="en-GB" baseline="0" dirty="0" smtClean="0"/>
              <a:t> , Pair, Share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Whose shoes are these? Tasks which help find out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24FC-21DC-4D37-8547-7063F30D9F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9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A6AA8-2485-4651-8966-240F10FADE9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7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http://www.bbc.co.uk/learningzone/clips/the-holocaust/3675.html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24FC-21DC-4D37-8547-7063F30D9F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9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AD9F9-DB72-48FD-85CE-57FC7F1D13BE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2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Each group cheat sheet available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24FC-21DC-4D37-8547-7063F30D9F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60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 ready to justify your position on</a:t>
            </a:r>
            <a:r>
              <a:rPr lang="en-GB" baseline="0" dirty="0" smtClean="0"/>
              <a:t> the continuum. </a:t>
            </a:r>
          </a:p>
          <a:p>
            <a:r>
              <a:rPr lang="en-GB" baseline="0" dirty="0" err="1" smtClean="0"/>
              <a:t>Wy</a:t>
            </a:r>
            <a:r>
              <a:rPr lang="en-GB" baseline="0" dirty="0" smtClean="0"/>
              <a:t> might someone disagree?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Why do you think women might want to be priests?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AD9F9-DB72-48FD-85CE-57FC7F1D13BE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9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do we answer a question like this?</a:t>
            </a:r>
          </a:p>
          <a:p>
            <a:endParaRPr lang="en-GB" dirty="0" smtClean="0"/>
          </a:p>
          <a:p>
            <a:r>
              <a:rPr lang="en-GB" dirty="0" smtClean="0"/>
              <a:t>Can use the points people made in the continuum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AD9F9-DB72-48FD-85CE-57FC7F1D13BE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91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 pupils about which change they</a:t>
            </a:r>
            <a:r>
              <a:rPr lang="en-GB" baseline="0" dirty="0" smtClean="0"/>
              <a:t> thought was easiest/most difficult. Pick up any disagreements and explore them through questions about the reasons for why they have chosen specific ones.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5CD1-D813-4E32-97BE-9BA8386975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4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1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6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63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7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2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76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4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6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66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0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80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93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45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0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848C9-E924-4448-AF94-A2C4399ED3FB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8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6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41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1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3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9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565D-9FF8-4613-B811-507F9371065B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5FE1-F54A-4BA8-8A7B-C8653BEAD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2A9B-AB29-4C7A-9401-50D0CFC4742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844D-92FE-4CD5-B65E-B7B5342934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5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.qa/url?sa=i&amp;rct=j&amp;q=Judaism&amp;source=images&amp;cd=&amp;cad=rja&amp;docid=RtzX-H3KsF9dsM&amp;tbnid=5UczNzFB16ExkM:&amp;ved=0CAUQjRw&amp;url=http://wfgeogworldreligions.wikispaces.com/Judaism&amp;ei=SNV4UcGAKIjNrQfnjYH4BA&amp;bvm=bv.45645796,d.cGE&amp;psig=AFQjCNFnSPrd7UUgFe6lO9aUN8XVEoNHCg&amp;ust=1366959787161840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the-holocaust/3675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evelationtv.com/images/uploads/thumbnails/news/childsurvivorsofauschwitz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052737"/>
            <a:ext cx="6700405" cy="480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71269" y="200310"/>
            <a:ext cx="6768752" cy="58477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(Individually)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269" y="4057730"/>
            <a:ext cx="6768752" cy="58477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PAIR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9616" y="6108799"/>
            <a:ext cx="6768752" cy="584775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505" y="200310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Who?</a:t>
            </a:r>
            <a:endParaRPr lang="en-GB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2505" y="1628058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What?</a:t>
            </a:r>
            <a:endParaRPr lang="en-GB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285" y="3135281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Where?</a:t>
            </a:r>
            <a:endParaRPr lang="en-GB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21543" y="2939164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When?</a:t>
            </a:r>
            <a:endParaRPr lang="en-GB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23110" y="5756251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Why?</a:t>
            </a:r>
            <a:endParaRPr lang="en-GB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21543" y="4350117"/>
            <a:ext cx="199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3101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695" y="433137"/>
            <a:ext cx="1171875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b="1" dirty="0" smtClean="0"/>
              <a:t>Homework/ Extended task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35372" y="1975051"/>
            <a:ext cx="40426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R</a:t>
            </a:r>
            <a:r>
              <a:rPr lang="en-GB" sz="4000" dirty="0" smtClean="0"/>
              <a:t>eflections</a:t>
            </a:r>
            <a:r>
              <a:rPr lang="en-GB" sz="4000" dirty="0"/>
              <a:t>: </a:t>
            </a:r>
            <a:r>
              <a:rPr lang="en-GB" sz="4000" dirty="0" smtClean="0"/>
              <a:t>Write your own prayer or poem </a:t>
            </a:r>
            <a:r>
              <a:rPr lang="en-GB" sz="4000" dirty="0"/>
              <a:t>for the </a:t>
            </a:r>
            <a:r>
              <a:rPr lang="en-GB" sz="4000" dirty="0" smtClean="0"/>
              <a:t>Holocaust victims.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5372" y="4803737"/>
            <a:ext cx="3729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F0"/>
                </a:solidFill>
              </a:rPr>
              <a:t>Be Creative!</a:t>
            </a:r>
            <a:endParaRPr lang="en-GB" sz="4000" b="1" dirty="0">
              <a:solidFill>
                <a:srgbClr val="00B0F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41819" y="1448155"/>
            <a:ext cx="7141628" cy="4750453"/>
            <a:chOff x="1755024" y="-3775320"/>
            <a:chExt cx="5046034" cy="4751840"/>
          </a:xfrm>
        </p:grpSpPr>
        <p:sp>
          <p:nvSpPr>
            <p:cNvPr id="9" name="Rounded Rectangle 8"/>
            <p:cNvSpPr/>
            <p:nvPr/>
          </p:nvSpPr>
          <p:spPr>
            <a:xfrm>
              <a:off x="1755024" y="-3775320"/>
              <a:ext cx="5046034" cy="1415379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4000" b="1" i="1" dirty="0" smtClean="0">
                  <a:solidFill>
                    <a:schemeClr val="bg1"/>
                  </a:solidFill>
                  <a:ea typeface="Times New Roman"/>
                  <a:cs typeface="Arial"/>
                </a:rPr>
                <a:t>My prayer/poem explains wha</a:t>
              </a:r>
              <a:r>
                <a:rPr lang="en-GB" sz="4000" b="1" i="1" dirty="0" smtClean="0">
                  <a:solidFill>
                    <a:schemeClr val="bg1"/>
                  </a:solidFill>
                  <a:ea typeface="Times New Roman"/>
                  <a:cs typeface="Arial"/>
                </a:rPr>
                <a:t>t the Holocaust is.</a:t>
              </a:r>
              <a:endParaRPr lang="en-GB" sz="4000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55024" y="-2349021"/>
              <a:ext cx="5046034" cy="150352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2800" b="1" i="1" dirty="0" smtClean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My prayer/poe</a:t>
              </a:r>
              <a:r>
                <a:rPr lang="en-GB" sz="2800" b="1" i="1" dirty="0" smtClean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m considers how evil and suffering during the Holocaust may have affected belief in God.</a:t>
              </a:r>
              <a:endParaRPr lang="en-GB" sz="28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55024" y="-845492"/>
              <a:ext cx="5046034" cy="1822012"/>
            </a:xfrm>
            <a:prstGeom prst="roundRect">
              <a:avLst>
                <a:gd name="adj" fmla="val 958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3600" i="1" dirty="0" smtClean="0">
                  <a:solidFill>
                    <a:schemeClr val="tx1"/>
                  </a:solidFill>
                  <a:latin typeface="Times New Roman"/>
                  <a:ea typeface="Times New Roman"/>
                </a:rPr>
                <a:t>My prayer/poem offers support to the victim of the Holocaust considers how it may be affected them. </a:t>
              </a:r>
              <a:endParaRPr lang="en-GB" sz="3600" i="1" dirty="0">
                <a:solidFill>
                  <a:schemeClr val="tx1"/>
                </a:solidFill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27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rtyoursmile.co.uk/assets/images/hearts-dental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48" y="1379704"/>
            <a:ext cx="4788570" cy="417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www.justiceinschools.org/files/playpen/files/justice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708" y="1140639"/>
            <a:ext cx="6907181" cy="46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1.bp.blogspot.com/_Duir49nSjdc/S74R0q5yVwI/AAAAAAAAAC0/wsZKbba-UNc/s1600/All+powerful+Go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34" y="1161257"/>
            <a:ext cx="4967976" cy="419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1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thechoicedrivenlife.com/wp-content/uploads/2011/04/forgivenessapr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462" y="1814407"/>
            <a:ext cx="5431160" cy="351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1.bp.blogspot.com/_VCms84WRd1k/TODel9n5fkI/AAAAAAAAAFQ/DxTEFxE4nVY/s1600/P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391" y="1651416"/>
            <a:ext cx="5527472" cy="392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6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78" y="1151601"/>
            <a:ext cx="5239090" cy="426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915" y="336884"/>
            <a:ext cx="5510464" cy="61247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Cheat Sheet</a:t>
            </a:r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77516" y="962525"/>
            <a:ext cx="1997242" cy="1395664"/>
          </a:xfrm>
          <a:prstGeom prst="wedgeRoundRectCallout">
            <a:avLst>
              <a:gd name="adj1" fmla="val -31676"/>
              <a:gd name="adj2" fmla="val 62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does the picture actually show?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445042" y="2003597"/>
            <a:ext cx="1997242" cy="1395664"/>
          </a:xfrm>
          <a:prstGeom prst="wedgeRoundRectCallout">
            <a:avLst>
              <a:gd name="adj1" fmla="val 38203"/>
              <a:gd name="adj2" fmla="val 676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could this link to the way someone might act?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7516" y="3712081"/>
            <a:ext cx="1997242" cy="1395664"/>
          </a:xfrm>
          <a:prstGeom prst="wedgeRoundRectCallout">
            <a:avLst>
              <a:gd name="adj1" fmla="val -31676"/>
              <a:gd name="adj2" fmla="val 62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could it link to beliefs about God?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473116" y="4820651"/>
            <a:ext cx="1997242" cy="1395664"/>
          </a:xfrm>
          <a:prstGeom prst="wedgeRoundRectCallout">
            <a:avLst>
              <a:gd name="adj1" fmla="val 38204"/>
              <a:gd name="adj2" fmla="val 642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Why might the evil of the Holocaust suggest that this is untrue?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12568" y="336884"/>
            <a:ext cx="5510464" cy="61247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Cheat Sheet</a:t>
            </a:r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  <a:p>
            <a:pPr algn="ctr"/>
            <a:endParaRPr lang="en-GB" sz="2800" b="1" u="sng" dirty="0" smtClean="0"/>
          </a:p>
          <a:p>
            <a:pPr algn="ctr"/>
            <a:endParaRPr lang="en-GB" sz="2800" b="1" u="sng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41169" y="962525"/>
            <a:ext cx="1997242" cy="1395664"/>
          </a:xfrm>
          <a:prstGeom prst="wedgeRoundRectCallout">
            <a:avLst>
              <a:gd name="adj1" fmla="val -31676"/>
              <a:gd name="adj2" fmla="val 62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does the picture actually show?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9408695" y="2003597"/>
            <a:ext cx="1997242" cy="1395664"/>
          </a:xfrm>
          <a:prstGeom prst="wedgeRoundRectCallout">
            <a:avLst>
              <a:gd name="adj1" fmla="val 38203"/>
              <a:gd name="adj2" fmla="val 676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could this link to the way someone might act?</a:t>
            </a:r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541169" y="3712081"/>
            <a:ext cx="1997242" cy="1395664"/>
          </a:xfrm>
          <a:prstGeom prst="wedgeRoundRectCallout">
            <a:avLst>
              <a:gd name="adj1" fmla="val -31676"/>
              <a:gd name="adj2" fmla="val 62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could it link to beliefs about God?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9436769" y="4820651"/>
            <a:ext cx="1997242" cy="1395664"/>
          </a:xfrm>
          <a:prstGeom prst="wedgeRoundRectCallout">
            <a:avLst>
              <a:gd name="adj1" fmla="val 38204"/>
              <a:gd name="adj2" fmla="val 642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Why might the evil of the Holocaust suggest that this is untrue?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998140" y="2842972"/>
            <a:ext cx="4918766" cy="161474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bg1"/>
                </a:solidFill>
              </a:rPr>
              <a:t>I </a:t>
            </a:r>
            <a:r>
              <a:rPr lang="en-GB" sz="2400" b="1" i="1" dirty="0">
                <a:solidFill>
                  <a:schemeClr val="bg1"/>
                </a:solidFill>
              </a:rPr>
              <a:t>can </a:t>
            </a:r>
            <a:r>
              <a:rPr lang="en-GB" sz="2400" b="1" i="1" u="sng" dirty="0">
                <a:solidFill>
                  <a:schemeClr val="bg1"/>
                </a:solidFill>
              </a:rPr>
              <a:t>consider</a:t>
            </a:r>
            <a:r>
              <a:rPr lang="en-GB" sz="2400" b="1" i="1" dirty="0">
                <a:solidFill>
                  <a:schemeClr val="bg1"/>
                </a:solidFill>
              </a:rPr>
              <a:t> how evil and suffering during the Holocaust may have had an effect on Jewish belief in God.</a:t>
            </a:r>
            <a:endParaRPr lang="en-GB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98140" y="4408575"/>
            <a:ext cx="4918765" cy="200088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tx1"/>
                </a:solidFill>
              </a:rPr>
              <a:t>I can </a:t>
            </a:r>
            <a:r>
              <a:rPr lang="en-GB" sz="2400" b="1" i="1" u="sng" dirty="0">
                <a:solidFill>
                  <a:schemeClr val="tx1"/>
                </a:solidFill>
              </a:rPr>
              <a:t>evaluate</a:t>
            </a:r>
            <a:r>
              <a:rPr lang="en-GB" sz="2400" b="1" i="1" dirty="0">
                <a:solidFill>
                  <a:schemeClr val="tx1"/>
                </a:solidFill>
              </a:rPr>
              <a:t> why the Holocaust is still significant today and the impact it may have had on Jewish belief in God.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72786" y="2881155"/>
            <a:ext cx="3409331" cy="151216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Kristen ITC" panose="03050502040202030202" pitchFamily="66" charset="0"/>
              </a:rPr>
              <a:t>Hot</a:t>
            </a:r>
            <a:endParaRPr lang="en-GB" sz="5400" dirty="0">
              <a:latin typeface="Kristen ITC" panose="03050502040202030202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47028" y="4408575"/>
            <a:ext cx="3409331" cy="200088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/>
                </a:solidFill>
                <a:latin typeface="Kristen ITC" panose="03050502040202030202" pitchFamily="66" charset="0"/>
              </a:rPr>
              <a:t>Scorching</a:t>
            </a:r>
            <a:r>
              <a:rPr lang="en-GB" sz="4400" dirty="0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9" name="Date Placeholder 3"/>
          <p:cNvSpPr>
            <a:spLocks noGrp="1"/>
          </p:cNvSpPr>
          <p:nvPr/>
        </p:nvSpPr>
        <p:spPr>
          <a:xfrm>
            <a:off x="3571288" y="62501"/>
            <a:ext cx="727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D59DE-B6D7-4B1A-902D-AEF27580D50D}" type="datetime2"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09 March 2016</a:t>
            </a:fld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562" y="6408600"/>
            <a:ext cx="11706896" cy="400110"/>
          </a:xfrm>
          <a:prstGeom prst="rect">
            <a:avLst/>
          </a:prstGeom>
          <a:solidFill>
            <a:srgbClr val="FC8E7C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i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Challenge Question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Why are the lessons learnt from the Holocaust still relevant today?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662" y="508919"/>
            <a:ext cx="1200712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Driving Question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Holocaust and why might it challenge Jewish beliefs about God?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72381" y="1347477"/>
            <a:ext cx="4944523" cy="151216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bg1"/>
                </a:solidFill>
              </a:rPr>
              <a:t>I </a:t>
            </a:r>
            <a:r>
              <a:rPr lang="en-GB" sz="2400" b="1" i="1" dirty="0">
                <a:solidFill>
                  <a:schemeClr val="bg1"/>
                </a:solidFill>
              </a:rPr>
              <a:t>can </a:t>
            </a:r>
            <a:r>
              <a:rPr lang="en-GB" sz="2400" b="1" i="1" u="sng" dirty="0">
                <a:solidFill>
                  <a:schemeClr val="bg1"/>
                </a:solidFill>
              </a:rPr>
              <a:t>explain</a:t>
            </a:r>
            <a:r>
              <a:rPr lang="en-GB" sz="2400" b="1" i="1" dirty="0">
                <a:solidFill>
                  <a:schemeClr val="bg1"/>
                </a:solidFill>
              </a:rPr>
              <a:t> what the Holocaust is and how it relates to Judaism.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47028" y="1348424"/>
            <a:ext cx="3409331" cy="151216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latin typeface="Kristen ITC" panose="03050502040202030202" pitchFamily="66" charset="0"/>
              </a:rPr>
              <a:t>Warm</a:t>
            </a:r>
            <a:r>
              <a:rPr lang="en-GB" sz="5400" dirty="0">
                <a:latin typeface="Kristen ITC" panose="03050502040202030202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8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706" y="914050"/>
            <a:ext cx="83066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What do you </a:t>
            </a:r>
            <a:r>
              <a:rPr lang="en-GB" sz="8000" b="1" dirty="0" smtClean="0">
                <a:solidFill>
                  <a:srgbClr val="0070C0"/>
                </a:solidFill>
              </a:rPr>
              <a:t>already know</a:t>
            </a:r>
            <a:r>
              <a:rPr lang="en-GB" sz="8000" b="1" dirty="0" smtClean="0">
                <a:solidFill>
                  <a:srgbClr val="002060"/>
                </a:solidFill>
              </a:rPr>
              <a:t> about </a:t>
            </a:r>
            <a:r>
              <a:rPr lang="en-GB" sz="8000" b="1" dirty="0" smtClean="0">
                <a:solidFill>
                  <a:srgbClr val="00B0F0"/>
                </a:solidFill>
              </a:rPr>
              <a:t>the Holocaust</a:t>
            </a:r>
            <a:r>
              <a:rPr lang="en-GB" sz="8000" b="1" dirty="0" smtClean="0">
                <a:solidFill>
                  <a:srgbClr val="002060"/>
                </a:solidFill>
              </a:rPr>
              <a:t>?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6" name="Picture 35" descr="http://wfgeogworldreligions.wikispaces.com/file/view/jewsyeaa.png/343571128/330x380/jewsyea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121" y="2877575"/>
            <a:ext cx="943329" cy="108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orldwithoutgenocide.org/wp-content/uploads/2014/01/Auschwit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40" y="4887130"/>
            <a:ext cx="2748684" cy="173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2.staticflickr.com/6/5110/5575884996_564d7baf20_z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2" y="137735"/>
            <a:ext cx="2452695" cy="163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orasta.it/wp-content/uploads/2014/07/anna-fran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0" y="4753363"/>
            <a:ext cx="2599273" cy="17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41.media.tumblr.com/501de3dcdd55bca95bdce76dcd5d6039/tumblr_mnz95ebzv51qf0bl4o1_40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39" y="137735"/>
            <a:ext cx="2888874" cy="181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5" descr="http://wfgeogworldreligions.wikispaces.com/file/view/jewsyeaa.png/343571128/330x380/jewsyea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88" y="2877575"/>
            <a:ext cx="943329" cy="108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35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4082" y="373922"/>
            <a:ext cx="10587789" cy="156966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505050"/>
                </a:solidFill>
              </a:rPr>
              <a:t>The Holocaust was the mass murder of approximately six million Jews during World War </a:t>
            </a:r>
            <a:r>
              <a:rPr lang="en-GB" sz="3200" b="1" dirty="0" smtClean="0">
                <a:solidFill>
                  <a:srgbClr val="505050"/>
                </a:solidFill>
              </a:rPr>
              <a:t>Two by </a:t>
            </a:r>
            <a:r>
              <a:rPr lang="en-GB" sz="3200" b="1" dirty="0">
                <a:solidFill>
                  <a:srgbClr val="505050"/>
                </a:solidFill>
              </a:rPr>
              <a:t>Nazi Germany, </a:t>
            </a:r>
            <a:r>
              <a:rPr lang="en-GB" sz="3200" b="1" dirty="0" smtClean="0">
                <a:solidFill>
                  <a:srgbClr val="505050"/>
                </a:solidFill>
              </a:rPr>
              <a:t>which was led </a:t>
            </a:r>
            <a:r>
              <a:rPr lang="en-GB" sz="3200" b="1" dirty="0">
                <a:solidFill>
                  <a:srgbClr val="505050"/>
                </a:solidFill>
              </a:rPr>
              <a:t>by Adolf Hitler and the Nazi Party.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-409075" y="1967645"/>
            <a:ext cx="13066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hlinkClick r:id="rId3"/>
              </a:rPr>
              <a:t>http://www.bbc.co.uk/learningzone/clips/the-holocaust/3675.html</a:t>
            </a:r>
            <a:endParaRPr lang="en-GB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73" y="2793644"/>
            <a:ext cx="1495425" cy="1495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8" y="4633427"/>
            <a:ext cx="1504950" cy="1466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499128" y="2719409"/>
            <a:ext cx="9099314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CLARIFY</a:t>
            </a:r>
          </a:p>
          <a:p>
            <a:endParaRPr lang="en-GB" sz="2400" b="1" dirty="0"/>
          </a:p>
          <a:p>
            <a:r>
              <a:rPr lang="en-GB" sz="2400" b="1" i="1" dirty="0" smtClean="0"/>
              <a:t>Whilst you are watching, write down any new words/phrases OR any words/phrases that you don’t understand.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99128" y="4582022"/>
            <a:ext cx="9099314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SUMMARISE</a:t>
            </a:r>
          </a:p>
          <a:p>
            <a:endParaRPr lang="en-GB" sz="2400" b="1" dirty="0"/>
          </a:p>
          <a:p>
            <a:r>
              <a:rPr lang="en-GB" sz="2400" b="1" i="1" dirty="0" smtClean="0"/>
              <a:t>In as little words as possible, summarise the key facts about the Holocaust that you learnt from the video. Add these to your Mind Map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077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517712" y="1503315"/>
            <a:ext cx="11011044" cy="44837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sz="2800" dirty="0">
                <a:solidFill>
                  <a:prstClr val="black"/>
                </a:solidFill>
              </a:rPr>
              <a:t>Each </a:t>
            </a:r>
            <a:r>
              <a:rPr lang="en-GB" sz="2800" dirty="0" smtClean="0">
                <a:solidFill>
                  <a:prstClr val="black"/>
                </a:solidFill>
              </a:rPr>
              <a:t>group </a:t>
            </a:r>
            <a:r>
              <a:rPr lang="en-GB" sz="2800" dirty="0">
                <a:solidFill>
                  <a:prstClr val="black"/>
                </a:solidFill>
              </a:rPr>
              <a:t>will be given </a:t>
            </a:r>
            <a:r>
              <a:rPr lang="en-GB" sz="2800" dirty="0" smtClean="0">
                <a:solidFill>
                  <a:prstClr val="black"/>
                </a:solidFill>
              </a:rPr>
              <a:t>an image that they must use to work out one Jewish belief about God.</a:t>
            </a:r>
            <a:endParaRPr lang="en-GB" sz="2800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In your group you must:</a:t>
            </a:r>
          </a:p>
          <a:p>
            <a:pPr marL="457200" indent="-457200" algn="ctr">
              <a:buFont typeface="Arial" panose="020B0604020202020204" pitchFamily="34" charset="0"/>
              <a:buAutoNum type="arabicPeriod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discuss what the image shows </a:t>
            </a:r>
          </a:p>
          <a:p>
            <a:pPr marL="457200" indent="-457200" algn="ctr">
              <a:buFont typeface="Arial" panose="020B0604020202020204" pitchFamily="34" charset="0"/>
              <a:buAutoNum type="arabicPeriod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Explain what it tells us about Jewish beliefs about God</a:t>
            </a:r>
          </a:p>
          <a:p>
            <a:pPr marL="457200" indent="-457200" algn="ctr">
              <a:buFont typeface="Arial" panose="020B0604020202020204" pitchFamily="34" charset="0"/>
              <a:buAutoNum type="arabicPeriod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Consider why the Holocaust might have made a Jew doubt that belief about God.</a:t>
            </a:r>
          </a:p>
          <a:p>
            <a:pPr marL="457200" indent="-457200" algn="ctr">
              <a:buFont typeface="Arial" panose="020B0604020202020204" pitchFamily="34" charset="0"/>
              <a:buAutoNum type="arabicPeriod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Consider why some people </a:t>
            </a:r>
            <a:r>
              <a:rPr lang="en-GB" sz="2800" dirty="0"/>
              <a:t>why a Jew might still believe </a:t>
            </a:r>
            <a:r>
              <a:rPr lang="en-GB" sz="2800" dirty="0" smtClean="0"/>
              <a:t>that about </a:t>
            </a:r>
            <a:r>
              <a:rPr lang="en-GB" sz="2800" dirty="0"/>
              <a:t>God </a:t>
            </a:r>
            <a:r>
              <a:rPr lang="en-GB" sz="2800" dirty="0" smtClean="0"/>
              <a:t>regardless of the evil and suffering of the Holocaust..</a:t>
            </a:r>
            <a:endParaRPr lang="en-GB" sz="2800" dirty="0" smtClean="0">
              <a:solidFill>
                <a:prstClr val="black"/>
              </a:solidFill>
            </a:endParaRPr>
          </a:p>
          <a:p>
            <a:pPr marL="457200" indent="-457200" algn="ctr">
              <a:buFont typeface="Arial" panose="020B0604020202020204" pitchFamily="34" charset="0"/>
              <a:buAutoNum type="arabicPeriod"/>
              <a:defRPr/>
            </a:pPr>
            <a:endParaRPr lang="en-GB" sz="2800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914" y="6240329"/>
            <a:ext cx="1098884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You will then be given 1 minute to explain your </a:t>
            </a:r>
            <a:r>
              <a:rPr lang="en-GB" sz="2400" b="1" dirty="0" smtClean="0">
                <a:solidFill>
                  <a:prstClr val="black"/>
                </a:solidFill>
              </a:rPr>
              <a:t>work </a:t>
            </a:r>
            <a:r>
              <a:rPr lang="en-GB" sz="2400" b="1" dirty="0">
                <a:solidFill>
                  <a:prstClr val="black"/>
                </a:solidFill>
              </a:rPr>
              <a:t>to the rest of the class.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291795"/>
            <a:ext cx="12192000" cy="958224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What do Jews believe about God?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4"/>
          <p:cNvSpPr txBox="1">
            <a:spLocks/>
          </p:cNvSpPr>
          <p:nvPr/>
        </p:nvSpPr>
        <p:spPr>
          <a:xfrm>
            <a:off x="9326977" y="293570"/>
            <a:ext cx="2865023" cy="8842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FF0066"/>
                </a:solidFill>
              </a:rPr>
              <a:t>Group Task…</a:t>
            </a:r>
            <a:endParaRPr lang="en-GB" sz="3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5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9144"/>
            <a:ext cx="12192000" cy="99793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What do Jews believe about God?</a:t>
            </a:r>
            <a:endParaRPr lang="en-GB" sz="5400" b="1" dirty="0">
              <a:latin typeface="+mn-lt"/>
            </a:endParaRPr>
          </a:p>
        </p:txBody>
      </p:sp>
      <p:pic>
        <p:nvPicPr>
          <p:cNvPr id="2050" name="Picture 2" descr="http://www.heartyoursmile.co.uk/assets/images/hearts-dental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7" y="1524083"/>
            <a:ext cx="2900446" cy="25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_VCms84WRd1k/TODel9n5fkI/AAAAAAAAAFQ/DxTEFxE4nVY/s1600/POV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107" y="3841165"/>
            <a:ext cx="3810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justiceinschools.org/files/playpen/files/justice_ic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279" y="1236892"/>
            <a:ext cx="3787441" cy="255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4721" y="3678233"/>
            <a:ext cx="3520760" cy="2868032"/>
          </a:xfrm>
          <a:prstGeom prst="rect">
            <a:avLst/>
          </a:prstGeom>
        </p:spPr>
      </p:pic>
      <p:pic>
        <p:nvPicPr>
          <p:cNvPr id="15" name="Picture 8" descr="http://thechoicedrivenlife.com/wp-content/uploads/2011/04/forgivenessapr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03" y="1236892"/>
            <a:ext cx="3712395" cy="240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1.bp.blogspot.com/_Duir49nSjdc/S74R0q5yVwI/AAAAAAAAAC0/wsZKbba-UNc/s1600/All+powerful+Go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86" y="4145088"/>
            <a:ext cx="2970737" cy="250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03799" y="2190956"/>
            <a:ext cx="1959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Omni-benevolent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All </a:t>
            </a:r>
            <a:r>
              <a:rPr lang="en-GB" sz="2000" dirty="0" smtClean="0">
                <a:solidFill>
                  <a:schemeClr val="bg1"/>
                </a:solidFill>
              </a:rPr>
              <a:t>loving </a:t>
            </a:r>
            <a:r>
              <a:rPr lang="en-GB" sz="2000" dirty="0">
                <a:solidFill>
                  <a:schemeClr val="bg1"/>
                </a:solidFill>
              </a:rPr>
              <a:t>God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45769" y="2308876"/>
            <a:ext cx="174978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A fair God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6821" y="5592158"/>
            <a:ext cx="2747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FF00"/>
                </a:solidFill>
              </a:rPr>
              <a:t>Omniscient </a:t>
            </a:r>
          </a:p>
          <a:p>
            <a:pPr algn="ctr"/>
            <a:r>
              <a:rPr lang="en-GB" sz="2800" b="1" dirty="0">
                <a:solidFill>
                  <a:srgbClr val="FFFF00"/>
                </a:solidFill>
              </a:rPr>
              <a:t>All Knowing God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3465" y="5821604"/>
            <a:ext cx="258390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Omnipotent</a:t>
            </a:r>
          </a:p>
          <a:p>
            <a:pPr algn="ctr"/>
            <a:r>
              <a:rPr lang="en-GB" sz="2400" dirty="0"/>
              <a:t>All powerful God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0919" y="4475514"/>
            <a:ext cx="202576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Jews believe that they are God’s </a:t>
            </a:r>
            <a:r>
              <a:rPr lang="en-GB" sz="2000" b="1" dirty="0"/>
              <a:t>chosen people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08336" y="2254593"/>
            <a:ext cx="2527953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forgiving God</a:t>
            </a:r>
          </a:p>
        </p:txBody>
      </p:sp>
    </p:spTree>
    <p:extLst>
      <p:ext uri="{BB962C8B-B14F-4D97-AF65-F5344CB8AC3E}">
        <p14:creationId xmlns:p14="http://schemas.microsoft.com/office/powerpoint/2010/main" val="162039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3727" y="1300765"/>
            <a:ext cx="112915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7030A0"/>
                </a:solidFill>
              </a:rPr>
              <a:t>“If Jewish beliefs about God were accurate the Holocaust would not have happened”</a:t>
            </a:r>
            <a:endParaRPr lang="en-GB" sz="6600" b="1" dirty="0">
              <a:solidFill>
                <a:srgbClr val="7030A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55640" y="5254533"/>
            <a:ext cx="640871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91544" y="4822486"/>
            <a:ext cx="1512168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prstClr val="white"/>
                </a:solidFill>
              </a:rPr>
              <a:t>TRUE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6280" y="4839035"/>
            <a:ext cx="1656184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prstClr val="white"/>
                </a:solidFill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89" y="87368"/>
            <a:ext cx="1200712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Driving Question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Holocaust and why might it challenge Jewish beliefs about God?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224" y="71312"/>
            <a:ext cx="10017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“If Jewish beliefs about God were </a:t>
            </a:r>
            <a:r>
              <a:rPr lang="en-GB" sz="2800" b="1" dirty="0" smtClean="0">
                <a:solidFill>
                  <a:srgbClr val="7030A0"/>
                </a:solidFill>
              </a:rPr>
              <a:t>accurate the Holocaust would not have happened”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37980" y="884540"/>
            <a:ext cx="13451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ctr">
              <a:buFontTx/>
              <a:buAutoNum type="romanLcParenBoth"/>
            </a:pPr>
            <a:r>
              <a:rPr lang="en-GB" sz="2400" dirty="0">
                <a:solidFill>
                  <a:prstClr val="black"/>
                </a:solidFill>
              </a:rPr>
              <a:t>Do you agree? Give reasons for your opinion. (3)</a:t>
            </a:r>
          </a:p>
          <a:p>
            <a:pPr marL="400050" indent="-400050" algn="ctr">
              <a:buFontTx/>
              <a:buAutoNum type="romanLcParenBoth"/>
            </a:pPr>
            <a:r>
              <a:rPr lang="en-GB" sz="2400" dirty="0">
                <a:solidFill>
                  <a:prstClr val="black"/>
                </a:solidFill>
              </a:rPr>
              <a:t>Why might someone disagree with you? (3</a:t>
            </a:r>
            <a:r>
              <a:rPr lang="en-GB" sz="2800" dirty="0">
                <a:solidFill>
                  <a:prstClr val="black"/>
                </a:solidFill>
              </a:rPr>
              <a:t>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828525"/>
            <a:ext cx="11264367" cy="38164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 err="1"/>
              <a:t>i</a:t>
            </a:r>
            <a:r>
              <a:rPr lang="en-GB" altLang="en-US" sz="2400" dirty="0"/>
              <a:t>)  I agree/disagree </a:t>
            </a:r>
            <a:r>
              <a:rPr lang="en-GB" altLang="en-US" sz="2400" dirty="0" smtClean="0"/>
              <a:t>with this statement</a:t>
            </a: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 smtClean="0"/>
              <a:t>because…………………</a:t>
            </a:r>
          </a:p>
          <a:p>
            <a:pPr marL="0" indent="0">
              <a:buNone/>
            </a:pPr>
            <a:r>
              <a:rPr lang="en-GB" altLang="en-US" sz="2400" dirty="0" smtClean="0"/>
              <a:t>I </a:t>
            </a:r>
            <a:r>
              <a:rPr lang="en-GB" altLang="en-US" sz="2400" dirty="0"/>
              <a:t>also agree/disagree with this statement because……………..</a:t>
            </a:r>
          </a:p>
          <a:p>
            <a:pPr marL="0" indent="0">
              <a:buNone/>
            </a:pPr>
            <a:r>
              <a:rPr lang="en-GB" altLang="en-US" sz="2400" dirty="0"/>
              <a:t>Finally, I agree/disagree because</a:t>
            </a:r>
            <a:r>
              <a:rPr lang="en-GB" altLang="en-US" sz="2400" dirty="0" smtClean="0"/>
              <a:t>………………..</a:t>
            </a: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ii) </a:t>
            </a:r>
          </a:p>
          <a:p>
            <a:pPr marL="0" indent="0">
              <a:buNone/>
            </a:pPr>
            <a:r>
              <a:rPr lang="en-GB" altLang="en-US" sz="2400" dirty="0"/>
              <a:t>Conversely, people may disagree with me because......</a:t>
            </a:r>
          </a:p>
          <a:p>
            <a:pPr marL="0" indent="0">
              <a:buNone/>
            </a:pPr>
            <a:r>
              <a:rPr lang="en-GB" altLang="en-US" sz="2400" dirty="0"/>
              <a:t>Furthermore, they may disagree because………………</a:t>
            </a:r>
          </a:p>
          <a:p>
            <a:pPr marL="0" indent="0">
              <a:buNone/>
            </a:pPr>
            <a:r>
              <a:rPr lang="en-GB" altLang="en-US" sz="2400" dirty="0"/>
              <a:t>Finally, they may disagree with me ………………………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51042" y="5139622"/>
            <a:ext cx="12124221" cy="1648391"/>
            <a:chOff x="-1622261" y="134937"/>
            <a:chExt cx="8566564" cy="1648872"/>
          </a:xfrm>
        </p:grpSpPr>
        <p:sp>
          <p:nvSpPr>
            <p:cNvPr id="10" name="Rounded Rectangle 9"/>
            <p:cNvSpPr/>
            <p:nvPr/>
          </p:nvSpPr>
          <p:spPr>
            <a:xfrm>
              <a:off x="-1622261" y="453095"/>
              <a:ext cx="2383572" cy="1330713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2000" b="1" i="1" dirty="0">
                  <a:solidFill>
                    <a:schemeClr val="bg1"/>
                  </a:solidFill>
                  <a:ea typeface="Times New Roman"/>
                  <a:cs typeface="Arial"/>
                </a:rPr>
                <a:t>I can give a simple reason for my own </a:t>
              </a:r>
              <a:r>
                <a:rPr lang="en-GB" sz="2000" b="1" i="1" dirty="0" smtClean="0">
                  <a:solidFill>
                    <a:schemeClr val="bg1"/>
                  </a:solidFill>
                  <a:ea typeface="Times New Roman"/>
                  <a:cs typeface="Arial"/>
                </a:rPr>
                <a:t>view applying key words from todays lesson.</a:t>
              </a:r>
              <a:endParaRPr lang="en-GB" sz="2000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61312" y="280280"/>
              <a:ext cx="2897818" cy="150352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2000" b="1" i="1" dirty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I can provide </a:t>
              </a:r>
              <a:r>
                <a:rPr lang="en-GB" sz="2000" b="1" i="1" dirty="0" smtClean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3 reasons for my own point of view applying three key words and consider the alternative point of view.</a:t>
              </a:r>
              <a:endParaRPr lang="en-GB" sz="20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59130" y="134937"/>
              <a:ext cx="3285173" cy="1648871"/>
            </a:xfrm>
            <a:prstGeom prst="roundRect">
              <a:avLst>
                <a:gd name="adj" fmla="val 958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r>
                <a:rPr lang="en-GB" sz="2400" b="1" i="1" dirty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I can provide 3 points for my own view and 3 points for the views of </a:t>
              </a:r>
              <a:r>
                <a:rPr lang="en-GB" sz="2400" b="1" i="1" dirty="0" smtClean="0">
                  <a:solidFill>
                    <a:srgbClr val="000000"/>
                  </a:solidFill>
                  <a:latin typeface="Cambria"/>
                  <a:ea typeface="Times New Roman"/>
                  <a:cs typeface="Arial"/>
                </a:rPr>
                <a:t>others, applying key words</a:t>
              </a:r>
              <a:endParaRPr lang="en-GB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08909" y="758807"/>
            <a:ext cx="3206567" cy="3693319"/>
          </a:xfrm>
          <a:prstGeom prst="rect">
            <a:avLst/>
          </a:prstGeom>
          <a:solidFill>
            <a:schemeClr val="bg1"/>
          </a:solidFill>
          <a:ln w="730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Key word box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Omni-benevolent</a:t>
            </a:r>
          </a:p>
          <a:p>
            <a:pPr algn="ctr"/>
            <a:r>
              <a:rPr lang="en-GB" sz="2400" dirty="0" smtClean="0"/>
              <a:t>Omni-potent</a:t>
            </a:r>
          </a:p>
          <a:p>
            <a:pPr algn="ctr"/>
            <a:r>
              <a:rPr lang="en-GB" sz="2400" dirty="0" smtClean="0"/>
              <a:t>Omniscient</a:t>
            </a:r>
          </a:p>
          <a:p>
            <a:pPr algn="ctr"/>
            <a:r>
              <a:rPr lang="en-GB" sz="2400" dirty="0" smtClean="0"/>
              <a:t>Forgiveness</a:t>
            </a:r>
          </a:p>
          <a:p>
            <a:pPr algn="ctr"/>
            <a:r>
              <a:rPr lang="en-GB" sz="2400" dirty="0" smtClean="0"/>
              <a:t>Evil</a:t>
            </a:r>
          </a:p>
          <a:p>
            <a:pPr algn="ctr"/>
            <a:r>
              <a:rPr lang="en-GB" sz="2400" dirty="0" smtClean="0"/>
              <a:t>Suffering</a:t>
            </a:r>
          </a:p>
          <a:p>
            <a:pPr algn="ctr"/>
            <a:r>
              <a:rPr lang="en-GB" sz="2400" dirty="0" smtClean="0"/>
              <a:t>Chosen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548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2620"/>
            <a:ext cx="12191999" cy="13255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   </a:t>
            </a:r>
            <a:r>
              <a:rPr lang="en-GB" b="1" u="sng" dirty="0" smtClean="0"/>
              <a:t>Big changes…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35401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00B050"/>
                </a:solidFill>
              </a:rPr>
              <a:t>On your sheet you have 6 things that happened to certain people during the Holocaust.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You must read each statement and then give it a mark out of ten for how difficult the change would have been for the Jewish person.</a:t>
            </a:r>
            <a:endParaRPr lang="en-GB" sz="40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/>
              <a:t>1 = Not difficult</a:t>
            </a:r>
          </a:p>
          <a:p>
            <a:pPr marL="0" indent="0" algn="ctr">
              <a:buNone/>
            </a:pPr>
            <a:r>
              <a:rPr lang="en-GB" sz="4000" b="1" dirty="0" smtClean="0"/>
              <a:t>10 = Very difficult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5222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842</Words>
  <Application>Microsoft Office PowerPoint</Application>
  <PresentationFormat>Widescreen</PresentationFormat>
  <Paragraphs>139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Century Gothic</vt:lpstr>
      <vt:lpstr>Kristen ITC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Jews believe about God?</vt:lpstr>
      <vt:lpstr>PowerPoint Presentation</vt:lpstr>
      <vt:lpstr>PowerPoint Presentation</vt:lpstr>
      <vt:lpstr>   Big changes…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Phillimore</dc:creator>
  <cp:lastModifiedBy>Laura McMenamin</cp:lastModifiedBy>
  <cp:revision>17</cp:revision>
  <dcterms:created xsi:type="dcterms:W3CDTF">2015-02-21T11:04:48Z</dcterms:created>
  <dcterms:modified xsi:type="dcterms:W3CDTF">2016-03-09T16:38:13Z</dcterms:modified>
</cp:coreProperties>
</file>