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1"/>
  </p:notesMasterIdLst>
  <p:sldIdLst>
    <p:sldId id="273" r:id="rId4"/>
    <p:sldId id="266" r:id="rId5"/>
    <p:sldId id="267" r:id="rId6"/>
    <p:sldId id="258" r:id="rId7"/>
    <p:sldId id="278" r:id="rId8"/>
    <p:sldId id="277" r:id="rId9"/>
    <p:sldId id="268" r:id="rId10"/>
    <p:sldId id="259" r:id="rId11"/>
    <p:sldId id="270" r:id="rId12"/>
    <p:sldId id="263" r:id="rId13"/>
    <p:sldId id="269" r:id="rId14"/>
    <p:sldId id="279" r:id="rId15"/>
    <p:sldId id="280" r:id="rId16"/>
    <p:sldId id="275" r:id="rId17"/>
    <p:sldId id="274" r:id="rId18"/>
    <p:sldId id="276" r:id="rId19"/>
    <p:sldId id="264" r:id="rId20"/>
  </p:sldIdLst>
  <p:sldSz cx="12192000" cy="6858000"/>
  <p:notesSz cx="7053263" cy="9356725"/>
  <p:defaultTextStyle>
    <a:defPPr>
      <a:defRPr lang="en-US"/>
    </a:defPPr>
    <a:lvl1pPr marL="0" algn="l" defTabSz="914309" rtl="0" eaLnBrk="1" latinLnBrk="0" hangingPunct="1">
      <a:defRPr sz="1900" kern="1200">
        <a:solidFill>
          <a:schemeClr val="tx1"/>
        </a:solidFill>
        <a:latin typeface="+mn-lt"/>
        <a:ea typeface="+mn-ea"/>
        <a:cs typeface="+mn-cs"/>
      </a:defRPr>
    </a:lvl1pPr>
    <a:lvl2pPr marL="457155" algn="l" defTabSz="914309" rtl="0" eaLnBrk="1" latinLnBrk="0" hangingPunct="1">
      <a:defRPr sz="1900" kern="1200">
        <a:solidFill>
          <a:schemeClr val="tx1"/>
        </a:solidFill>
        <a:latin typeface="+mn-lt"/>
        <a:ea typeface="+mn-ea"/>
        <a:cs typeface="+mn-cs"/>
      </a:defRPr>
    </a:lvl2pPr>
    <a:lvl3pPr marL="914309" algn="l" defTabSz="914309" rtl="0" eaLnBrk="1" latinLnBrk="0" hangingPunct="1">
      <a:defRPr sz="1900" kern="1200">
        <a:solidFill>
          <a:schemeClr val="tx1"/>
        </a:solidFill>
        <a:latin typeface="+mn-lt"/>
        <a:ea typeface="+mn-ea"/>
        <a:cs typeface="+mn-cs"/>
      </a:defRPr>
    </a:lvl3pPr>
    <a:lvl4pPr marL="1371464" algn="l" defTabSz="914309" rtl="0" eaLnBrk="1" latinLnBrk="0" hangingPunct="1">
      <a:defRPr sz="1900" kern="1200">
        <a:solidFill>
          <a:schemeClr val="tx1"/>
        </a:solidFill>
        <a:latin typeface="+mn-lt"/>
        <a:ea typeface="+mn-ea"/>
        <a:cs typeface="+mn-cs"/>
      </a:defRPr>
    </a:lvl4pPr>
    <a:lvl5pPr marL="1828618" algn="l" defTabSz="914309" rtl="0" eaLnBrk="1" latinLnBrk="0" hangingPunct="1">
      <a:defRPr sz="1900" kern="1200">
        <a:solidFill>
          <a:schemeClr val="tx1"/>
        </a:solidFill>
        <a:latin typeface="+mn-lt"/>
        <a:ea typeface="+mn-ea"/>
        <a:cs typeface="+mn-cs"/>
      </a:defRPr>
    </a:lvl5pPr>
    <a:lvl6pPr marL="2285774" algn="l" defTabSz="914309" rtl="0" eaLnBrk="1" latinLnBrk="0" hangingPunct="1">
      <a:defRPr sz="1900" kern="1200">
        <a:solidFill>
          <a:schemeClr val="tx1"/>
        </a:solidFill>
        <a:latin typeface="+mn-lt"/>
        <a:ea typeface="+mn-ea"/>
        <a:cs typeface="+mn-cs"/>
      </a:defRPr>
    </a:lvl6pPr>
    <a:lvl7pPr marL="2742926" algn="l" defTabSz="914309" rtl="0" eaLnBrk="1" latinLnBrk="0" hangingPunct="1">
      <a:defRPr sz="1900" kern="1200">
        <a:solidFill>
          <a:schemeClr val="tx1"/>
        </a:solidFill>
        <a:latin typeface="+mn-lt"/>
        <a:ea typeface="+mn-ea"/>
        <a:cs typeface="+mn-cs"/>
      </a:defRPr>
    </a:lvl7pPr>
    <a:lvl8pPr marL="3200080" algn="l" defTabSz="914309" rtl="0" eaLnBrk="1" latinLnBrk="0" hangingPunct="1">
      <a:defRPr sz="1900" kern="1200">
        <a:solidFill>
          <a:schemeClr val="tx1"/>
        </a:solidFill>
        <a:latin typeface="+mn-lt"/>
        <a:ea typeface="+mn-ea"/>
        <a:cs typeface="+mn-cs"/>
      </a:defRPr>
    </a:lvl8pPr>
    <a:lvl9pPr marL="3657235" algn="l" defTabSz="914309"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679" autoAdjust="0"/>
  </p:normalViewPr>
  <p:slideViewPr>
    <p:cSldViewPr snapToGrid="0">
      <p:cViewPr varScale="1">
        <p:scale>
          <a:sx n="64" d="100"/>
          <a:sy n="64" d="100"/>
        </p:scale>
        <p:origin x="97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9461"/>
          </a:xfrm>
          <a:prstGeom prst="rect">
            <a:avLst/>
          </a:prstGeom>
        </p:spPr>
        <p:txBody>
          <a:bodyPr vert="horz" lIns="93763" tIns="46881" rIns="93763" bIns="46881" rtlCol="0"/>
          <a:lstStyle>
            <a:lvl1pPr algn="l">
              <a:defRPr sz="1200"/>
            </a:lvl1pPr>
          </a:lstStyle>
          <a:p>
            <a:endParaRPr lang="en-GB"/>
          </a:p>
        </p:txBody>
      </p:sp>
      <p:sp>
        <p:nvSpPr>
          <p:cNvPr id="3" name="Date Placeholder 2"/>
          <p:cNvSpPr>
            <a:spLocks noGrp="1"/>
          </p:cNvSpPr>
          <p:nvPr>
            <p:ph type="dt" idx="1"/>
          </p:nvPr>
        </p:nvSpPr>
        <p:spPr>
          <a:xfrm>
            <a:off x="3995217" y="0"/>
            <a:ext cx="3056414" cy="469461"/>
          </a:xfrm>
          <a:prstGeom prst="rect">
            <a:avLst/>
          </a:prstGeom>
        </p:spPr>
        <p:txBody>
          <a:bodyPr vert="horz" lIns="93763" tIns="46881" rIns="93763" bIns="46881" rtlCol="0"/>
          <a:lstStyle>
            <a:lvl1pPr algn="r">
              <a:defRPr sz="1200"/>
            </a:lvl1pPr>
          </a:lstStyle>
          <a:p>
            <a:fld id="{F7D7A31C-4525-4FA3-9042-414BEFE3715D}" type="datetimeFigureOut">
              <a:rPr lang="en-GB" smtClean="0"/>
              <a:t>08/03/2016</a:t>
            </a:fld>
            <a:endParaRPr lang="en-GB"/>
          </a:p>
        </p:txBody>
      </p:sp>
      <p:sp>
        <p:nvSpPr>
          <p:cNvPr id="4" name="Slide Image Placeholder 3"/>
          <p:cNvSpPr>
            <a:spLocks noGrp="1" noRot="1" noChangeAspect="1"/>
          </p:cNvSpPr>
          <p:nvPr>
            <p:ph type="sldImg" idx="2"/>
          </p:nvPr>
        </p:nvSpPr>
        <p:spPr>
          <a:xfrm>
            <a:off x="719138" y="1169988"/>
            <a:ext cx="5614987" cy="3157537"/>
          </a:xfrm>
          <a:prstGeom prst="rect">
            <a:avLst/>
          </a:prstGeom>
          <a:noFill/>
          <a:ln w="12700">
            <a:solidFill>
              <a:prstClr val="black"/>
            </a:solidFill>
          </a:ln>
        </p:spPr>
        <p:txBody>
          <a:bodyPr vert="horz" lIns="93763" tIns="46881" rIns="93763" bIns="46881" rtlCol="0" anchor="ctr"/>
          <a:lstStyle/>
          <a:p>
            <a:endParaRPr lang="en-GB"/>
          </a:p>
        </p:txBody>
      </p:sp>
      <p:sp>
        <p:nvSpPr>
          <p:cNvPr id="5" name="Notes Placeholder 4"/>
          <p:cNvSpPr>
            <a:spLocks noGrp="1"/>
          </p:cNvSpPr>
          <p:nvPr>
            <p:ph type="body" sz="quarter" idx="3"/>
          </p:nvPr>
        </p:nvSpPr>
        <p:spPr>
          <a:xfrm>
            <a:off x="705327" y="4502924"/>
            <a:ext cx="5642610" cy="3684210"/>
          </a:xfrm>
          <a:prstGeom prst="rect">
            <a:avLst/>
          </a:prstGeom>
        </p:spPr>
        <p:txBody>
          <a:bodyPr vert="horz" lIns="93763" tIns="46881" rIns="93763" bIns="468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87265"/>
            <a:ext cx="3056414" cy="469460"/>
          </a:xfrm>
          <a:prstGeom prst="rect">
            <a:avLst/>
          </a:prstGeom>
        </p:spPr>
        <p:txBody>
          <a:bodyPr vert="horz" lIns="93763" tIns="46881" rIns="93763" bIns="46881" rtlCol="0" anchor="b"/>
          <a:lstStyle>
            <a:lvl1pPr algn="l">
              <a:defRPr sz="1200"/>
            </a:lvl1pPr>
          </a:lstStyle>
          <a:p>
            <a:endParaRPr lang="en-GB"/>
          </a:p>
        </p:txBody>
      </p:sp>
      <p:sp>
        <p:nvSpPr>
          <p:cNvPr id="7" name="Slide Number Placeholder 6"/>
          <p:cNvSpPr>
            <a:spLocks noGrp="1"/>
          </p:cNvSpPr>
          <p:nvPr>
            <p:ph type="sldNum" sz="quarter" idx="5"/>
          </p:nvPr>
        </p:nvSpPr>
        <p:spPr>
          <a:xfrm>
            <a:off x="3995217" y="8887265"/>
            <a:ext cx="3056414" cy="469460"/>
          </a:xfrm>
          <a:prstGeom prst="rect">
            <a:avLst/>
          </a:prstGeom>
        </p:spPr>
        <p:txBody>
          <a:bodyPr vert="horz" lIns="93763" tIns="46881" rIns="93763" bIns="46881" rtlCol="0" anchor="b"/>
          <a:lstStyle>
            <a:lvl1pPr algn="r">
              <a:defRPr sz="1200"/>
            </a:lvl1pPr>
          </a:lstStyle>
          <a:p>
            <a:fld id="{61B8AB47-F900-409B-A337-CFA194E15AF1}" type="slidenum">
              <a:rPr lang="en-GB" smtClean="0"/>
              <a:t>‹#›</a:t>
            </a:fld>
            <a:endParaRPr lang="en-GB"/>
          </a:p>
        </p:txBody>
      </p:sp>
    </p:spTree>
    <p:extLst>
      <p:ext uri="{BB962C8B-B14F-4D97-AF65-F5344CB8AC3E}">
        <p14:creationId xmlns:p14="http://schemas.microsoft.com/office/powerpoint/2010/main" val="2479461032"/>
      </p:ext>
    </p:extLst>
  </p:cSld>
  <p:clrMap bg1="lt1" tx1="dk1" bg2="lt2" tx2="dk2" accent1="accent1" accent2="accent2" accent3="accent3" accent4="accent4" accent5="accent5" accent6="accent6" hlink="hlink" folHlink="folHlink"/>
  <p:notesStyle>
    <a:lvl1pPr marL="0" algn="l" defTabSz="914309" rtl="0" eaLnBrk="1" latinLnBrk="0" hangingPunct="1">
      <a:defRPr sz="1200" kern="1200">
        <a:solidFill>
          <a:schemeClr val="tx1"/>
        </a:solidFill>
        <a:latin typeface="+mn-lt"/>
        <a:ea typeface="+mn-ea"/>
        <a:cs typeface="+mn-cs"/>
      </a:defRPr>
    </a:lvl1pPr>
    <a:lvl2pPr marL="457155" algn="l" defTabSz="914309" rtl="0" eaLnBrk="1" latinLnBrk="0" hangingPunct="1">
      <a:defRPr sz="1200" kern="1200">
        <a:solidFill>
          <a:schemeClr val="tx1"/>
        </a:solidFill>
        <a:latin typeface="+mn-lt"/>
        <a:ea typeface="+mn-ea"/>
        <a:cs typeface="+mn-cs"/>
      </a:defRPr>
    </a:lvl2pPr>
    <a:lvl3pPr marL="914309" algn="l" defTabSz="914309" rtl="0" eaLnBrk="1" latinLnBrk="0" hangingPunct="1">
      <a:defRPr sz="1200" kern="1200">
        <a:solidFill>
          <a:schemeClr val="tx1"/>
        </a:solidFill>
        <a:latin typeface="+mn-lt"/>
        <a:ea typeface="+mn-ea"/>
        <a:cs typeface="+mn-cs"/>
      </a:defRPr>
    </a:lvl3pPr>
    <a:lvl4pPr marL="1371464" algn="l" defTabSz="914309" rtl="0" eaLnBrk="1" latinLnBrk="0" hangingPunct="1">
      <a:defRPr sz="1200" kern="1200">
        <a:solidFill>
          <a:schemeClr val="tx1"/>
        </a:solidFill>
        <a:latin typeface="+mn-lt"/>
        <a:ea typeface="+mn-ea"/>
        <a:cs typeface="+mn-cs"/>
      </a:defRPr>
    </a:lvl4pPr>
    <a:lvl5pPr marL="1828618" algn="l" defTabSz="914309" rtl="0" eaLnBrk="1" latinLnBrk="0" hangingPunct="1">
      <a:defRPr sz="1200" kern="1200">
        <a:solidFill>
          <a:schemeClr val="tx1"/>
        </a:solidFill>
        <a:latin typeface="+mn-lt"/>
        <a:ea typeface="+mn-ea"/>
        <a:cs typeface="+mn-cs"/>
      </a:defRPr>
    </a:lvl5pPr>
    <a:lvl6pPr marL="2285774" algn="l" defTabSz="914309" rtl="0" eaLnBrk="1" latinLnBrk="0" hangingPunct="1">
      <a:defRPr sz="1200" kern="1200">
        <a:solidFill>
          <a:schemeClr val="tx1"/>
        </a:solidFill>
        <a:latin typeface="+mn-lt"/>
        <a:ea typeface="+mn-ea"/>
        <a:cs typeface="+mn-cs"/>
      </a:defRPr>
    </a:lvl6pPr>
    <a:lvl7pPr marL="2742926" algn="l" defTabSz="914309" rtl="0" eaLnBrk="1" latinLnBrk="0" hangingPunct="1">
      <a:defRPr sz="1200" kern="1200">
        <a:solidFill>
          <a:schemeClr val="tx1"/>
        </a:solidFill>
        <a:latin typeface="+mn-lt"/>
        <a:ea typeface="+mn-ea"/>
        <a:cs typeface="+mn-cs"/>
      </a:defRPr>
    </a:lvl7pPr>
    <a:lvl8pPr marL="3200080" algn="l" defTabSz="914309" rtl="0" eaLnBrk="1" latinLnBrk="0" hangingPunct="1">
      <a:defRPr sz="1200" kern="1200">
        <a:solidFill>
          <a:schemeClr val="tx1"/>
        </a:solidFill>
        <a:latin typeface="+mn-lt"/>
        <a:ea typeface="+mn-ea"/>
        <a:cs typeface="+mn-cs"/>
      </a:defRPr>
    </a:lvl8pPr>
    <a:lvl9pPr marL="3657235" algn="l" defTabSz="9143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bbc.co.uk/learningzone/clips/bar-mitzvah/3667.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Level 4, Level 5, Level 6</a:t>
            </a:r>
          </a:p>
          <a:p>
            <a:pPr eaLnBrk="1" hangingPunct="1">
              <a:spcBef>
                <a:spcPct val="0"/>
              </a:spcBef>
            </a:pPr>
            <a:endParaRPr lang="en-GB"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1821" indent="-293008">
              <a:defRPr>
                <a:solidFill>
                  <a:schemeClr val="tx1"/>
                </a:solidFill>
                <a:latin typeface="Arial" panose="020B0604020202020204" pitchFamily="34" charset="0"/>
              </a:defRPr>
            </a:lvl2pPr>
            <a:lvl3pPr marL="1172032" indent="-234406">
              <a:defRPr>
                <a:solidFill>
                  <a:schemeClr val="tx1"/>
                </a:solidFill>
                <a:latin typeface="Arial" panose="020B0604020202020204" pitchFamily="34" charset="0"/>
              </a:defRPr>
            </a:lvl3pPr>
            <a:lvl4pPr marL="1640845" indent="-234406">
              <a:defRPr>
                <a:solidFill>
                  <a:schemeClr val="tx1"/>
                </a:solidFill>
                <a:latin typeface="Arial" panose="020B0604020202020204" pitchFamily="34" charset="0"/>
              </a:defRPr>
            </a:lvl4pPr>
            <a:lvl5pPr marL="2109658" indent="-234406">
              <a:defRPr>
                <a:solidFill>
                  <a:schemeClr val="tx1"/>
                </a:solidFill>
                <a:latin typeface="Arial" panose="020B0604020202020204" pitchFamily="34" charset="0"/>
              </a:defRPr>
            </a:lvl5pPr>
            <a:lvl6pPr marL="2578471" indent="-234406" eaLnBrk="0" fontAlgn="base" hangingPunct="0">
              <a:spcBef>
                <a:spcPct val="0"/>
              </a:spcBef>
              <a:spcAft>
                <a:spcPct val="0"/>
              </a:spcAft>
              <a:defRPr>
                <a:solidFill>
                  <a:schemeClr val="tx1"/>
                </a:solidFill>
                <a:latin typeface="Arial" panose="020B0604020202020204" pitchFamily="34" charset="0"/>
              </a:defRPr>
            </a:lvl6pPr>
            <a:lvl7pPr marL="3047284" indent="-234406" eaLnBrk="0" fontAlgn="base" hangingPunct="0">
              <a:spcBef>
                <a:spcPct val="0"/>
              </a:spcBef>
              <a:spcAft>
                <a:spcPct val="0"/>
              </a:spcAft>
              <a:defRPr>
                <a:solidFill>
                  <a:schemeClr val="tx1"/>
                </a:solidFill>
                <a:latin typeface="Arial" panose="020B0604020202020204" pitchFamily="34" charset="0"/>
              </a:defRPr>
            </a:lvl7pPr>
            <a:lvl8pPr marL="3516097" indent="-234406" eaLnBrk="0" fontAlgn="base" hangingPunct="0">
              <a:spcBef>
                <a:spcPct val="0"/>
              </a:spcBef>
              <a:spcAft>
                <a:spcPct val="0"/>
              </a:spcAft>
              <a:defRPr>
                <a:solidFill>
                  <a:schemeClr val="tx1"/>
                </a:solidFill>
                <a:latin typeface="Arial" panose="020B0604020202020204" pitchFamily="34" charset="0"/>
              </a:defRPr>
            </a:lvl8pPr>
            <a:lvl9pPr marL="3984909" indent="-234406" eaLnBrk="0" fontAlgn="base" hangingPunct="0">
              <a:spcBef>
                <a:spcPct val="0"/>
              </a:spcBef>
              <a:spcAft>
                <a:spcPct val="0"/>
              </a:spcAft>
              <a:defRPr>
                <a:solidFill>
                  <a:schemeClr val="tx1"/>
                </a:solidFill>
                <a:latin typeface="Arial" panose="020B0604020202020204" pitchFamily="34" charset="0"/>
              </a:defRPr>
            </a:lvl9pPr>
          </a:lstStyle>
          <a:p>
            <a:fld id="{0E147119-96A7-4AD2-AE84-D7ACB114E4D6}" type="slidenum">
              <a:rPr lang="en-GB" smtClean="0">
                <a:solidFill>
                  <a:srgbClr val="000000"/>
                </a:solidFill>
                <a:latin typeface="Calibri" panose="020F0502020204030204" pitchFamily="34" charset="0"/>
              </a:rPr>
              <a:pPr/>
              <a:t>1</a:t>
            </a:fld>
            <a:endParaRPr lang="en-GB"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613470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12 for girls, 13 for boys – first Sabbath after birthday. Don’t start other ‘adult’ things at</a:t>
            </a:r>
            <a:r>
              <a:rPr lang="en-GB" baseline="0" dirty="0" smtClean="0"/>
              <a:t> this time </a:t>
            </a:r>
            <a:r>
              <a:rPr lang="en-GB" dirty="0" smtClean="0"/>
              <a:t>e.g. marriage, but considered a full member of synagogue congregation and expected to conduct</a:t>
            </a:r>
            <a:r>
              <a:rPr lang="en-GB" baseline="0" dirty="0" smtClean="0"/>
              <a:t> self well, following all </a:t>
            </a:r>
            <a:r>
              <a:rPr lang="en-GB" baseline="0" dirty="0" err="1" smtClean="0"/>
              <a:t>mitzvot</a:t>
            </a:r>
            <a:r>
              <a:rPr lang="en-GB" baseline="0" dirty="0" smtClean="0"/>
              <a:t> (rules).</a:t>
            </a:r>
            <a:endParaRPr lang="en-GB" dirty="0"/>
          </a:p>
        </p:txBody>
      </p:sp>
      <p:sp>
        <p:nvSpPr>
          <p:cNvPr id="4" name="Slide Number Placeholder 3"/>
          <p:cNvSpPr>
            <a:spLocks noGrp="1"/>
          </p:cNvSpPr>
          <p:nvPr>
            <p:ph type="sldNum" sz="quarter" idx="10"/>
          </p:nvPr>
        </p:nvSpPr>
        <p:spPr/>
        <p:txBody>
          <a:bodyPr/>
          <a:lstStyle/>
          <a:p>
            <a:fld id="{5ED6B25E-5A05-4CE5-9A91-C68C116325A0}"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966432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http://www.bbc.co.uk/education/clips/zm7tfg8</a:t>
            </a:r>
          </a:p>
          <a:p>
            <a:pPr marL="0" marR="0" indent="0" algn="l" defTabSz="914309" rtl="0" eaLnBrk="1" fontAlgn="auto" latinLnBrk="0" hangingPunct="1">
              <a:lnSpc>
                <a:spcPct val="100000"/>
              </a:lnSpc>
              <a:spcBef>
                <a:spcPts val="0"/>
              </a:spcBef>
              <a:spcAft>
                <a:spcPts val="0"/>
              </a:spcAft>
              <a:buClrTx/>
              <a:buSzTx/>
              <a:buFontTx/>
              <a:buNone/>
              <a:tabLst/>
              <a:defRPr/>
            </a:pPr>
            <a:r>
              <a:rPr lang="en-GB" sz="1200" dirty="0" smtClean="0">
                <a:solidFill>
                  <a:srgbClr val="0000FF"/>
                </a:solidFill>
                <a:hlinkClick r:id="rId3"/>
              </a:rPr>
              <a:t>http://www.bbc.co.uk/learningzone/clips/bar-mitzvah/3667.html</a:t>
            </a:r>
            <a:endParaRPr lang="en-GB" sz="1200" dirty="0" smtClean="0">
              <a:solidFill>
                <a:srgbClr val="0000FF"/>
              </a:solidFill>
            </a:endParaRPr>
          </a:p>
          <a:p>
            <a:endParaRPr lang="en-GB" dirty="0"/>
          </a:p>
        </p:txBody>
      </p:sp>
      <p:sp>
        <p:nvSpPr>
          <p:cNvPr id="4" name="Slide Number Placeholder 3"/>
          <p:cNvSpPr>
            <a:spLocks noGrp="1"/>
          </p:cNvSpPr>
          <p:nvPr>
            <p:ph type="sldNum" sz="quarter" idx="10"/>
          </p:nvPr>
        </p:nvSpPr>
        <p:spPr/>
        <p:txBody>
          <a:bodyPr/>
          <a:lstStyle/>
          <a:p>
            <a:fld id="{61B8AB47-F900-409B-A337-CFA194E15AF1}" type="slidenum">
              <a:rPr lang="en-GB" smtClean="0"/>
              <a:t>9</a:t>
            </a:fld>
            <a:endParaRPr lang="en-GB"/>
          </a:p>
        </p:txBody>
      </p:sp>
    </p:spTree>
    <p:extLst>
      <p:ext uri="{BB962C8B-B14F-4D97-AF65-F5344CB8AC3E}">
        <p14:creationId xmlns:p14="http://schemas.microsoft.com/office/powerpoint/2010/main" val="96984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GB" smtClean="0">
              <a:latin typeface="Arial" pitchFamily="34" charset="0"/>
            </a:endParaRPr>
          </a:p>
          <a:p>
            <a:r>
              <a:rPr lang="en-GB" smtClean="0">
                <a:latin typeface="Arial" pitchFamily="34" charset="0"/>
              </a:rPr>
              <a:t>Can use the points people made in the continuum </a:t>
            </a:r>
          </a:p>
          <a:p>
            <a:endParaRPr lang="en-GB" smtClean="0">
              <a:latin typeface="Arial" pitchFamily="34" charset="0"/>
            </a:endParaRPr>
          </a:p>
          <a:p>
            <a:pPr eaLnBrk="1" hangingPunct="1">
              <a:spcBef>
                <a:spcPct val="0"/>
              </a:spcBef>
            </a:pPr>
            <a:r>
              <a:rPr lang="en-GB" smtClean="0">
                <a:latin typeface="Arial" pitchFamily="34" charset="0"/>
              </a:rPr>
              <a:t>Box sheet – For/Against/In my opinion. </a:t>
            </a:r>
          </a:p>
          <a:p>
            <a:endParaRPr lang="en-GB" smtClean="0">
              <a:latin typeface="Arial" pitchFamily="34" charset="0"/>
            </a:endParaRPr>
          </a:p>
          <a:p>
            <a:r>
              <a:rPr lang="en-GB" smtClean="0">
                <a:latin typeface="Arial" pitchFamily="34" charset="0"/>
              </a:rPr>
              <a:t>Cream</a:t>
            </a:r>
          </a:p>
        </p:txBody>
      </p:sp>
      <p:sp>
        <p:nvSpPr>
          <p:cNvPr id="32772"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F4404A2-C710-4FB7-8F75-C85DCA4C1350}" type="slidenum">
              <a:rPr lang="en-GB" smtClean="0">
                <a:solidFill>
                  <a:srgbClr val="000000"/>
                </a:solidFill>
              </a:rPr>
              <a:pPr/>
              <a:t>12</a:t>
            </a:fld>
            <a:endParaRPr lang="en-GB" smtClean="0">
              <a:solidFill>
                <a:srgbClr val="000000"/>
              </a:solidFill>
            </a:endParaRPr>
          </a:p>
        </p:txBody>
      </p:sp>
    </p:spTree>
    <p:extLst>
      <p:ext uri="{BB962C8B-B14F-4D97-AF65-F5344CB8AC3E}">
        <p14:creationId xmlns:p14="http://schemas.microsoft.com/office/powerpoint/2010/main" val="868513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GB" smtClean="0">
              <a:latin typeface="Arial" pitchFamily="34" charset="0"/>
            </a:endParaRPr>
          </a:p>
          <a:p>
            <a:r>
              <a:rPr lang="en-GB" smtClean="0">
                <a:latin typeface="Arial" pitchFamily="34" charset="0"/>
              </a:rPr>
              <a:t>Can use the points people made in the continuum </a:t>
            </a:r>
          </a:p>
          <a:p>
            <a:endParaRPr lang="en-GB" smtClean="0">
              <a:latin typeface="Arial" pitchFamily="34" charset="0"/>
            </a:endParaRPr>
          </a:p>
          <a:p>
            <a:pPr eaLnBrk="1" hangingPunct="1">
              <a:spcBef>
                <a:spcPct val="0"/>
              </a:spcBef>
            </a:pPr>
            <a:r>
              <a:rPr lang="en-GB" smtClean="0">
                <a:latin typeface="Arial" pitchFamily="34" charset="0"/>
              </a:rPr>
              <a:t>Box sheet – For/Against/In my opinion. </a:t>
            </a:r>
          </a:p>
          <a:p>
            <a:endParaRPr lang="en-GB" smtClean="0">
              <a:latin typeface="Arial" pitchFamily="34" charset="0"/>
            </a:endParaRPr>
          </a:p>
          <a:p>
            <a:r>
              <a:rPr lang="en-GB" smtClean="0">
                <a:latin typeface="Arial" pitchFamily="34" charset="0"/>
              </a:rPr>
              <a:t>Cream</a:t>
            </a:r>
          </a:p>
        </p:txBody>
      </p:sp>
      <p:sp>
        <p:nvSpPr>
          <p:cNvPr id="32772"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F4404A2-C710-4FB7-8F75-C85DCA4C1350}" type="slidenum">
              <a:rPr lang="en-GB" smtClean="0">
                <a:solidFill>
                  <a:srgbClr val="000000"/>
                </a:solidFill>
              </a:rPr>
              <a:pPr/>
              <a:t>13</a:t>
            </a:fld>
            <a:endParaRPr lang="en-GB" smtClean="0">
              <a:solidFill>
                <a:srgbClr val="000000"/>
              </a:solidFill>
            </a:endParaRPr>
          </a:p>
        </p:txBody>
      </p:sp>
    </p:spTree>
    <p:extLst>
      <p:ext uri="{BB962C8B-B14F-4D97-AF65-F5344CB8AC3E}">
        <p14:creationId xmlns:p14="http://schemas.microsoft.com/office/powerpoint/2010/main" val="1995167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55" indent="0" algn="ctr">
              <a:buNone/>
              <a:defRPr sz="2000"/>
            </a:lvl2pPr>
            <a:lvl3pPr marL="914309" indent="0" algn="ctr">
              <a:buNone/>
              <a:defRPr sz="1900"/>
            </a:lvl3pPr>
            <a:lvl4pPr marL="1371464" indent="0" algn="ctr">
              <a:buNone/>
              <a:defRPr sz="1600"/>
            </a:lvl4pPr>
            <a:lvl5pPr marL="1828618" indent="0" algn="ctr">
              <a:buNone/>
              <a:defRPr sz="1600"/>
            </a:lvl5pPr>
            <a:lvl6pPr marL="2285774" indent="0" algn="ctr">
              <a:buNone/>
              <a:defRPr sz="1600"/>
            </a:lvl6pPr>
            <a:lvl7pPr marL="2742926" indent="0" algn="ctr">
              <a:buNone/>
              <a:defRPr sz="1600"/>
            </a:lvl7pPr>
            <a:lvl8pPr marL="3200080" indent="0" algn="ctr">
              <a:buNone/>
              <a:defRPr sz="1600"/>
            </a:lvl8pPr>
            <a:lvl9pPr marL="3657235"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9044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0678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30"/>
            <a:ext cx="2628900" cy="5811839"/>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3" y="365130"/>
            <a:ext cx="7734300" cy="58118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74902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55" indent="0" algn="ctr">
              <a:buNone/>
              <a:defRPr>
                <a:solidFill>
                  <a:schemeClr val="tx1">
                    <a:tint val="75000"/>
                  </a:schemeClr>
                </a:solidFill>
              </a:defRPr>
            </a:lvl2pPr>
            <a:lvl3pPr marL="1219110" indent="0" algn="ctr">
              <a:buNone/>
              <a:defRPr>
                <a:solidFill>
                  <a:schemeClr val="tx1">
                    <a:tint val="75000"/>
                  </a:schemeClr>
                </a:solidFill>
              </a:defRPr>
            </a:lvl3pPr>
            <a:lvl4pPr marL="1828664" indent="0" algn="ctr">
              <a:buNone/>
              <a:defRPr>
                <a:solidFill>
                  <a:schemeClr val="tx1">
                    <a:tint val="75000"/>
                  </a:schemeClr>
                </a:solidFill>
              </a:defRPr>
            </a:lvl4pPr>
            <a:lvl5pPr marL="2438218" indent="0" algn="ctr">
              <a:buNone/>
              <a:defRPr>
                <a:solidFill>
                  <a:schemeClr val="tx1">
                    <a:tint val="75000"/>
                  </a:schemeClr>
                </a:solidFill>
              </a:defRPr>
            </a:lvl5pPr>
            <a:lvl6pPr marL="3047772" indent="0" algn="ctr">
              <a:buNone/>
              <a:defRPr>
                <a:solidFill>
                  <a:schemeClr val="tx1">
                    <a:tint val="75000"/>
                  </a:schemeClr>
                </a:solidFill>
              </a:defRPr>
            </a:lvl6pPr>
            <a:lvl7pPr marL="3657327" indent="0" algn="ctr">
              <a:buNone/>
              <a:defRPr>
                <a:solidFill>
                  <a:schemeClr val="tx1">
                    <a:tint val="75000"/>
                  </a:schemeClr>
                </a:solidFill>
              </a:defRPr>
            </a:lvl7pPr>
            <a:lvl8pPr marL="4266880" indent="0" algn="ctr">
              <a:buNone/>
              <a:defRPr>
                <a:solidFill>
                  <a:schemeClr val="tx1">
                    <a:tint val="75000"/>
                  </a:schemeClr>
                </a:solidFill>
              </a:defRPr>
            </a:lvl8pPr>
            <a:lvl9pPr marL="4876435"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08038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0579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555" indent="0">
              <a:buNone/>
              <a:defRPr sz="2400">
                <a:solidFill>
                  <a:schemeClr val="tx1">
                    <a:tint val="75000"/>
                  </a:schemeClr>
                </a:solidFill>
              </a:defRPr>
            </a:lvl2pPr>
            <a:lvl3pPr marL="1219110" indent="0">
              <a:buNone/>
              <a:defRPr sz="2100">
                <a:solidFill>
                  <a:schemeClr val="tx1">
                    <a:tint val="75000"/>
                  </a:schemeClr>
                </a:solidFill>
              </a:defRPr>
            </a:lvl3pPr>
            <a:lvl4pPr marL="1828664" indent="0">
              <a:buNone/>
              <a:defRPr sz="1900">
                <a:solidFill>
                  <a:schemeClr val="tx1">
                    <a:tint val="75000"/>
                  </a:schemeClr>
                </a:solidFill>
              </a:defRPr>
            </a:lvl4pPr>
            <a:lvl5pPr marL="2438218" indent="0">
              <a:buNone/>
              <a:defRPr sz="1900">
                <a:solidFill>
                  <a:schemeClr val="tx1">
                    <a:tint val="75000"/>
                  </a:schemeClr>
                </a:solidFill>
              </a:defRPr>
            </a:lvl5pPr>
            <a:lvl6pPr marL="3047772" indent="0">
              <a:buNone/>
              <a:defRPr sz="1900">
                <a:solidFill>
                  <a:schemeClr val="tx1">
                    <a:tint val="75000"/>
                  </a:schemeClr>
                </a:solidFill>
              </a:defRPr>
            </a:lvl6pPr>
            <a:lvl7pPr marL="3657327" indent="0">
              <a:buNone/>
              <a:defRPr sz="1900">
                <a:solidFill>
                  <a:schemeClr val="tx1">
                    <a:tint val="75000"/>
                  </a:schemeClr>
                </a:solidFill>
              </a:defRPr>
            </a:lvl7pPr>
            <a:lvl8pPr marL="4266880" indent="0">
              <a:buNone/>
              <a:defRPr sz="1900">
                <a:solidFill>
                  <a:schemeClr val="tx1">
                    <a:tint val="75000"/>
                  </a:schemeClr>
                </a:solidFill>
              </a:defRPr>
            </a:lvl8pPr>
            <a:lvl9pPr marL="4876435"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71860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200153"/>
            <a:ext cx="5384800" cy="3394075"/>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200153"/>
            <a:ext cx="5384800" cy="3394075"/>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3663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55" indent="0">
              <a:buNone/>
              <a:defRPr sz="2700" b="1"/>
            </a:lvl2pPr>
            <a:lvl3pPr marL="1219110" indent="0">
              <a:buNone/>
              <a:defRPr sz="2400" b="1"/>
            </a:lvl3pPr>
            <a:lvl4pPr marL="1828664" indent="0">
              <a:buNone/>
              <a:defRPr sz="2100" b="1"/>
            </a:lvl4pPr>
            <a:lvl5pPr marL="2438218" indent="0">
              <a:buNone/>
              <a:defRPr sz="2100" b="1"/>
            </a:lvl5pPr>
            <a:lvl6pPr marL="3047772" indent="0">
              <a:buNone/>
              <a:defRPr sz="2100" b="1"/>
            </a:lvl6pPr>
            <a:lvl7pPr marL="3657327" indent="0">
              <a:buNone/>
              <a:defRPr sz="2100" b="1"/>
            </a:lvl7pPr>
            <a:lvl8pPr marL="4266880" indent="0">
              <a:buNone/>
              <a:defRPr sz="2100" b="1"/>
            </a:lvl8pPr>
            <a:lvl9pPr marL="4876435"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72" y="1535113"/>
            <a:ext cx="5389033" cy="639763"/>
          </a:xfrm>
        </p:spPr>
        <p:txBody>
          <a:bodyPr anchor="b"/>
          <a:lstStyle>
            <a:lvl1pPr marL="0" indent="0">
              <a:buNone/>
              <a:defRPr sz="3200" b="1"/>
            </a:lvl1pPr>
            <a:lvl2pPr marL="609555" indent="0">
              <a:buNone/>
              <a:defRPr sz="2700" b="1"/>
            </a:lvl2pPr>
            <a:lvl3pPr marL="1219110" indent="0">
              <a:buNone/>
              <a:defRPr sz="2400" b="1"/>
            </a:lvl3pPr>
            <a:lvl4pPr marL="1828664" indent="0">
              <a:buNone/>
              <a:defRPr sz="2100" b="1"/>
            </a:lvl4pPr>
            <a:lvl5pPr marL="2438218" indent="0">
              <a:buNone/>
              <a:defRPr sz="2100" b="1"/>
            </a:lvl5pPr>
            <a:lvl6pPr marL="3047772" indent="0">
              <a:buNone/>
              <a:defRPr sz="2100" b="1"/>
            </a:lvl6pPr>
            <a:lvl7pPr marL="3657327" indent="0">
              <a:buNone/>
              <a:defRPr sz="2100" b="1"/>
            </a:lvl7pPr>
            <a:lvl8pPr marL="4266880" indent="0">
              <a:buNone/>
              <a:defRPr sz="2100" b="1"/>
            </a:lvl8pPr>
            <a:lvl9pPr marL="4876435"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4406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85081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0581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700" b="1"/>
            </a:lvl1pPr>
          </a:lstStyle>
          <a:p>
            <a:r>
              <a:rPr lang="en-US" smtClean="0"/>
              <a:t>Click to edit Master title style</a:t>
            </a:r>
            <a:endParaRPr lang="en-GB"/>
          </a:p>
        </p:txBody>
      </p:sp>
      <p:sp>
        <p:nvSpPr>
          <p:cNvPr id="3" name="Content Placeholder 2"/>
          <p:cNvSpPr>
            <a:spLocks noGrp="1"/>
          </p:cNvSpPr>
          <p:nvPr>
            <p:ph idx="1"/>
          </p:nvPr>
        </p:nvSpPr>
        <p:spPr>
          <a:xfrm>
            <a:off x="4766733" y="273054"/>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4"/>
            <a:ext cx="4011084" cy="4691063"/>
          </a:xfrm>
        </p:spPr>
        <p:txBody>
          <a:bodyPr/>
          <a:lstStyle>
            <a:lvl1pPr marL="0" indent="0">
              <a:buNone/>
              <a:defRPr sz="1900"/>
            </a:lvl1pPr>
            <a:lvl2pPr marL="609555" indent="0">
              <a:buNone/>
              <a:defRPr sz="1600"/>
            </a:lvl2pPr>
            <a:lvl3pPr marL="1219110" indent="0">
              <a:buNone/>
              <a:defRPr sz="1300"/>
            </a:lvl3pPr>
            <a:lvl4pPr marL="1828664" indent="0">
              <a:buNone/>
              <a:defRPr sz="1200"/>
            </a:lvl4pPr>
            <a:lvl5pPr marL="2438218" indent="0">
              <a:buNone/>
              <a:defRPr sz="1200"/>
            </a:lvl5pPr>
            <a:lvl6pPr marL="3047772" indent="0">
              <a:buNone/>
              <a:defRPr sz="1200"/>
            </a:lvl6pPr>
            <a:lvl7pPr marL="3657327" indent="0">
              <a:buNone/>
              <a:defRPr sz="1200"/>
            </a:lvl7pPr>
            <a:lvl8pPr marL="4266880" indent="0">
              <a:buNone/>
              <a:defRPr sz="1200"/>
            </a:lvl8pPr>
            <a:lvl9pPr marL="4876435"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8312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143492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7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55" indent="0">
              <a:buNone/>
              <a:defRPr sz="3700"/>
            </a:lvl2pPr>
            <a:lvl3pPr marL="1219110" indent="0">
              <a:buNone/>
              <a:defRPr sz="3200"/>
            </a:lvl3pPr>
            <a:lvl4pPr marL="1828664" indent="0">
              <a:buNone/>
              <a:defRPr sz="2700"/>
            </a:lvl4pPr>
            <a:lvl5pPr marL="2438218" indent="0">
              <a:buNone/>
              <a:defRPr sz="2700"/>
            </a:lvl5pPr>
            <a:lvl6pPr marL="3047772" indent="0">
              <a:buNone/>
              <a:defRPr sz="2700"/>
            </a:lvl6pPr>
            <a:lvl7pPr marL="3657327" indent="0">
              <a:buNone/>
              <a:defRPr sz="2700"/>
            </a:lvl7pPr>
            <a:lvl8pPr marL="4266880" indent="0">
              <a:buNone/>
              <a:defRPr sz="2700"/>
            </a:lvl8pPr>
            <a:lvl9pPr marL="4876435" indent="0">
              <a:buNone/>
              <a:defRPr sz="2700"/>
            </a:lvl9pPr>
          </a:lstStyle>
          <a:p>
            <a:endParaRPr lang="en-GB"/>
          </a:p>
        </p:txBody>
      </p:sp>
      <p:sp>
        <p:nvSpPr>
          <p:cNvPr id="4" name="Text Placeholder 3"/>
          <p:cNvSpPr>
            <a:spLocks noGrp="1"/>
          </p:cNvSpPr>
          <p:nvPr>
            <p:ph type="body" sz="half" idx="2"/>
          </p:nvPr>
        </p:nvSpPr>
        <p:spPr>
          <a:xfrm>
            <a:off x="2389717" y="5367341"/>
            <a:ext cx="7315200" cy="804863"/>
          </a:xfrm>
        </p:spPr>
        <p:txBody>
          <a:bodyPr/>
          <a:lstStyle>
            <a:lvl1pPr marL="0" indent="0">
              <a:buNone/>
              <a:defRPr sz="1900"/>
            </a:lvl1pPr>
            <a:lvl2pPr marL="609555" indent="0">
              <a:buNone/>
              <a:defRPr sz="1600"/>
            </a:lvl2pPr>
            <a:lvl3pPr marL="1219110" indent="0">
              <a:buNone/>
              <a:defRPr sz="1300"/>
            </a:lvl3pPr>
            <a:lvl4pPr marL="1828664" indent="0">
              <a:buNone/>
              <a:defRPr sz="1200"/>
            </a:lvl4pPr>
            <a:lvl5pPr marL="2438218" indent="0">
              <a:buNone/>
              <a:defRPr sz="1200"/>
            </a:lvl5pPr>
            <a:lvl6pPr marL="3047772" indent="0">
              <a:buNone/>
              <a:defRPr sz="1200"/>
            </a:lvl6pPr>
            <a:lvl7pPr marL="3657327" indent="0">
              <a:buNone/>
              <a:defRPr sz="1200"/>
            </a:lvl7pPr>
            <a:lvl8pPr marL="4266880" indent="0">
              <a:buNone/>
              <a:defRPr sz="1200"/>
            </a:lvl8pPr>
            <a:lvl9pPr marL="4876435"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6196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36535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7"/>
            <a:ext cx="2743200" cy="43878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06377"/>
            <a:ext cx="80264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0975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594421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938892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80318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66033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235254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835954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2855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55" indent="0">
              <a:buNone/>
              <a:defRPr sz="2000">
                <a:solidFill>
                  <a:schemeClr val="tx1">
                    <a:tint val="75000"/>
                  </a:schemeClr>
                </a:solidFill>
              </a:defRPr>
            </a:lvl2pPr>
            <a:lvl3pPr marL="914309" indent="0">
              <a:buNone/>
              <a:defRPr sz="1900">
                <a:solidFill>
                  <a:schemeClr val="tx1">
                    <a:tint val="75000"/>
                  </a:schemeClr>
                </a:solidFill>
              </a:defRPr>
            </a:lvl3pPr>
            <a:lvl4pPr marL="1371464" indent="0">
              <a:buNone/>
              <a:defRPr sz="1600">
                <a:solidFill>
                  <a:schemeClr val="tx1">
                    <a:tint val="75000"/>
                  </a:schemeClr>
                </a:solidFill>
              </a:defRPr>
            </a:lvl4pPr>
            <a:lvl5pPr marL="1828618" indent="0">
              <a:buNone/>
              <a:defRPr sz="1600">
                <a:solidFill>
                  <a:schemeClr val="tx1">
                    <a:tint val="75000"/>
                  </a:schemeClr>
                </a:solidFill>
              </a:defRPr>
            </a:lvl5pPr>
            <a:lvl6pPr marL="2285774"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5"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725815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smtClean="0"/>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140612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07325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046511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635928-4AB1-49A2-8371-9055CB8D71AA}"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4A9E802-CE8D-4064-8980-7B87C5937BB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603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71641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55" indent="0">
              <a:buNone/>
              <a:defRPr sz="2000" b="1"/>
            </a:lvl2pPr>
            <a:lvl3pPr marL="914309" indent="0">
              <a:buNone/>
              <a:defRPr sz="1900" b="1"/>
            </a:lvl3pPr>
            <a:lvl4pPr marL="1371464" indent="0">
              <a:buNone/>
              <a:defRPr sz="1600" b="1"/>
            </a:lvl4pPr>
            <a:lvl5pPr marL="1828618" indent="0">
              <a:buNone/>
              <a:defRPr sz="1600" b="1"/>
            </a:lvl5pPr>
            <a:lvl6pPr marL="2285774" indent="0">
              <a:buNone/>
              <a:defRPr sz="1600" b="1"/>
            </a:lvl6pPr>
            <a:lvl7pPr marL="2742926" indent="0">
              <a:buNone/>
              <a:defRPr sz="1600" b="1"/>
            </a:lvl7pPr>
            <a:lvl8pPr marL="3200080" indent="0">
              <a:buNone/>
              <a:defRPr sz="1600" b="1"/>
            </a:lvl8pPr>
            <a:lvl9pPr marL="365723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155" indent="0">
              <a:buNone/>
              <a:defRPr sz="2000" b="1"/>
            </a:lvl2pPr>
            <a:lvl3pPr marL="914309" indent="0">
              <a:buNone/>
              <a:defRPr sz="1900" b="1"/>
            </a:lvl3pPr>
            <a:lvl4pPr marL="1371464" indent="0">
              <a:buNone/>
              <a:defRPr sz="1600" b="1"/>
            </a:lvl4pPr>
            <a:lvl5pPr marL="1828618" indent="0">
              <a:buNone/>
              <a:defRPr sz="1600" b="1"/>
            </a:lvl5pPr>
            <a:lvl6pPr marL="2285774" indent="0">
              <a:buNone/>
              <a:defRPr sz="1600" b="1"/>
            </a:lvl6pPr>
            <a:lvl7pPr marL="2742926" indent="0">
              <a:buNone/>
              <a:defRPr sz="1600" b="1"/>
            </a:lvl7pPr>
            <a:lvl8pPr marL="3200080" indent="0">
              <a:buNone/>
              <a:defRPr sz="1600" b="1"/>
            </a:lvl8pPr>
            <a:lvl9pPr marL="365723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89420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936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1626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3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3"/>
            <a:ext cx="3932237" cy="3811588"/>
          </a:xfrm>
        </p:spPr>
        <p:txBody>
          <a:bodyPr/>
          <a:lstStyle>
            <a:lvl1pPr marL="0" indent="0">
              <a:buNone/>
              <a:defRPr sz="1600"/>
            </a:lvl1pPr>
            <a:lvl2pPr marL="457155" indent="0">
              <a:buNone/>
              <a:defRPr sz="1500"/>
            </a:lvl2pPr>
            <a:lvl3pPr marL="914309" indent="0">
              <a:buNone/>
              <a:defRPr sz="1200"/>
            </a:lvl3pPr>
            <a:lvl4pPr marL="1371464" indent="0">
              <a:buNone/>
              <a:defRPr sz="1100"/>
            </a:lvl4pPr>
            <a:lvl5pPr marL="1828618" indent="0">
              <a:buNone/>
              <a:defRPr sz="1100"/>
            </a:lvl5pPr>
            <a:lvl6pPr marL="2285774" indent="0">
              <a:buNone/>
              <a:defRPr sz="1100"/>
            </a:lvl6pPr>
            <a:lvl7pPr marL="2742926" indent="0">
              <a:buNone/>
              <a:defRPr sz="1100"/>
            </a:lvl7pPr>
            <a:lvl8pPr marL="3200080" indent="0">
              <a:buNone/>
              <a:defRPr sz="1100"/>
            </a:lvl8pPr>
            <a:lvl9pPr marL="3657235"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7931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30"/>
            <a:ext cx="6172200" cy="4873625"/>
          </a:xfrm>
        </p:spPr>
        <p:txBody>
          <a:bodyPr/>
          <a:lstStyle>
            <a:lvl1pPr marL="0" indent="0">
              <a:buNone/>
              <a:defRPr sz="3200"/>
            </a:lvl1pPr>
            <a:lvl2pPr marL="457155" indent="0">
              <a:buNone/>
              <a:defRPr sz="2800"/>
            </a:lvl2pPr>
            <a:lvl3pPr marL="914309" indent="0">
              <a:buNone/>
              <a:defRPr sz="2400"/>
            </a:lvl3pPr>
            <a:lvl4pPr marL="1371464" indent="0">
              <a:buNone/>
              <a:defRPr sz="2000"/>
            </a:lvl4pPr>
            <a:lvl5pPr marL="1828618" indent="0">
              <a:buNone/>
              <a:defRPr sz="2000"/>
            </a:lvl5pPr>
            <a:lvl6pPr marL="2285774" indent="0">
              <a:buNone/>
              <a:defRPr sz="2000"/>
            </a:lvl6pPr>
            <a:lvl7pPr marL="2742926" indent="0">
              <a:buNone/>
              <a:defRPr sz="2000"/>
            </a:lvl7pPr>
            <a:lvl8pPr marL="3200080" indent="0">
              <a:buNone/>
              <a:defRPr sz="2000"/>
            </a:lvl8pPr>
            <a:lvl9pPr marL="3657235" indent="0">
              <a:buNone/>
              <a:defRPr sz="2000"/>
            </a:lvl9pPr>
          </a:lstStyle>
          <a:p>
            <a:endParaRPr lang="en-GB"/>
          </a:p>
        </p:txBody>
      </p:sp>
      <p:sp>
        <p:nvSpPr>
          <p:cNvPr id="4" name="Text Placeholder 3"/>
          <p:cNvSpPr>
            <a:spLocks noGrp="1"/>
          </p:cNvSpPr>
          <p:nvPr>
            <p:ph type="body" sz="half" idx="2"/>
          </p:nvPr>
        </p:nvSpPr>
        <p:spPr>
          <a:xfrm>
            <a:off x="839788" y="2057403"/>
            <a:ext cx="3932237" cy="3811588"/>
          </a:xfrm>
        </p:spPr>
        <p:txBody>
          <a:bodyPr/>
          <a:lstStyle>
            <a:lvl1pPr marL="0" indent="0">
              <a:buNone/>
              <a:defRPr sz="1600"/>
            </a:lvl1pPr>
            <a:lvl2pPr marL="457155" indent="0">
              <a:buNone/>
              <a:defRPr sz="1500"/>
            </a:lvl2pPr>
            <a:lvl3pPr marL="914309" indent="0">
              <a:buNone/>
              <a:defRPr sz="1200"/>
            </a:lvl3pPr>
            <a:lvl4pPr marL="1371464" indent="0">
              <a:buNone/>
              <a:defRPr sz="1100"/>
            </a:lvl4pPr>
            <a:lvl5pPr marL="1828618" indent="0">
              <a:buNone/>
              <a:defRPr sz="1100"/>
            </a:lvl5pPr>
            <a:lvl6pPr marL="2285774" indent="0">
              <a:buNone/>
              <a:defRPr sz="1100"/>
            </a:lvl6pPr>
            <a:lvl7pPr marL="2742926" indent="0">
              <a:buNone/>
              <a:defRPr sz="1100"/>
            </a:lvl7pPr>
            <a:lvl8pPr marL="3200080" indent="0">
              <a:buNone/>
              <a:defRPr sz="1100"/>
            </a:lvl8pPr>
            <a:lvl9pPr marL="3657235"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2124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32" tIns="45718" rIns="91432" bIns="4571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9"/>
          </a:xfrm>
          <a:prstGeom prst="rect">
            <a:avLst/>
          </a:prstGeom>
        </p:spPr>
        <p:txBody>
          <a:bodyPr vert="horz" lIns="91432" tIns="45718" rIns="91432"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2"/>
            <a:ext cx="2743200" cy="365125"/>
          </a:xfrm>
          <a:prstGeom prst="rect">
            <a:avLst/>
          </a:prstGeom>
        </p:spPr>
        <p:txBody>
          <a:bodyPr vert="horz" lIns="91432" tIns="45718" rIns="91432" bIns="45718" rtlCol="0" anchor="ctr"/>
          <a:lstStyle>
            <a:lvl1pPr algn="l">
              <a:defRPr sz="1200">
                <a:solidFill>
                  <a:schemeClr val="tx1">
                    <a:tint val="75000"/>
                  </a:schemeClr>
                </a:solidFill>
              </a:defRPr>
            </a:lvl1pPr>
          </a:lstStyle>
          <a:p>
            <a:fld id="{E6E3565D-9FF8-4613-B811-507F9371065B}" type="datetimeFigureOut">
              <a:rPr lang="en-GB" smtClean="0">
                <a:solidFill>
                  <a:prstClr val="black">
                    <a:tint val="75000"/>
                  </a:prstClr>
                </a:solidFill>
              </a:rPr>
              <a:pPr/>
              <a:t>08/03/2016</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32" tIns="45718" rIns="91432" bIns="45718"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32" tIns="45718" rIns="91432" bIns="45718" rtlCol="0" anchor="ctr"/>
          <a:lstStyle>
            <a:lvl1pPr algn="r">
              <a:defRPr sz="1200">
                <a:solidFill>
                  <a:schemeClr val="tx1">
                    <a:tint val="75000"/>
                  </a:schemeClr>
                </a:solidFill>
              </a:defRPr>
            </a:lvl1pPr>
          </a:lstStyle>
          <a:p>
            <a:fld id="{F2705FE1-F54A-4BA8-8A7B-C8653BEADAA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5955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8" indent="-228578"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4" indent="-228578"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8"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8" algn="l" defTabSz="914309"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7195" indent="-228578" algn="l" defTabSz="914309"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4349" indent="-228578" algn="l" defTabSz="914309"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504" indent="-228578" algn="l" defTabSz="914309"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658" indent="-228578" algn="l" defTabSz="914309"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5814" indent="-228578" algn="l" defTabSz="914309"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4309" rtl="0" eaLnBrk="1" latinLnBrk="0" hangingPunct="1">
        <a:defRPr sz="1900" kern="1200">
          <a:solidFill>
            <a:schemeClr val="tx1"/>
          </a:solidFill>
          <a:latin typeface="+mn-lt"/>
          <a:ea typeface="+mn-ea"/>
          <a:cs typeface="+mn-cs"/>
        </a:defRPr>
      </a:lvl1pPr>
      <a:lvl2pPr marL="457155" algn="l" defTabSz="914309" rtl="0" eaLnBrk="1" latinLnBrk="0" hangingPunct="1">
        <a:defRPr sz="1900" kern="1200">
          <a:solidFill>
            <a:schemeClr val="tx1"/>
          </a:solidFill>
          <a:latin typeface="+mn-lt"/>
          <a:ea typeface="+mn-ea"/>
          <a:cs typeface="+mn-cs"/>
        </a:defRPr>
      </a:lvl2pPr>
      <a:lvl3pPr marL="914309" algn="l" defTabSz="914309" rtl="0" eaLnBrk="1" latinLnBrk="0" hangingPunct="1">
        <a:defRPr sz="1900" kern="1200">
          <a:solidFill>
            <a:schemeClr val="tx1"/>
          </a:solidFill>
          <a:latin typeface="+mn-lt"/>
          <a:ea typeface="+mn-ea"/>
          <a:cs typeface="+mn-cs"/>
        </a:defRPr>
      </a:lvl3pPr>
      <a:lvl4pPr marL="1371464" algn="l" defTabSz="914309" rtl="0" eaLnBrk="1" latinLnBrk="0" hangingPunct="1">
        <a:defRPr sz="1900" kern="1200">
          <a:solidFill>
            <a:schemeClr val="tx1"/>
          </a:solidFill>
          <a:latin typeface="+mn-lt"/>
          <a:ea typeface="+mn-ea"/>
          <a:cs typeface="+mn-cs"/>
        </a:defRPr>
      </a:lvl4pPr>
      <a:lvl5pPr marL="1828618" algn="l" defTabSz="914309" rtl="0" eaLnBrk="1" latinLnBrk="0" hangingPunct="1">
        <a:defRPr sz="1900" kern="1200">
          <a:solidFill>
            <a:schemeClr val="tx1"/>
          </a:solidFill>
          <a:latin typeface="+mn-lt"/>
          <a:ea typeface="+mn-ea"/>
          <a:cs typeface="+mn-cs"/>
        </a:defRPr>
      </a:lvl5pPr>
      <a:lvl6pPr marL="2285774" algn="l" defTabSz="914309" rtl="0" eaLnBrk="1" latinLnBrk="0" hangingPunct="1">
        <a:defRPr sz="1900" kern="1200">
          <a:solidFill>
            <a:schemeClr val="tx1"/>
          </a:solidFill>
          <a:latin typeface="+mn-lt"/>
          <a:ea typeface="+mn-ea"/>
          <a:cs typeface="+mn-cs"/>
        </a:defRPr>
      </a:lvl6pPr>
      <a:lvl7pPr marL="2742926" algn="l" defTabSz="914309" rtl="0" eaLnBrk="1" latinLnBrk="0" hangingPunct="1">
        <a:defRPr sz="1900" kern="1200">
          <a:solidFill>
            <a:schemeClr val="tx1"/>
          </a:solidFill>
          <a:latin typeface="+mn-lt"/>
          <a:ea typeface="+mn-ea"/>
          <a:cs typeface="+mn-cs"/>
        </a:defRPr>
      </a:lvl7pPr>
      <a:lvl8pPr marL="3200080" algn="l" defTabSz="914309" rtl="0" eaLnBrk="1" latinLnBrk="0" hangingPunct="1">
        <a:defRPr sz="1900" kern="1200">
          <a:solidFill>
            <a:schemeClr val="tx1"/>
          </a:solidFill>
          <a:latin typeface="+mn-lt"/>
          <a:ea typeface="+mn-ea"/>
          <a:cs typeface="+mn-cs"/>
        </a:defRPr>
      </a:lvl8pPr>
      <a:lvl9pPr marL="3657235" algn="l" defTabSz="914309"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121912" tIns="60956" rIns="121912" bIns="60956"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121912" tIns="60956" rIns="121912" bIns="609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2"/>
            <a:ext cx="2844800" cy="365125"/>
          </a:xfrm>
          <a:prstGeom prst="rect">
            <a:avLst/>
          </a:prstGeom>
        </p:spPr>
        <p:txBody>
          <a:bodyPr vert="horz" lIns="121912" tIns="60956" rIns="121912" bIns="60956" rtlCol="0" anchor="ctr"/>
          <a:lstStyle>
            <a:lvl1pPr algn="l">
              <a:defRPr sz="1600">
                <a:solidFill>
                  <a:schemeClr val="tx1">
                    <a:tint val="75000"/>
                  </a:schemeClr>
                </a:solidFill>
              </a:defRPr>
            </a:lvl1pPr>
          </a:lstStyle>
          <a:p>
            <a:pPr defTabSz="1219110"/>
            <a:fld id="{FB635928-4AB1-49A2-8371-9055CB8D71AA}" type="datetimeFigureOut">
              <a:rPr lang="en-GB" smtClean="0">
                <a:solidFill>
                  <a:prstClr val="black">
                    <a:tint val="75000"/>
                  </a:prstClr>
                </a:solidFill>
              </a:rPr>
              <a:pPr defTabSz="1219110"/>
              <a:t>08/03/2016</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121912" tIns="60956" rIns="121912" bIns="60956" rtlCol="0" anchor="ctr"/>
          <a:lstStyle>
            <a:lvl1pPr algn="ctr">
              <a:defRPr sz="1600">
                <a:solidFill>
                  <a:schemeClr val="tx1">
                    <a:tint val="75000"/>
                  </a:schemeClr>
                </a:solidFill>
              </a:defRPr>
            </a:lvl1pPr>
          </a:lstStyle>
          <a:p>
            <a:pPr defTabSz="1219110"/>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121912" tIns="60956" rIns="121912" bIns="60956" rtlCol="0" anchor="ctr"/>
          <a:lstStyle>
            <a:lvl1pPr algn="r">
              <a:defRPr sz="1600">
                <a:solidFill>
                  <a:schemeClr val="tx1">
                    <a:tint val="75000"/>
                  </a:schemeClr>
                </a:solidFill>
              </a:defRPr>
            </a:lvl1pPr>
          </a:lstStyle>
          <a:p>
            <a:pPr defTabSz="1219110"/>
            <a:fld id="{B4A9E802-CE8D-4064-8980-7B87C5937BBA}" type="slidenum">
              <a:rPr lang="en-GB" smtClean="0">
                <a:solidFill>
                  <a:prstClr val="black">
                    <a:tint val="75000"/>
                  </a:prstClr>
                </a:solidFill>
              </a:rPr>
              <a:pPr defTabSz="1219110"/>
              <a:t>‹#›</a:t>
            </a:fld>
            <a:endParaRPr lang="en-GB">
              <a:solidFill>
                <a:prstClr val="black">
                  <a:tint val="75000"/>
                </a:prstClr>
              </a:solidFill>
            </a:endParaRPr>
          </a:p>
        </p:txBody>
      </p:sp>
    </p:spTree>
    <p:extLst>
      <p:ext uri="{BB962C8B-B14F-4D97-AF65-F5344CB8AC3E}">
        <p14:creationId xmlns:p14="http://schemas.microsoft.com/office/powerpoint/2010/main" val="8865848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219110" rtl="0" eaLnBrk="1" latinLnBrk="0" hangingPunct="1">
        <a:spcBef>
          <a:spcPct val="0"/>
        </a:spcBef>
        <a:buNone/>
        <a:defRPr sz="5900" kern="1200">
          <a:solidFill>
            <a:schemeClr val="tx1"/>
          </a:solidFill>
          <a:latin typeface="+mj-lt"/>
          <a:ea typeface="+mj-ea"/>
          <a:cs typeface="+mj-cs"/>
        </a:defRPr>
      </a:lvl1pPr>
    </p:titleStyle>
    <p:bodyStyle>
      <a:lvl1pPr marL="457167" indent="-457167" algn="l" defTabSz="121911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526" indent="-380972" algn="l" defTabSz="121911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3887" indent="-304776" algn="l" defTabSz="121911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440" indent="-304776" algn="l" defTabSz="121911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2994" indent="-304776" algn="l" defTabSz="121911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548" indent="-304776" algn="l" defTabSz="121911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104" indent="-304776" algn="l" defTabSz="121911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658" indent="-304776" algn="l" defTabSz="121911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212" indent="-304776" algn="l" defTabSz="121911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110" rtl="0" eaLnBrk="1" latinLnBrk="0" hangingPunct="1">
        <a:defRPr sz="2400" kern="1200">
          <a:solidFill>
            <a:schemeClr val="tx1"/>
          </a:solidFill>
          <a:latin typeface="+mn-lt"/>
          <a:ea typeface="+mn-ea"/>
          <a:cs typeface="+mn-cs"/>
        </a:defRPr>
      </a:lvl1pPr>
      <a:lvl2pPr marL="609555" algn="l" defTabSz="1219110" rtl="0" eaLnBrk="1" latinLnBrk="0" hangingPunct="1">
        <a:defRPr sz="2400" kern="1200">
          <a:solidFill>
            <a:schemeClr val="tx1"/>
          </a:solidFill>
          <a:latin typeface="+mn-lt"/>
          <a:ea typeface="+mn-ea"/>
          <a:cs typeface="+mn-cs"/>
        </a:defRPr>
      </a:lvl2pPr>
      <a:lvl3pPr marL="1219110" algn="l" defTabSz="1219110" rtl="0" eaLnBrk="1" latinLnBrk="0" hangingPunct="1">
        <a:defRPr sz="2400" kern="1200">
          <a:solidFill>
            <a:schemeClr val="tx1"/>
          </a:solidFill>
          <a:latin typeface="+mn-lt"/>
          <a:ea typeface="+mn-ea"/>
          <a:cs typeface="+mn-cs"/>
        </a:defRPr>
      </a:lvl3pPr>
      <a:lvl4pPr marL="1828664" algn="l" defTabSz="1219110" rtl="0" eaLnBrk="1" latinLnBrk="0" hangingPunct="1">
        <a:defRPr sz="2400" kern="1200">
          <a:solidFill>
            <a:schemeClr val="tx1"/>
          </a:solidFill>
          <a:latin typeface="+mn-lt"/>
          <a:ea typeface="+mn-ea"/>
          <a:cs typeface="+mn-cs"/>
        </a:defRPr>
      </a:lvl4pPr>
      <a:lvl5pPr marL="2438218" algn="l" defTabSz="1219110" rtl="0" eaLnBrk="1" latinLnBrk="0" hangingPunct="1">
        <a:defRPr sz="2400" kern="1200">
          <a:solidFill>
            <a:schemeClr val="tx1"/>
          </a:solidFill>
          <a:latin typeface="+mn-lt"/>
          <a:ea typeface="+mn-ea"/>
          <a:cs typeface="+mn-cs"/>
        </a:defRPr>
      </a:lvl5pPr>
      <a:lvl6pPr marL="3047772" algn="l" defTabSz="1219110" rtl="0" eaLnBrk="1" latinLnBrk="0" hangingPunct="1">
        <a:defRPr sz="2400" kern="1200">
          <a:solidFill>
            <a:schemeClr val="tx1"/>
          </a:solidFill>
          <a:latin typeface="+mn-lt"/>
          <a:ea typeface="+mn-ea"/>
          <a:cs typeface="+mn-cs"/>
        </a:defRPr>
      </a:lvl6pPr>
      <a:lvl7pPr marL="3657327" algn="l" defTabSz="1219110" rtl="0" eaLnBrk="1" latinLnBrk="0" hangingPunct="1">
        <a:defRPr sz="2400" kern="1200">
          <a:solidFill>
            <a:schemeClr val="tx1"/>
          </a:solidFill>
          <a:latin typeface="+mn-lt"/>
          <a:ea typeface="+mn-ea"/>
          <a:cs typeface="+mn-cs"/>
        </a:defRPr>
      </a:lvl7pPr>
      <a:lvl8pPr marL="4266880" algn="l" defTabSz="1219110" rtl="0" eaLnBrk="1" latinLnBrk="0" hangingPunct="1">
        <a:defRPr sz="2400" kern="1200">
          <a:solidFill>
            <a:schemeClr val="tx1"/>
          </a:solidFill>
          <a:latin typeface="+mn-lt"/>
          <a:ea typeface="+mn-ea"/>
          <a:cs typeface="+mn-cs"/>
        </a:defRPr>
      </a:lvl8pPr>
      <a:lvl9pPr marL="4876435" algn="l" defTabSz="121911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121917" tIns="60958" rIns="121917" bIns="6095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121917" tIns="60958" rIns="121917" bIns="609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121917" tIns="60958" rIns="121917" bIns="60958" rtlCol="0" anchor="ctr"/>
          <a:lstStyle>
            <a:lvl1pPr algn="l">
              <a:defRPr sz="1600">
                <a:solidFill>
                  <a:schemeClr val="tx1">
                    <a:tint val="75000"/>
                  </a:schemeClr>
                </a:solidFill>
              </a:defRPr>
            </a:lvl1pPr>
          </a:lstStyle>
          <a:p>
            <a:pPr defTabSz="1219170"/>
            <a:fld id="{FB635928-4AB1-49A2-8371-9055CB8D71AA}" type="datetimeFigureOut">
              <a:rPr lang="en-GB" smtClean="0">
                <a:solidFill>
                  <a:prstClr val="black">
                    <a:tint val="75000"/>
                  </a:prstClr>
                </a:solidFill>
              </a:rPr>
              <a:pPr defTabSz="1219170"/>
              <a:t>08/03/2016</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121917" tIns="60958" rIns="121917" bIns="60958" rtlCol="0" anchor="ctr"/>
          <a:lstStyle>
            <a:lvl1pPr algn="ctr">
              <a:defRPr sz="1600">
                <a:solidFill>
                  <a:schemeClr val="tx1">
                    <a:tint val="75000"/>
                  </a:schemeClr>
                </a:solidFill>
              </a:defRPr>
            </a:lvl1pPr>
          </a:lstStyle>
          <a:p>
            <a:pPr defTabSz="1219170"/>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121917" tIns="60958" rIns="121917" bIns="60958" rtlCol="0" anchor="ctr"/>
          <a:lstStyle>
            <a:lvl1pPr algn="r">
              <a:defRPr sz="1600">
                <a:solidFill>
                  <a:schemeClr val="tx1">
                    <a:tint val="75000"/>
                  </a:schemeClr>
                </a:solidFill>
              </a:defRPr>
            </a:lvl1pPr>
          </a:lstStyle>
          <a:p>
            <a:pPr defTabSz="1219170"/>
            <a:fld id="{B4A9E802-CE8D-4064-8980-7B87C5937BBA}" type="slidenum">
              <a:rPr lang="en-GB" smtClean="0">
                <a:solidFill>
                  <a:prstClr val="black">
                    <a:tint val="75000"/>
                  </a:prstClr>
                </a:solidFill>
              </a:rPr>
              <a:pPr defTabSz="1219170"/>
              <a:t>‹#›</a:t>
            </a:fld>
            <a:endParaRPr lang="en-GB">
              <a:solidFill>
                <a:prstClr val="black">
                  <a:tint val="75000"/>
                </a:prstClr>
              </a:solidFill>
            </a:endParaRPr>
          </a:p>
        </p:txBody>
      </p:sp>
    </p:spTree>
    <p:extLst>
      <p:ext uri="{BB962C8B-B14F-4D97-AF65-F5344CB8AC3E}">
        <p14:creationId xmlns:p14="http://schemas.microsoft.com/office/powerpoint/2010/main" val="41573289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uk/imgres?imgurl=http://www.inthemooddj.com/images/bat_mitzvah.jpg&amp;imgrefurl=http://www.inthemooddj.com/bar_mitzvah_dj.asp&amp;usg=__kpnnKGlDO7Y_E7AoqXL3p2ngB5g=&amp;h=262&amp;w=372&amp;sz=40&amp;hl=en&amp;start=18&amp;tbnid=KnSLn9levC_FmM:&amp;tbnh=86&amp;tbnw=122&amp;prev=/images?q=bat+mitzvah&amp;gbv=2&amp;hl=en"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images.google.co.uk/imgres?imgurl=http://www.kbyonline.org/sulamyaakov/BarMitzvahStockPhoto.jpg&amp;imgrefurl=http://www.kbyonline.org/sulamyaakov/index.html&amp;usg=__dNQb7Z3_Tc55V4hApIbFYPZO8Qo=&amp;h=338&amp;w=295&amp;sz=31&amp;hl=en&amp;start=1&amp;tbnid=hPZ0YByJSM6l0M:&amp;tbnh=119&amp;tbnw=104&amp;prev=/images?q=bar+mitzvah&amp;gbv=2&amp;ndsp=20&amp;hl=en&amp;sa=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ounded Rectangle 2"/>
          <p:cNvSpPr>
            <a:spLocks noChangeArrowheads="1"/>
          </p:cNvSpPr>
          <p:nvPr/>
        </p:nvSpPr>
        <p:spPr bwMode="auto">
          <a:xfrm>
            <a:off x="4079874" y="1226840"/>
            <a:ext cx="7654925" cy="1511300"/>
          </a:xfrm>
          <a:prstGeom prst="roundRect">
            <a:avLst>
              <a:gd name="adj" fmla="val 16667"/>
            </a:avLst>
          </a:prstGeom>
          <a:solidFill>
            <a:srgbClr val="800080"/>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sz="3600" b="1" i="1" dirty="0">
                <a:solidFill>
                  <a:schemeClr val="bg1"/>
                </a:solidFill>
              </a:rPr>
              <a:t>I can </a:t>
            </a:r>
            <a:r>
              <a:rPr lang="en-GB" sz="3600" b="1" i="1" u="sng" dirty="0">
                <a:solidFill>
                  <a:schemeClr val="bg1"/>
                </a:solidFill>
              </a:rPr>
              <a:t>describe</a:t>
            </a:r>
            <a:r>
              <a:rPr lang="en-GB" sz="3600" b="1" i="1" dirty="0">
                <a:solidFill>
                  <a:schemeClr val="bg1"/>
                </a:solidFill>
              </a:rPr>
              <a:t> </a:t>
            </a:r>
            <a:r>
              <a:rPr lang="en-GB" sz="3600" b="1" i="1" dirty="0" smtClean="0">
                <a:solidFill>
                  <a:schemeClr val="bg1"/>
                </a:solidFill>
              </a:rPr>
              <a:t>what happens at a Bah/ Bat </a:t>
            </a:r>
            <a:r>
              <a:rPr lang="en-GB" sz="3600" b="1" i="1" dirty="0" err="1" smtClean="0">
                <a:solidFill>
                  <a:schemeClr val="bg1"/>
                </a:solidFill>
              </a:rPr>
              <a:t>Mizvah</a:t>
            </a:r>
            <a:r>
              <a:rPr lang="en-GB" sz="3600" b="1" i="1" dirty="0" smtClean="0">
                <a:solidFill>
                  <a:schemeClr val="bg1"/>
                </a:solidFill>
              </a:rPr>
              <a:t>.</a:t>
            </a:r>
            <a:endParaRPr lang="en-GB" sz="3600" b="1" i="1" dirty="0">
              <a:solidFill>
                <a:srgbClr val="009644"/>
              </a:solidFill>
            </a:endParaRPr>
          </a:p>
        </p:txBody>
      </p:sp>
      <p:sp>
        <p:nvSpPr>
          <p:cNvPr id="9219" name="Rounded Rectangle 3"/>
          <p:cNvSpPr>
            <a:spLocks noChangeArrowheads="1"/>
          </p:cNvSpPr>
          <p:nvPr/>
        </p:nvSpPr>
        <p:spPr bwMode="auto">
          <a:xfrm>
            <a:off x="4068907" y="2779713"/>
            <a:ext cx="7665892" cy="1614487"/>
          </a:xfrm>
          <a:prstGeom prst="roundRect">
            <a:avLst>
              <a:gd name="adj" fmla="val 16667"/>
            </a:avLst>
          </a:prstGeom>
          <a:solidFill>
            <a:srgbClr val="3366FF"/>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sz="3600" b="1" i="1" dirty="0">
                <a:solidFill>
                  <a:schemeClr val="bg1"/>
                </a:solidFill>
              </a:rPr>
              <a:t>I can </a:t>
            </a:r>
            <a:r>
              <a:rPr lang="en-GB" sz="3600" b="1" i="1" u="sng" dirty="0">
                <a:solidFill>
                  <a:schemeClr val="bg1"/>
                </a:solidFill>
              </a:rPr>
              <a:t>explain</a:t>
            </a:r>
            <a:r>
              <a:rPr lang="en-GB" sz="3600" b="1" i="1" dirty="0">
                <a:solidFill>
                  <a:schemeClr val="bg1"/>
                </a:solidFill>
              </a:rPr>
              <a:t> </a:t>
            </a:r>
            <a:r>
              <a:rPr lang="en-GB" sz="3600" b="1" i="1" dirty="0" smtClean="0">
                <a:solidFill>
                  <a:schemeClr val="bg1"/>
                </a:solidFill>
              </a:rPr>
              <a:t>why a Bah/Bat Mitzvah is important.</a:t>
            </a:r>
            <a:endParaRPr lang="en-GB" sz="3600" b="1" i="1" dirty="0">
              <a:solidFill>
                <a:schemeClr val="bg1"/>
              </a:solidFill>
            </a:endParaRPr>
          </a:p>
        </p:txBody>
      </p:sp>
      <p:sp>
        <p:nvSpPr>
          <p:cNvPr id="9220" name="Rounded Rectangle 4"/>
          <p:cNvSpPr>
            <a:spLocks noChangeArrowheads="1"/>
          </p:cNvSpPr>
          <p:nvPr/>
        </p:nvSpPr>
        <p:spPr bwMode="auto">
          <a:xfrm>
            <a:off x="4068905" y="4387851"/>
            <a:ext cx="7665893" cy="2000250"/>
          </a:xfrm>
          <a:prstGeom prst="roundRect">
            <a:avLst>
              <a:gd name="adj" fmla="val 16667"/>
            </a:avLst>
          </a:prstGeom>
          <a:solidFill>
            <a:srgbClr val="FFFF00"/>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sz="3600" b="1" i="1" dirty="0"/>
              <a:t>I can </a:t>
            </a:r>
            <a:r>
              <a:rPr lang="en-GB" sz="3600" b="1" i="1" u="sng" dirty="0"/>
              <a:t> evaluate</a:t>
            </a:r>
            <a:r>
              <a:rPr lang="en-GB" sz="3600" b="1" i="1" dirty="0"/>
              <a:t> </a:t>
            </a:r>
            <a:r>
              <a:rPr lang="en-GB" sz="3600" b="1" i="1" dirty="0" smtClean="0"/>
              <a:t>whether a Bah/Bat Mitzvah happens at the right time in a Jewish person’s life.</a:t>
            </a:r>
            <a:endParaRPr lang="en-GB" sz="3600" b="1" i="1" dirty="0"/>
          </a:p>
        </p:txBody>
      </p:sp>
      <p:sp>
        <p:nvSpPr>
          <p:cNvPr id="9221" name="Rounded Rectangle 5"/>
          <p:cNvSpPr>
            <a:spLocks noChangeArrowheads="1"/>
          </p:cNvSpPr>
          <p:nvPr/>
        </p:nvSpPr>
        <p:spPr bwMode="auto">
          <a:xfrm>
            <a:off x="96982" y="1198564"/>
            <a:ext cx="3652837" cy="1512887"/>
          </a:xfrm>
          <a:prstGeom prst="roundRect">
            <a:avLst>
              <a:gd name="adj" fmla="val 16667"/>
            </a:avLst>
          </a:prstGeom>
          <a:solidFill>
            <a:srgbClr val="800080"/>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sz="4400" b="1">
                <a:solidFill>
                  <a:srgbClr val="FFFFFF"/>
                </a:solidFill>
                <a:latin typeface="Kristen ITC" panose="03050502040202030202" pitchFamily="66" charset="0"/>
              </a:rPr>
              <a:t>Warm </a:t>
            </a:r>
          </a:p>
        </p:txBody>
      </p:sp>
      <p:sp>
        <p:nvSpPr>
          <p:cNvPr id="9222" name="Rounded Rectangle 6"/>
          <p:cNvSpPr>
            <a:spLocks noChangeArrowheads="1"/>
          </p:cNvSpPr>
          <p:nvPr/>
        </p:nvSpPr>
        <p:spPr bwMode="auto">
          <a:xfrm>
            <a:off x="95394" y="2779713"/>
            <a:ext cx="3654425" cy="1520825"/>
          </a:xfrm>
          <a:prstGeom prst="roundRect">
            <a:avLst>
              <a:gd name="adj" fmla="val 16667"/>
            </a:avLst>
          </a:prstGeom>
          <a:solidFill>
            <a:srgbClr val="3366FF"/>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sz="4400" b="1">
                <a:solidFill>
                  <a:srgbClr val="FFFFFF"/>
                </a:solidFill>
                <a:latin typeface="Kristen ITC" panose="03050502040202030202" pitchFamily="66" charset="0"/>
              </a:rPr>
              <a:t>Hot</a:t>
            </a:r>
          </a:p>
        </p:txBody>
      </p:sp>
      <p:sp>
        <p:nvSpPr>
          <p:cNvPr id="9223" name="Rounded Rectangle 7"/>
          <p:cNvSpPr>
            <a:spLocks noChangeArrowheads="1"/>
          </p:cNvSpPr>
          <p:nvPr/>
        </p:nvSpPr>
        <p:spPr bwMode="auto">
          <a:xfrm>
            <a:off x="95393" y="4300538"/>
            <a:ext cx="3654425" cy="2000250"/>
          </a:xfrm>
          <a:prstGeom prst="roundRect">
            <a:avLst>
              <a:gd name="adj" fmla="val 16667"/>
            </a:avLst>
          </a:prstGeom>
          <a:solidFill>
            <a:srgbClr val="FFFF00"/>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sz="4400" b="1">
                <a:latin typeface="Kristen ITC" panose="03050502040202030202" pitchFamily="66" charset="0"/>
              </a:rPr>
              <a:t>Scorching</a:t>
            </a:r>
            <a:r>
              <a:rPr lang="en-GB" sz="7200" b="1">
                <a:latin typeface="Kristen ITC" panose="03050502040202030202" pitchFamily="66" charset="0"/>
              </a:rPr>
              <a:t> </a:t>
            </a:r>
          </a:p>
        </p:txBody>
      </p:sp>
      <p:sp>
        <p:nvSpPr>
          <p:cNvPr id="10" name="TextBox 9"/>
          <p:cNvSpPr txBox="1"/>
          <p:nvPr/>
        </p:nvSpPr>
        <p:spPr>
          <a:xfrm>
            <a:off x="95393" y="6388101"/>
            <a:ext cx="12096607" cy="353943"/>
          </a:xfrm>
          <a:prstGeom prst="rect">
            <a:avLst/>
          </a:prstGeom>
          <a:solidFill>
            <a:srgbClr val="FC8E7C"/>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pPr algn="ctr">
              <a:defRPr/>
            </a:pPr>
            <a:r>
              <a:rPr lang="en-GB" sz="1700" b="1" i="1" u="sng" dirty="0">
                <a:solidFill>
                  <a:prstClr val="black"/>
                </a:solidFill>
                <a:latin typeface="Century Gothic" panose="020B0502020202020204" pitchFamily="34" charset="0"/>
              </a:rPr>
              <a:t>Challenge Question</a:t>
            </a:r>
            <a:r>
              <a:rPr lang="en-GB" sz="1700" b="1" dirty="0">
                <a:solidFill>
                  <a:prstClr val="black"/>
                </a:solidFill>
                <a:latin typeface="Century Gothic" panose="020B0502020202020204" pitchFamily="34" charset="0"/>
              </a:rPr>
              <a:t>: </a:t>
            </a:r>
            <a:r>
              <a:rPr lang="en-GB" sz="1700" b="1" dirty="0" smtClean="0">
                <a:solidFill>
                  <a:prstClr val="black"/>
                </a:solidFill>
                <a:latin typeface="Century Gothic" panose="020B0502020202020204" pitchFamily="34" charset="0"/>
              </a:rPr>
              <a:t>Should a Bah/Bat </a:t>
            </a:r>
            <a:r>
              <a:rPr lang="en-GB" sz="1700" b="1" dirty="0" err="1" smtClean="0">
                <a:solidFill>
                  <a:prstClr val="black"/>
                </a:solidFill>
                <a:latin typeface="Century Gothic" panose="020B0502020202020204" pitchFamily="34" charset="0"/>
              </a:rPr>
              <a:t>Mizvah</a:t>
            </a:r>
            <a:r>
              <a:rPr lang="en-GB" sz="1700" b="1" dirty="0" smtClean="0">
                <a:solidFill>
                  <a:prstClr val="black"/>
                </a:solidFill>
                <a:latin typeface="Century Gothic" panose="020B0502020202020204" pitchFamily="34" charset="0"/>
              </a:rPr>
              <a:t> happen later?</a:t>
            </a:r>
            <a:endParaRPr lang="en-GB" sz="1700" b="1" i="1" dirty="0">
              <a:solidFill>
                <a:prstClr val="black"/>
              </a:solidFill>
              <a:latin typeface="Century Gothic" panose="020B0502020202020204" pitchFamily="34" charset="0"/>
            </a:endParaRPr>
          </a:p>
        </p:txBody>
      </p:sp>
      <p:sp>
        <p:nvSpPr>
          <p:cNvPr id="12" name="TextBox 11"/>
          <p:cNvSpPr txBox="1"/>
          <p:nvPr/>
        </p:nvSpPr>
        <p:spPr>
          <a:xfrm>
            <a:off x="96982" y="404813"/>
            <a:ext cx="12095018" cy="523220"/>
          </a:xfrm>
          <a:prstGeom prst="rect">
            <a:avLst/>
          </a:prstGeom>
          <a:solidFill>
            <a:srgbClr val="0070C0"/>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pPr algn="ctr">
              <a:defRPr/>
            </a:pPr>
            <a:r>
              <a:rPr lang="en-GB" sz="2800" b="1" i="1" u="sng" dirty="0">
                <a:solidFill>
                  <a:prstClr val="white"/>
                </a:solidFill>
                <a:latin typeface="Century Gothic" panose="020B0502020202020204" pitchFamily="34" charset="0"/>
              </a:rPr>
              <a:t>Driving Question</a:t>
            </a:r>
            <a:r>
              <a:rPr lang="en-GB" sz="2800" b="1" dirty="0">
                <a:solidFill>
                  <a:prstClr val="white"/>
                </a:solidFill>
                <a:latin typeface="Century Gothic" panose="020B0502020202020204" pitchFamily="34" charset="0"/>
              </a:rPr>
              <a:t>: </a:t>
            </a:r>
            <a:r>
              <a:rPr lang="en-GB" sz="2800" b="1" dirty="0" smtClean="0">
                <a:solidFill>
                  <a:prstClr val="white"/>
                </a:solidFill>
                <a:latin typeface="Century Gothic" panose="020B0502020202020204" pitchFamily="34" charset="0"/>
              </a:rPr>
              <a:t>What is a Bah/Bat </a:t>
            </a:r>
            <a:r>
              <a:rPr lang="en-GB" sz="2800" b="1" dirty="0" err="1" smtClean="0">
                <a:solidFill>
                  <a:prstClr val="white"/>
                </a:solidFill>
                <a:latin typeface="Century Gothic" panose="020B0502020202020204" pitchFamily="34" charset="0"/>
              </a:rPr>
              <a:t>Mizvah</a:t>
            </a:r>
            <a:r>
              <a:rPr lang="en-GB" sz="2800" b="1" dirty="0" smtClean="0">
                <a:solidFill>
                  <a:prstClr val="white"/>
                </a:solidFill>
                <a:latin typeface="Century Gothic" panose="020B0502020202020204" pitchFamily="34" charset="0"/>
              </a:rPr>
              <a:t>?</a:t>
            </a:r>
            <a:endParaRPr lang="en-GB" sz="2800" b="1" dirty="0">
              <a:solidFill>
                <a:prstClr val="white"/>
              </a:solidFill>
              <a:latin typeface="Century Gothic" panose="020B0502020202020204" pitchFamily="34" charset="0"/>
            </a:endParaRPr>
          </a:p>
        </p:txBody>
      </p:sp>
      <p:sp>
        <p:nvSpPr>
          <p:cNvPr id="9226" name="Date Placeholder 3"/>
          <p:cNvSpPr>
            <a:spLocks noGrp="1"/>
          </p:cNvSpPr>
          <p:nvPr/>
        </p:nvSpPr>
        <p:spPr bwMode="auto">
          <a:xfrm>
            <a:off x="4079875" y="44451"/>
            <a:ext cx="72723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fld id="{6C9ABC38-2623-408D-B8F8-660817658D36}" type="datetime2">
              <a:rPr lang="en-GB">
                <a:solidFill>
                  <a:srgbClr val="000000"/>
                </a:solidFill>
              </a:rPr>
              <a:pPr eaLnBrk="1" hangingPunct="1">
                <a:spcBef>
                  <a:spcPct val="0"/>
                </a:spcBef>
                <a:buFontTx/>
                <a:buNone/>
              </a:pPr>
              <a:t>Tuesday, 08 March 2016</a:t>
            </a:fld>
            <a:endParaRPr lang="en-GB">
              <a:solidFill>
                <a:srgbClr val="000000"/>
              </a:solidFill>
            </a:endParaRPr>
          </a:p>
        </p:txBody>
      </p:sp>
    </p:spTree>
    <p:extLst>
      <p:ext uri="{BB962C8B-B14F-4D97-AF65-F5344CB8AC3E}">
        <p14:creationId xmlns:p14="http://schemas.microsoft.com/office/powerpoint/2010/main" val="2165918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034" y="1726193"/>
            <a:ext cx="10764412" cy="4093424"/>
          </a:xfrm>
          <a:prstGeom prst="rect">
            <a:avLst/>
          </a:prstGeom>
          <a:noFill/>
        </p:spPr>
        <p:txBody>
          <a:bodyPr wrap="square" lIns="91432" tIns="45718" rIns="91432" bIns="45718" rtlCol="0">
            <a:spAutoFit/>
          </a:bodyPr>
          <a:lstStyle/>
          <a:p>
            <a:pPr algn="ctr"/>
            <a:r>
              <a:rPr lang="en-GB" sz="6000" b="1" dirty="0">
                <a:solidFill>
                  <a:srgbClr val="0070C0"/>
                </a:solidFill>
              </a:rPr>
              <a:t>How do you think a Jewish child might feel at this time?</a:t>
            </a:r>
          </a:p>
          <a:p>
            <a:pPr algn="ctr"/>
            <a:endParaRPr lang="en-GB" sz="6000" b="1" dirty="0"/>
          </a:p>
          <a:p>
            <a:pPr algn="ctr"/>
            <a:r>
              <a:rPr lang="en-GB" sz="4000" b="1" u="sng" dirty="0" smtClean="0">
                <a:solidFill>
                  <a:srgbClr val="FF0000"/>
                </a:solidFill>
              </a:rPr>
              <a:t>Scorching -&gt;</a:t>
            </a:r>
            <a:r>
              <a:rPr lang="en-GB" sz="4000" b="1" dirty="0" smtClean="0">
                <a:solidFill>
                  <a:srgbClr val="FF0000"/>
                </a:solidFill>
              </a:rPr>
              <a:t> Why </a:t>
            </a:r>
            <a:r>
              <a:rPr lang="en-GB" sz="4000" b="1" dirty="0">
                <a:solidFill>
                  <a:srgbClr val="FF0000"/>
                </a:solidFill>
              </a:rPr>
              <a:t>do you think that</a:t>
            </a:r>
            <a:r>
              <a:rPr lang="en-GB" sz="4000" b="1" dirty="0" smtClean="0">
                <a:solidFill>
                  <a:srgbClr val="FF0000"/>
                </a:solidFill>
              </a:rPr>
              <a:t>? What evidence do you have?</a:t>
            </a:r>
            <a:endParaRPr lang="en-GB" sz="4000" b="1" dirty="0">
              <a:solidFill>
                <a:srgbClr val="FF0000"/>
              </a:solidFill>
            </a:endParaRPr>
          </a:p>
        </p:txBody>
      </p:sp>
    </p:spTree>
    <p:extLst>
      <p:ext uri="{BB962C8B-B14F-4D97-AF65-F5344CB8AC3E}">
        <p14:creationId xmlns:p14="http://schemas.microsoft.com/office/powerpoint/2010/main" val="4228261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492" y="2777997"/>
            <a:ext cx="10972800" cy="1143000"/>
          </a:xfrm>
        </p:spPr>
        <p:txBody>
          <a:bodyPr>
            <a:normAutofit fontScale="90000"/>
          </a:bodyPr>
          <a:lstStyle/>
          <a:p>
            <a:r>
              <a:rPr lang="en-GB" b="1" dirty="0" smtClean="0">
                <a:solidFill>
                  <a:srgbClr val="FF3399"/>
                </a:solidFill>
              </a:rPr>
              <a:t>“Bar/Bat Mitzvah is </a:t>
            </a:r>
            <a:r>
              <a:rPr lang="en-GB" b="1" dirty="0" smtClean="0">
                <a:solidFill>
                  <a:srgbClr val="002060"/>
                </a:solidFill>
              </a:rPr>
              <a:t>too early</a:t>
            </a:r>
            <a:r>
              <a:rPr lang="en-GB" b="1" dirty="0" smtClean="0">
                <a:solidFill>
                  <a:srgbClr val="FF3399"/>
                </a:solidFill>
              </a:rPr>
              <a:t> in life”</a:t>
            </a:r>
            <a:endParaRPr lang="en-GB" b="1" dirty="0">
              <a:solidFill>
                <a:srgbClr val="FF3399"/>
              </a:solidFill>
            </a:endParaRPr>
          </a:p>
        </p:txBody>
      </p:sp>
      <p:sp>
        <p:nvSpPr>
          <p:cNvPr id="4" name="TextBox 3"/>
          <p:cNvSpPr txBox="1"/>
          <p:nvPr/>
        </p:nvSpPr>
        <p:spPr>
          <a:xfrm>
            <a:off x="2639616" y="4596407"/>
            <a:ext cx="6768752" cy="584775"/>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square" lIns="91436" tIns="45718" rIns="91436" bIns="45718" rtlCol="0">
            <a:spAutoFit/>
          </a:bodyPr>
          <a:lstStyle/>
          <a:p>
            <a:pPr algn="ctr" defTabSz="914354">
              <a:defRPr/>
            </a:pPr>
            <a:r>
              <a:rPr lang="en-GB" sz="3200" b="1" kern="0" dirty="0" smtClean="0">
                <a:solidFill>
                  <a:srgbClr val="002060"/>
                </a:solidFill>
                <a:latin typeface="Calibri"/>
              </a:rPr>
              <a:t>Do you </a:t>
            </a:r>
            <a:r>
              <a:rPr lang="en-GB" sz="3200" b="1" u="sng" kern="0" dirty="0" smtClean="0">
                <a:solidFill>
                  <a:srgbClr val="00B050"/>
                </a:solidFill>
                <a:effectLst>
                  <a:outerShdw blurRad="38100" dist="38100" dir="2700000" algn="tl">
                    <a:srgbClr val="000000">
                      <a:alpha val="43137"/>
                    </a:srgbClr>
                  </a:outerShdw>
                </a:effectLst>
                <a:latin typeface="Calibri"/>
              </a:rPr>
              <a:t>AGREE</a:t>
            </a:r>
            <a:r>
              <a:rPr lang="en-GB" sz="3200" b="1" kern="0" dirty="0" smtClean="0">
                <a:solidFill>
                  <a:srgbClr val="002060"/>
                </a:solidFill>
                <a:latin typeface="Calibri"/>
              </a:rPr>
              <a:t> or </a:t>
            </a:r>
            <a:r>
              <a:rPr lang="en-GB" sz="3200" b="1" u="sng" kern="0" dirty="0" smtClean="0">
                <a:solidFill>
                  <a:srgbClr val="FF0000"/>
                </a:solidFill>
                <a:effectLst>
                  <a:outerShdw blurRad="38100" dist="38100" dir="2700000" algn="tl">
                    <a:srgbClr val="000000">
                      <a:alpha val="43137"/>
                    </a:srgbClr>
                  </a:outerShdw>
                </a:effectLst>
                <a:latin typeface="Calibri"/>
              </a:rPr>
              <a:t>DISAGREE</a:t>
            </a:r>
            <a:r>
              <a:rPr lang="en-GB" sz="3200" b="1" kern="0" dirty="0" smtClean="0">
                <a:solidFill>
                  <a:srgbClr val="002060"/>
                </a:solidFill>
                <a:latin typeface="Calibri"/>
              </a:rPr>
              <a:t>?</a:t>
            </a:r>
            <a:endParaRPr lang="en-GB" sz="3200" b="1" kern="0" dirty="0">
              <a:solidFill>
                <a:srgbClr val="002060"/>
              </a:solidFill>
              <a:latin typeface="Calibri"/>
            </a:endParaRPr>
          </a:p>
        </p:txBody>
      </p:sp>
    </p:spTree>
    <p:extLst>
      <p:ext uri="{BB962C8B-B14F-4D97-AF65-F5344CB8AC3E}">
        <p14:creationId xmlns:p14="http://schemas.microsoft.com/office/powerpoint/2010/main" val="54735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1524001" y="115889"/>
            <a:ext cx="9324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GB" sz="3600" b="1" dirty="0" smtClean="0">
                <a:solidFill>
                  <a:srgbClr val="92D050"/>
                </a:solidFill>
              </a:rPr>
              <a:t>“A Bah Mitzvah is too early in life.”</a:t>
            </a:r>
            <a:endParaRPr lang="en-GB" sz="3600" b="1" dirty="0">
              <a:solidFill>
                <a:srgbClr val="92D050"/>
              </a:solidFill>
            </a:endParaRPr>
          </a:p>
        </p:txBody>
      </p:sp>
      <p:sp>
        <p:nvSpPr>
          <p:cNvPr id="7" name="Content Placeholder 2"/>
          <p:cNvSpPr>
            <a:spLocks noGrp="1"/>
          </p:cNvSpPr>
          <p:nvPr>
            <p:ph idx="1"/>
          </p:nvPr>
        </p:nvSpPr>
        <p:spPr>
          <a:xfrm>
            <a:off x="149903" y="899410"/>
            <a:ext cx="8236862" cy="4234565"/>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defRPr/>
            </a:pPr>
            <a:r>
              <a:rPr lang="en-GB" altLang="en-US" sz="2400" dirty="0" smtClean="0"/>
              <a:t>A Bah Mitzvah is……………..</a:t>
            </a:r>
          </a:p>
          <a:p>
            <a:pPr marL="0" indent="0">
              <a:buNone/>
              <a:defRPr/>
            </a:pPr>
            <a:endParaRPr lang="en-GB" altLang="en-US" sz="2400" dirty="0" smtClean="0"/>
          </a:p>
          <a:p>
            <a:pPr marL="0" indent="0">
              <a:buNone/>
              <a:defRPr/>
            </a:pPr>
            <a:r>
              <a:rPr lang="en-GB" altLang="en-US" sz="2400" dirty="0" smtClean="0"/>
              <a:t>I </a:t>
            </a:r>
            <a:r>
              <a:rPr lang="en-GB" altLang="en-US" sz="2400" dirty="0"/>
              <a:t>agree that the </a:t>
            </a:r>
            <a:r>
              <a:rPr lang="en-GB" altLang="en-US" sz="2400" dirty="0" smtClean="0"/>
              <a:t>Bah Mitzvah is too early in life because…..</a:t>
            </a:r>
          </a:p>
          <a:p>
            <a:pPr marL="0" indent="0">
              <a:buNone/>
              <a:defRPr/>
            </a:pPr>
            <a:r>
              <a:rPr lang="en-GB" altLang="en-US" sz="2400" dirty="0" smtClean="0"/>
              <a:t>I </a:t>
            </a:r>
            <a:r>
              <a:rPr lang="en-GB" altLang="en-US" sz="2400" dirty="0"/>
              <a:t>also agree with this statement because</a:t>
            </a:r>
            <a:r>
              <a:rPr lang="en-GB" altLang="en-US" sz="2400" dirty="0" smtClean="0"/>
              <a:t>……………..</a:t>
            </a:r>
          </a:p>
          <a:p>
            <a:pPr marL="0" indent="0">
              <a:buNone/>
              <a:defRPr/>
            </a:pPr>
            <a:endParaRPr lang="en-GB" altLang="en-US" sz="2400" dirty="0"/>
          </a:p>
          <a:p>
            <a:pPr marL="0" indent="0">
              <a:buNone/>
              <a:defRPr/>
            </a:pPr>
            <a:r>
              <a:rPr lang="en-GB" altLang="en-US" sz="2400" dirty="0" smtClean="0"/>
              <a:t>People may think that the Bah Mitzvah is NOT too early in life because………….</a:t>
            </a:r>
          </a:p>
          <a:p>
            <a:pPr marL="0" indent="0">
              <a:buNone/>
              <a:defRPr/>
            </a:pPr>
            <a:r>
              <a:rPr lang="en-GB" altLang="en-US" sz="2400" dirty="0" smtClean="0"/>
              <a:t>Another reason is………………</a:t>
            </a:r>
            <a:endParaRPr lang="en-GB" altLang="en-US" sz="2400" dirty="0"/>
          </a:p>
        </p:txBody>
      </p:sp>
      <p:grpSp>
        <p:nvGrpSpPr>
          <p:cNvPr id="8" name="Group 7"/>
          <p:cNvGrpSpPr>
            <a:grpSpLocks/>
          </p:cNvGrpSpPr>
          <p:nvPr/>
        </p:nvGrpSpPr>
        <p:grpSpPr bwMode="auto">
          <a:xfrm>
            <a:off x="149903" y="4491039"/>
            <a:ext cx="12042097" cy="2252661"/>
            <a:chOff x="0" y="-282773"/>
            <a:chExt cx="6532870" cy="1978662"/>
          </a:xfrm>
        </p:grpSpPr>
        <p:sp>
          <p:nvSpPr>
            <p:cNvPr id="9" name="AutoShape 6"/>
            <p:cNvSpPr>
              <a:spLocks noChangeArrowheads="1"/>
            </p:cNvSpPr>
            <p:nvPr/>
          </p:nvSpPr>
          <p:spPr bwMode="auto">
            <a:xfrm>
              <a:off x="0" y="-282773"/>
              <a:ext cx="6532870" cy="1978662"/>
            </a:xfrm>
            <a:prstGeom prst="rightArrow">
              <a:avLst>
                <a:gd name="adj1" fmla="val 50000"/>
                <a:gd name="adj2" fmla="val 56292"/>
              </a:avLst>
            </a:prstGeom>
            <a:noFill/>
            <a:ln>
              <a:headEnd/>
              <a:tailEnd/>
            </a:ln>
          </p:spPr>
          <p:style>
            <a:lnRef idx="2">
              <a:schemeClr val="accent5">
                <a:shade val="50000"/>
              </a:schemeClr>
            </a:lnRef>
            <a:fillRef idx="1">
              <a:schemeClr val="accent5"/>
            </a:fillRef>
            <a:effectRef idx="0">
              <a:schemeClr val="accent5"/>
            </a:effectRef>
            <a:fontRef idx="minor">
              <a:schemeClr val="lt1"/>
            </a:fontRef>
          </p:style>
          <p:txBody>
            <a:bodyPr upright="1"/>
            <a:lstStyle/>
            <a:p>
              <a:pPr>
                <a:defRPr/>
              </a:pPr>
              <a:endParaRPr lang="en-GB">
                <a:solidFill>
                  <a:prstClr val="white"/>
                </a:solidFill>
              </a:endParaRPr>
            </a:p>
          </p:txBody>
        </p:sp>
        <p:sp>
          <p:nvSpPr>
            <p:cNvPr id="10" name="Rounded Rectangle 9"/>
            <p:cNvSpPr/>
            <p:nvPr/>
          </p:nvSpPr>
          <p:spPr>
            <a:xfrm>
              <a:off x="47636" y="149493"/>
              <a:ext cx="1844175" cy="117409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bg1"/>
                  </a:solidFill>
                  <a:ea typeface="Times New Roman"/>
                  <a:cs typeface="Arial"/>
                </a:rPr>
                <a:t>I can give a simple reason for my own </a:t>
              </a:r>
              <a:r>
                <a:rPr lang="en-GB" b="1" dirty="0" smtClean="0">
                  <a:solidFill>
                    <a:schemeClr val="bg1"/>
                  </a:solidFill>
                  <a:ea typeface="Times New Roman"/>
                  <a:cs typeface="Arial"/>
                </a:rPr>
                <a:t>view.</a:t>
              </a:r>
              <a:endParaRPr lang="en-GB" b="1" dirty="0">
                <a:solidFill>
                  <a:schemeClr val="bg1"/>
                </a:solidFill>
                <a:latin typeface="Times New Roman"/>
                <a:ea typeface="Times New Roman"/>
              </a:endParaRPr>
            </a:p>
          </p:txBody>
        </p:sp>
        <p:sp>
          <p:nvSpPr>
            <p:cNvPr id="11" name="Rounded Rectangle 10"/>
            <p:cNvSpPr/>
            <p:nvPr/>
          </p:nvSpPr>
          <p:spPr>
            <a:xfrm>
              <a:off x="2041522" y="118816"/>
              <a:ext cx="1806803" cy="1341715"/>
            </a:xfrm>
            <a:prstGeom prst="round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bg1"/>
                  </a:solidFill>
                  <a:latin typeface="Cambria"/>
                  <a:ea typeface="Times New Roman"/>
                  <a:cs typeface="Arial"/>
                </a:rPr>
                <a:t>I can provide 2 points for my own view and </a:t>
              </a:r>
              <a:r>
                <a:rPr lang="en-GB" b="1" dirty="0" smtClean="0">
                  <a:solidFill>
                    <a:schemeClr val="bg1"/>
                  </a:solidFill>
                  <a:latin typeface="Cambria"/>
                  <a:ea typeface="Times New Roman"/>
                  <a:cs typeface="Arial"/>
                </a:rPr>
                <a:t>1 point </a:t>
              </a:r>
              <a:r>
                <a:rPr lang="en-GB" b="1" dirty="0">
                  <a:solidFill>
                    <a:schemeClr val="bg1"/>
                  </a:solidFill>
                  <a:latin typeface="Cambria"/>
                  <a:ea typeface="Times New Roman"/>
                  <a:cs typeface="Arial"/>
                </a:rPr>
                <a:t>for the views of others.</a:t>
              </a:r>
              <a:endParaRPr lang="en-GB" b="1" dirty="0">
                <a:solidFill>
                  <a:schemeClr val="bg1"/>
                </a:solidFill>
                <a:latin typeface="Times New Roman"/>
                <a:ea typeface="Times New Roman"/>
              </a:endParaRPr>
            </a:p>
          </p:txBody>
        </p:sp>
        <p:sp>
          <p:nvSpPr>
            <p:cNvPr id="12" name="Rounded Rectangle 11"/>
            <p:cNvSpPr/>
            <p:nvPr/>
          </p:nvSpPr>
          <p:spPr>
            <a:xfrm>
              <a:off x="3941272" y="100688"/>
              <a:ext cx="1686524" cy="1359844"/>
            </a:xfrm>
            <a:prstGeom prst="roundRect">
              <a:avLst>
                <a:gd name="adj" fmla="val 958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b="1" dirty="0">
                  <a:solidFill>
                    <a:schemeClr val="tx1"/>
                  </a:solidFill>
                  <a:latin typeface="Cambria"/>
                  <a:ea typeface="Times New Roman"/>
                  <a:cs typeface="Arial"/>
                </a:rPr>
                <a:t>I can provide 2 points for my own view and 2 points for the views of others.</a:t>
              </a:r>
              <a:endParaRPr lang="en-GB" sz="1600" b="1" dirty="0">
                <a:solidFill>
                  <a:schemeClr val="tx1"/>
                </a:solidFill>
                <a:latin typeface="Times New Roman"/>
                <a:ea typeface="Times New Roman"/>
              </a:endParaRPr>
            </a:p>
          </p:txBody>
        </p:sp>
      </p:grpSp>
      <p:sp>
        <p:nvSpPr>
          <p:cNvPr id="24581" name="TextBox 1"/>
          <p:cNvSpPr txBox="1">
            <a:spLocks noChangeArrowheads="1"/>
          </p:cNvSpPr>
          <p:nvPr/>
        </p:nvSpPr>
        <p:spPr bwMode="auto">
          <a:xfrm>
            <a:off x="8969277" y="939056"/>
            <a:ext cx="2403722" cy="3770263"/>
          </a:xfrm>
          <a:prstGeom prst="rect">
            <a:avLst/>
          </a:prstGeom>
          <a:noFill/>
          <a:ln w="698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GB" sz="2000" b="1" u="sng" dirty="0"/>
              <a:t>Key Word </a:t>
            </a:r>
            <a:r>
              <a:rPr lang="en-GB" sz="2000" b="1" u="sng" dirty="0" smtClean="0"/>
              <a:t>Box</a:t>
            </a:r>
          </a:p>
          <a:p>
            <a:endParaRPr lang="en-GB" sz="2000" b="1" u="sng" dirty="0"/>
          </a:p>
          <a:p>
            <a:r>
              <a:rPr lang="en-GB" sz="2000" dirty="0" smtClean="0"/>
              <a:t>Torah</a:t>
            </a:r>
          </a:p>
          <a:p>
            <a:r>
              <a:rPr lang="en-GB" sz="2000" dirty="0" smtClean="0"/>
              <a:t>Hebrew</a:t>
            </a:r>
          </a:p>
          <a:p>
            <a:r>
              <a:rPr lang="en-GB" sz="2000" dirty="0" smtClean="0"/>
              <a:t>Synagogue</a:t>
            </a:r>
          </a:p>
          <a:p>
            <a:r>
              <a:rPr lang="en-GB" sz="2000" dirty="0" smtClean="0">
                <a:latin typeface="Arial" charset="0"/>
              </a:rPr>
              <a:t>Responsibility</a:t>
            </a:r>
          </a:p>
          <a:p>
            <a:r>
              <a:rPr lang="en-GB" sz="2000" dirty="0" smtClean="0">
                <a:latin typeface="Arial" charset="0"/>
              </a:rPr>
              <a:t>613 laws</a:t>
            </a:r>
          </a:p>
          <a:p>
            <a:r>
              <a:rPr lang="en-GB" sz="2000" dirty="0" smtClean="0">
                <a:latin typeface="Arial" charset="0"/>
              </a:rPr>
              <a:t>Commandments</a:t>
            </a:r>
          </a:p>
          <a:p>
            <a:r>
              <a:rPr lang="en-GB" sz="2000" dirty="0" smtClean="0">
                <a:latin typeface="Arial" charset="0"/>
              </a:rPr>
              <a:t>Adult</a:t>
            </a:r>
          </a:p>
          <a:p>
            <a:r>
              <a:rPr lang="en-GB" sz="2000" dirty="0" smtClean="0">
                <a:latin typeface="Arial" charset="0"/>
              </a:rPr>
              <a:t>Commitment</a:t>
            </a:r>
          </a:p>
          <a:p>
            <a:r>
              <a:rPr lang="en-GB" sz="2000" dirty="0" smtClean="0">
                <a:latin typeface="Arial" charset="0"/>
              </a:rPr>
              <a:t>Role model</a:t>
            </a:r>
            <a:endParaRPr lang="en-US" dirty="0">
              <a:latin typeface="Arial" charset="0"/>
            </a:endParaRPr>
          </a:p>
          <a:p>
            <a:endParaRPr lang="en-GB" dirty="0"/>
          </a:p>
        </p:txBody>
      </p:sp>
    </p:spTree>
    <p:extLst>
      <p:ext uri="{BB962C8B-B14F-4D97-AF65-F5344CB8AC3E}">
        <p14:creationId xmlns:p14="http://schemas.microsoft.com/office/powerpoint/2010/main" val="35917386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2403722" y="-4685"/>
            <a:ext cx="9324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GB" sz="3600" b="1" dirty="0" smtClean="0">
                <a:solidFill>
                  <a:srgbClr val="92D050"/>
                </a:solidFill>
              </a:rPr>
              <a:t>“A Bah Mitzvah is too early in life.”</a:t>
            </a:r>
            <a:endParaRPr lang="en-GB" sz="3600" b="1" dirty="0">
              <a:solidFill>
                <a:srgbClr val="92D050"/>
              </a:solidFill>
            </a:endParaRPr>
          </a:p>
        </p:txBody>
      </p:sp>
      <p:sp>
        <p:nvSpPr>
          <p:cNvPr id="7" name="Content Placeholder 2"/>
          <p:cNvSpPr>
            <a:spLocks noGrp="1"/>
          </p:cNvSpPr>
          <p:nvPr>
            <p:ph idx="1"/>
          </p:nvPr>
        </p:nvSpPr>
        <p:spPr>
          <a:xfrm>
            <a:off x="2053652" y="623369"/>
            <a:ext cx="9998398" cy="4234565"/>
          </a:xfrm>
        </p:spPr>
        <p:style>
          <a:lnRef idx="1">
            <a:schemeClr val="accent6"/>
          </a:lnRef>
          <a:fillRef idx="2">
            <a:schemeClr val="accent6"/>
          </a:fillRef>
          <a:effectRef idx="1">
            <a:schemeClr val="accent6"/>
          </a:effectRef>
          <a:fontRef idx="minor">
            <a:schemeClr val="dk1"/>
          </a:fontRef>
        </p:style>
        <p:txBody>
          <a:bodyPr>
            <a:normAutofit/>
          </a:bodyPr>
          <a:lstStyle/>
          <a:p>
            <a:pPr marL="457200" indent="-457200">
              <a:buAutoNum type="arabicParenR"/>
              <a:defRPr/>
            </a:pPr>
            <a:r>
              <a:rPr lang="en-GB" altLang="en-US" sz="2400" dirty="0" smtClean="0"/>
              <a:t>Highlight any KEY WORDS in your answer that are in your key word box as you re-read your answer.</a:t>
            </a:r>
          </a:p>
          <a:p>
            <a:pPr marL="457200" indent="-457200">
              <a:buAutoNum type="arabicParenR"/>
              <a:defRPr/>
            </a:pPr>
            <a:r>
              <a:rPr lang="en-GB" altLang="en-US" sz="2400" dirty="0" smtClean="0"/>
              <a:t>Write </a:t>
            </a:r>
            <a:r>
              <a:rPr lang="en-GB" altLang="en-US" sz="2400" b="1" u="sng" dirty="0" smtClean="0"/>
              <a:t>Self Assessment </a:t>
            </a:r>
            <a:r>
              <a:rPr lang="en-GB" altLang="en-US" sz="2400" dirty="0" smtClean="0"/>
              <a:t>and today’s date: 08.02.16.</a:t>
            </a:r>
          </a:p>
          <a:p>
            <a:pPr marL="457200" indent="-457200">
              <a:buAutoNum type="arabicParenR"/>
              <a:defRPr/>
            </a:pPr>
            <a:r>
              <a:rPr lang="en-GB" altLang="en-US" sz="2400" dirty="0" smtClean="0"/>
              <a:t>Read through the success criteria and highlight on the sheet what you have done. (most of you are on purple!) Stick in the Success Criteria.</a:t>
            </a:r>
          </a:p>
          <a:p>
            <a:pPr marL="457200" indent="-457200">
              <a:buAutoNum type="arabicParenR"/>
              <a:defRPr/>
            </a:pPr>
            <a:r>
              <a:rPr lang="en-GB" altLang="en-US" sz="2400" dirty="0" smtClean="0"/>
              <a:t>Write TWO WWW (in green) and ONE EBI (in orange) using the success criteria to help you.</a:t>
            </a:r>
          </a:p>
          <a:p>
            <a:pPr marL="457200" indent="-457200">
              <a:buAutoNum type="arabicParenR"/>
              <a:defRPr/>
            </a:pPr>
            <a:r>
              <a:rPr lang="en-GB" altLang="en-US" sz="2400" dirty="0" smtClean="0"/>
              <a:t>Write ‘Pupil response’ underneath your WWW/EBI and add to your answer. Either  by using the key words to create a sentence or using the success criteria. </a:t>
            </a:r>
          </a:p>
          <a:p>
            <a:pPr marL="457200" indent="-457200">
              <a:buAutoNum type="arabicParenR"/>
              <a:defRPr/>
            </a:pPr>
            <a:endParaRPr lang="en-GB" altLang="en-US" sz="2400" dirty="0" smtClean="0"/>
          </a:p>
        </p:txBody>
      </p:sp>
      <p:sp>
        <p:nvSpPr>
          <p:cNvPr id="24581" name="TextBox 1"/>
          <p:cNvSpPr txBox="1">
            <a:spLocks noChangeArrowheads="1"/>
          </p:cNvSpPr>
          <p:nvPr/>
        </p:nvSpPr>
        <p:spPr bwMode="auto">
          <a:xfrm>
            <a:off x="-1" y="157452"/>
            <a:ext cx="2053651" cy="3770263"/>
          </a:xfrm>
          <a:prstGeom prst="rect">
            <a:avLst/>
          </a:prstGeom>
          <a:noFill/>
          <a:ln w="698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GB" sz="2000" b="1" u="sng" dirty="0"/>
              <a:t>Key Word </a:t>
            </a:r>
            <a:r>
              <a:rPr lang="en-GB" sz="2000" b="1" u="sng" dirty="0" smtClean="0"/>
              <a:t>Box</a:t>
            </a:r>
          </a:p>
          <a:p>
            <a:endParaRPr lang="en-GB" sz="2000" b="1" u="sng" dirty="0"/>
          </a:p>
          <a:p>
            <a:r>
              <a:rPr lang="en-GB" sz="2000" dirty="0" smtClean="0"/>
              <a:t>Torah</a:t>
            </a:r>
          </a:p>
          <a:p>
            <a:r>
              <a:rPr lang="en-GB" sz="2000" dirty="0" smtClean="0"/>
              <a:t>Hebrew</a:t>
            </a:r>
          </a:p>
          <a:p>
            <a:r>
              <a:rPr lang="en-GB" sz="2000" dirty="0" smtClean="0"/>
              <a:t>Synagogue</a:t>
            </a:r>
          </a:p>
          <a:p>
            <a:r>
              <a:rPr lang="en-GB" sz="2000" dirty="0" smtClean="0">
                <a:latin typeface="Arial" charset="0"/>
              </a:rPr>
              <a:t>Responsibility</a:t>
            </a:r>
          </a:p>
          <a:p>
            <a:r>
              <a:rPr lang="en-GB" sz="2000" dirty="0" smtClean="0">
                <a:latin typeface="Arial" charset="0"/>
              </a:rPr>
              <a:t>613 laws</a:t>
            </a:r>
          </a:p>
          <a:p>
            <a:r>
              <a:rPr lang="en-GB" sz="2000" dirty="0" smtClean="0">
                <a:latin typeface="Arial" charset="0"/>
              </a:rPr>
              <a:t>Commandments</a:t>
            </a:r>
          </a:p>
          <a:p>
            <a:r>
              <a:rPr lang="en-GB" sz="2000" dirty="0" smtClean="0">
                <a:latin typeface="Arial" charset="0"/>
              </a:rPr>
              <a:t>Adult</a:t>
            </a:r>
          </a:p>
          <a:p>
            <a:r>
              <a:rPr lang="en-GB" sz="2000" dirty="0" smtClean="0">
                <a:latin typeface="Arial" charset="0"/>
              </a:rPr>
              <a:t>Commitment</a:t>
            </a:r>
          </a:p>
          <a:p>
            <a:r>
              <a:rPr lang="en-GB" sz="2000" dirty="0" smtClean="0">
                <a:latin typeface="Arial" charset="0"/>
              </a:rPr>
              <a:t>Role model</a:t>
            </a:r>
            <a:endParaRPr lang="en-US" dirty="0">
              <a:latin typeface="Arial" charset="0"/>
            </a:endParaRPr>
          </a:p>
          <a:p>
            <a:endParaRPr lang="en-GB" dirty="0"/>
          </a:p>
        </p:txBody>
      </p:sp>
      <p:sp>
        <p:nvSpPr>
          <p:cNvPr id="13" name="Rounded Rectangle 12"/>
          <p:cNvSpPr/>
          <p:nvPr/>
        </p:nvSpPr>
        <p:spPr>
          <a:xfrm>
            <a:off x="0" y="4940609"/>
            <a:ext cx="3418111" cy="1882414"/>
          </a:xfrm>
          <a:prstGeom prst="roundRect">
            <a:avLst/>
          </a:prstGeom>
          <a:solidFill>
            <a:srgbClr val="7030A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schemeClr val="bg1"/>
                </a:solidFill>
              </a:rPr>
              <a:t>I can </a:t>
            </a:r>
            <a:r>
              <a:rPr lang="en-GB" sz="1600" b="1" i="1" u="sng" dirty="0">
                <a:solidFill>
                  <a:schemeClr val="bg1"/>
                </a:solidFill>
              </a:rPr>
              <a:t>describe</a:t>
            </a:r>
            <a:r>
              <a:rPr lang="en-GB" sz="1600" b="1" i="1" dirty="0">
                <a:solidFill>
                  <a:schemeClr val="bg1"/>
                </a:solidFill>
              </a:rPr>
              <a:t> what Bah/Bat Mitzvah </a:t>
            </a:r>
            <a:r>
              <a:rPr lang="en-GB" sz="1600" b="1" i="1" dirty="0" smtClean="0">
                <a:solidFill>
                  <a:schemeClr val="bg1"/>
                </a:solidFill>
              </a:rPr>
              <a:t>is</a:t>
            </a:r>
            <a:r>
              <a:rPr lang="en-GB" sz="1600" b="1" i="1" dirty="0">
                <a:solidFill>
                  <a:schemeClr val="bg1"/>
                </a:solidFill>
              </a:rPr>
              <a:t> </a:t>
            </a:r>
            <a:r>
              <a:rPr lang="en-GB" sz="1600" b="1" i="1" dirty="0" smtClean="0">
                <a:solidFill>
                  <a:schemeClr val="bg1"/>
                </a:solidFill>
              </a:rPr>
              <a:t>and what responsibilities it brings.</a:t>
            </a:r>
          </a:p>
          <a:p>
            <a:pPr algn="ctr"/>
            <a:r>
              <a:rPr lang="en-GB" sz="1600" b="1" i="1" dirty="0" smtClean="0">
                <a:solidFill>
                  <a:schemeClr val="bg1"/>
                </a:solidFill>
              </a:rPr>
              <a:t>I can </a:t>
            </a:r>
            <a:r>
              <a:rPr lang="en-GB" sz="1600" b="1" i="1" u="sng" dirty="0" smtClean="0">
                <a:solidFill>
                  <a:schemeClr val="bg1"/>
                </a:solidFill>
              </a:rPr>
              <a:t>identify </a:t>
            </a:r>
            <a:r>
              <a:rPr lang="en-GB" sz="1600" b="1" i="1" dirty="0" smtClean="0">
                <a:solidFill>
                  <a:schemeClr val="bg1"/>
                </a:solidFill>
              </a:rPr>
              <a:t>how someone might feel taking on this responsibility</a:t>
            </a:r>
            <a:r>
              <a:rPr lang="en-GB" sz="1600" b="1" i="1" dirty="0" smtClean="0">
                <a:solidFill>
                  <a:schemeClr val="tx1"/>
                </a:solidFill>
              </a:rPr>
              <a:t>.</a:t>
            </a:r>
            <a:endParaRPr lang="en-GB" sz="1600" b="1" i="1" dirty="0">
              <a:solidFill>
                <a:schemeClr val="tx1"/>
              </a:solidFill>
            </a:endParaRPr>
          </a:p>
        </p:txBody>
      </p:sp>
      <p:sp>
        <p:nvSpPr>
          <p:cNvPr id="14" name="Rounded Rectangle 13"/>
          <p:cNvSpPr/>
          <p:nvPr/>
        </p:nvSpPr>
        <p:spPr>
          <a:xfrm>
            <a:off x="3418112" y="4940608"/>
            <a:ext cx="3855124" cy="1971979"/>
          </a:xfrm>
          <a:prstGeom prst="roundRect">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schemeClr val="bg1"/>
                </a:solidFill>
              </a:rPr>
              <a:t>I can </a:t>
            </a:r>
            <a:r>
              <a:rPr lang="en-GB" sz="1600" b="1" i="1" u="sng" dirty="0">
                <a:solidFill>
                  <a:schemeClr val="bg1"/>
                </a:solidFill>
              </a:rPr>
              <a:t>explain</a:t>
            </a:r>
            <a:r>
              <a:rPr lang="en-GB" sz="1600" b="1" i="1" dirty="0">
                <a:solidFill>
                  <a:schemeClr val="bg1"/>
                </a:solidFill>
              </a:rPr>
              <a:t> what Bah/Bat Mitzvah is and what happens at the ceremony, using examples.</a:t>
            </a:r>
          </a:p>
          <a:p>
            <a:pPr algn="ctr"/>
            <a:r>
              <a:rPr lang="en-GB" sz="1600" b="1" i="1" dirty="0">
                <a:solidFill>
                  <a:schemeClr val="bg1"/>
                </a:solidFill>
              </a:rPr>
              <a:t>I can also </a:t>
            </a:r>
            <a:r>
              <a:rPr lang="en-GB" sz="1600" b="1" i="1" u="sng" dirty="0" smtClean="0">
                <a:solidFill>
                  <a:schemeClr val="bg1"/>
                </a:solidFill>
              </a:rPr>
              <a:t>consider and explain</a:t>
            </a:r>
            <a:r>
              <a:rPr lang="en-GB" sz="1600" b="1" i="1" dirty="0" smtClean="0">
                <a:solidFill>
                  <a:schemeClr val="bg1"/>
                </a:solidFill>
              </a:rPr>
              <a:t> </a:t>
            </a:r>
            <a:r>
              <a:rPr lang="en-GB" sz="1600" b="1" i="1" dirty="0">
                <a:solidFill>
                  <a:schemeClr val="bg1"/>
                </a:solidFill>
              </a:rPr>
              <a:t>the impact that Bah Mitzvah might have on my </a:t>
            </a:r>
            <a:r>
              <a:rPr lang="en-GB" sz="1600" b="1" i="1" dirty="0" smtClean="0">
                <a:solidFill>
                  <a:schemeClr val="bg1"/>
                </a:solidFill>
              </a:rPr>
              <a:t>life and why it is important in Judaism.</a:t>
            </a:r>
            <a:endParaRPr lang="en-GB" sz="1600" b="1" i="1" dirty="0">
              <a:solidFill>
                <a:schemeClr val="bg1"/>
              </a:solidFill>
            </a:endParaRPr>
          </a:p>
        </p:txBody>
      </p:sp>
      <p:sp>
        <p:nvSpPr>
          <p:cNvPr id="15" name="Rounded Rectangle 14"/>
          <p:cNvSpPr/>
          <p:nvPr/>
        </p:nvSpPr>
        <p:spPr>
          <a:xfrm>
            <a:off x="7273235" y="4857119"/>
            <a:ext cx="4918765" cy="2000881"/>
          </a:xfrm>
          <a:prstGeom prst="round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2000" b="1" i="1" dirty="0" smtClean="0">
                <a:solidFill>
                  <a:schemeClr val="tx1"/>
                </a:solidFill>
              </a:rPr>
              <a:t>I can do all of the above and…</a:t>
            </a:r>
          </a:p>
          <a:p>
            <a:pPr algn="ctr"/>
            <a:r>
              <a:rPr lang="en-GB" sz="2000" b="1" i="1" u="sng" dirty="0" smtClean="0">
                <a:solidFill>
                  <a:schemeClr val="tx1"/>
                </a:solidFill>
              </a:rPr>
              <a:t>Evaluate</a:t>
            </a:r>
            <a:r>
              <a:rPr lang="en-GB" sz="2000" b="1" i="1" dirty="0" smtClean="0">
                <a:solidFill>
                  <a:schemeClr val="tx1"/>
                </a:solidFill>
              </a:rPr>
              <a:t> the significance and importance of Bar/Bat Mitzvah and </a:t>
            </a:r>
            <a:r>
              <a:rPr lang="en-GB" sz="2000" b="1" i="1" u="sng" dirty="0" smtClean="0">
                <a:solidFill>
                  <a:schemeClr val="tx1"/>
                </a:solidFill>
              </a:rPr>
              <a:t>consider </a:t>
            </a:r>
            <a:r>
              <a:rPr lang="en-GB" sz="2000" b="1" i="1" dirty="0" smtClean="0">
                <a:solidFill>
                  <a:schemeClr val="tx1"/>
                </a:solidFill>
              </a:rPr>
              <a:t>whether you think you are old enough (at 12/13) to take on this responsibility.</a:t>
            </a:r>
          </a:p>
        </p:txBody>
      </p:sp>
    </p:spTree>
    <p:extLst>
      <p:ext uri="{BB962C8B-B14F-4D97-AF65-F5344CB8AC3E}">
        <p14:creationId xmlns:p14="http://schemas.microsoft.com/office/powerpoint/2010/main" val="2474683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9948" y="2814258"/>
            <a:ext cx="4918767" cy="161474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prstClr val="white"/>
                </a:solidFill>
              </a:rPr>
              <a:t>I can </a:t>
            </a:r>
            <a:r>
              <a:rPr lang="en-GB" sz="1600" b="1" i="1" u="sng" dirty="0">
                <a:solidFill>
                  <a:prstClr val="white"/>
                </a:solidFill>
              </a:rPr>
              <a:t>explain</a:t>
            </a:r>
            <a:r>
              <a:rPr lang="en-GB" sz="1600" b="1" i="1" dirty="0">
                <a:solidFill>
                  <a:prstClr val="white"/>
                </a:solidFill>
              </a:rPr>
              <a:t> what Bah/Bat Mitzvah is and what happens at the ceremony, using examples.</a:t>
            </a:r>
          </a:p>
          <a:p>
            <a:pPr algn="ctr"/>
            <a:r>
              <a:rPr lang="en-GB" sz="1600" b="1" i="1" dirty="0">
                <a:solidFill>
                  <a:prstClr val="white"/>
                </a:solidFill>
              </a:rPr>
              <a:t>I can also </a:t>
            </a:r>
            <a:r>
              <a:rPr lang="en-GB" sz="1600" b="1" i="1" u="sng" dirty="0" smtClean="0">
                <a:solidFill>
                  <a:prstClr val="white"/>
                </a:solidFill>
              </a:rPr>
              <a:t>consider and explain</a:t>
            </a:r>
            <a:r>
              <a:rPr lang="en-GB" sz="1600" b="1" i="1" dirty="0" smtClean="0">
                <a:solidFill>
                  <a:prstClr val="white"/>
                </a:solidFill>
              </a:rPr>
              <a:t> </a:t>
            </a:r>
            <a:r>
              <a:rPr lang="en-GB" sz="1600" b="1" i="1" dirty="0">
                <a:solidFill>
                  <a:prstClr val="white"/>
                </a:solidFill>
              </a:rPr>
              <a:t>the impact that Bah Mitzvah might have on my </a:t>
            </a:r>
            <a:r>
              <a:rPr lang="en-GB" sz="1600" b="1" i="1" dirty="0" smtClean="0">
                <a:solidFill>
                  <a:prstClr val="white"/>
                </a:solidFill>
              </a:rPr>
              <a:t>life and why it is important in Judaism.</a:t>
            </a:r>
            <a:endParaRPr lang="en-GB" sz="1600" b="1" i="1" dirty="0">
              <a:solidFill>
                <a:prstClr val="white"/>
              </a:solidFill>
            </a:endParaRPr>
          </a:p>
        </p:txBody>
      </p:sp>
      <p:sp>
        <p:nvSpPr>
          <p:cNvPr id="5" name="Rounded Rectangle 4"/>
          <p:cNvSpPr/>
          <p:nvPr/>
        </p:nvSpPr>
        <p:spPr>
          <a:xfrm>
            <a:off x="134192" y="4578907"/>
            <a:ext cx="4918765" cy="200088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smtClean="0">
                <a:solidFill>
                  <a:schemeClr val="tx1"/>
                </a:solidFill>
              </a:rPr>
              <a:t>I can do all of the above and…</a:t>
            </a:r>
          </a:p>
          <a:p>
            <a:pPr algn="ctr"/>
            <a:r>
              <a:rPr lang="en-GB" sz="1600" b="1" i="1" u="sng" dirty="0" smtClean="0">
                <a:solidFill>
                  <a:schemeClr val="tx1"/>
                </a:solidFill>
              </a:rPr>
              <a:t>Evaluate</a:t>
            </a:r>
            <a:r>
              <a:rPr lang="en-GB" sz="1600" b="1" i="1" dirty="0" smtClean="0">
                <a:solidFill>
                  <a:schemeClr val="tx1"/>
                </a:solidFill>
              </a:rPr>
              <a:t> the significance and importance of Bar/Bat Mitzvah and </a:t>
            </a:r>
            <a:r>
              <a:rPr lang="en-GB" sz="1600" b="1" i="1" u="sng" dirty="0" smtClean="0">
                <a:solidFill>
                  <a:schemeClr val="tx1"/>
                </a:solidFill>
              </a:rPr>
              <a:t>consider </a:t>
            </a:r>
            <a:r>
              <a:rPr lang="en-GB" sz="1600" b="1" i="1" dirty="0" smtClean="0">
                <a:solidFill>
                  <a:schemeClr val="tx1"/>
                </a:solidFill>
              </a:rPr>
              <a:t>whether you think you are old enough (at 12/13) to take on this responsibility.</a:t>
            </a:r>
          </a:p>
        </p:txBody>
      </p:sp>
      <p:sp>
        <p:nvSpPr>
          <p:cNvPr id="8" name="Rounded Rectangle 7"/>
          <p:cNvSpPr/>
          <p:nvPr/>
        </p:nvSpPr>
        <p:spPr>
          <a:xfrm>
            <a:off x="159948" y="1152188"/>
            <a:ext cx="4944523" cy="151216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prstClr val="white"/>
                </a:solidFill>
              </a:rPr>
              <a:t>I can </a:t>
            </a:r>
            <a:r>
              <a:rPr lang="en-GB" sz="1600" b="1" i="1" u="sng" dirty="0">
                <a:solidFill>
                  <a:prstClr val="white"/>
                </a:solidFill>
              </a:rPr>
              <a:t>describe</a:t>
            </a:r>
            <a:r>
              <a:rPr lang="en-GB" sz="1600" b="1" i="1" dirty="0">
                <a:solidFill>
                  <a:prstClr val="white"/>
                </a:solidFill>
              </a:rPr>
              <a:t> what Bah/Bat Mitzvah </a:t>
            </a:r>
            <a:r>
              <a:rPr lang="en-GB" sz="1600" b="1" i="1" dirty="0" smtClean="0">
                <a:solidFill>
                  <a:prstClr val="white"/>
                </a:solidFill>
              </a:rPr>
              <a:t>is</a:t>
            </a:r>
            <a:r>
              <a:rPr lang="en-GB" sz="1600" b="1" i="1" dirty="0">
                <a:solidFill>
                  <a:prstClr val="white"/>
                </a:solidFill>
              </a:rPr>
              <a:t> </a:t>
            </a:r>
            <a:r>
              <a:rPr lang="en-GB" sz="1600" b="1" i="1" dirty="0" smtClean="0">
                <a:solidFill>
                  <a:prstClr val="white"/>
                </a:solidFill>
              </a:rPr>
              <a:t>and what responsibilities it brings.</a:t>
            </a:r>
          </a:p>
          <a:p>
            <a:pPr algn="ctr"/>
            <a:r>
              <a:rPr lang="en-GB" sz="1600" b="1" i="1" dirty="0" smtClean="0">
                <a:solidFill>
                  <a:prstClr val="white"/>
                </a:solidFill>
              </a:rPr>
              <a:t>I can </a:t>
            </a:r>
            <a:r>
              <a:rPr lang="en-GB" sz="1600" b="1" i="1" u="sng" dirty="0" smtClean="0">
                <a:solidFill>
                  <a:prstClr val="white"/>
                </a:solidFill>
              </a:rPr>
              <a:t>identify </a:t>
            </a:r>
            <a:r>
              <a:rPr lang="en-GB" sz="1600" b="1" i="1" dirty="0" smtClean="0">
                <a:solidFill>
                  <a:prstClr val="white"/>
                </a:solidFill>
              </a:rPr>
              <a:t>how someone might feel taking on this responsibility.</a:t>
            </a:r>
            <a:endParaRPr lang="en-GB" sz="1600" b="1" i="1" dirty="0">
              <a:solidFill>
                <a:prstClr val="white"/>
              </a:solidFill>
            </a:endParaRPr>
          </a:p>
        </p:txBody>
      </p:sp>
      <p:sp>
        <p:nvSpPr>
          <p:cNvPr id="2" name="Rectangle 1"/>
          <p:cNvSpPr/>
          <p:nvPr/>
        </p:nvSpPr>
        <p:spPr>
          <a:xfrm>
            <a:off x="348282" y="78956"/>
            <a:ext cx="4567854"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Success Criteria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p:cNvSpPr/>
          <p:nvPr/>
        </p:nvSpPr>
        <p:spPr>
          <a:xfrm>
            <a:off x="6550701" y="-3748"/>
            <a:ext cx="5291528" cy="6858000"/>
          </a:xfrm>
          <a:prstGeom prst="rect">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81661" y="78956"/>
            <a:ext cx="5291528" cy="6858000"/>
          </a:xfrm>
          <a:prstGeom prst="rect">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6912538" y="-10444"/>
            <a:ext cx="4567854"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Success Criteria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2" name="Rounded Rectangle 11"/>
          <p:cNvSpPr/>
          <p:nvPr/>
        </p:nvSpPr>
        <p:spPr>
          <a:xfrm>
            <a:off x="6724203" y="912886"/>
            <a:ext cx="4944523" cy="151216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prstClr val="white"/>
                </a:solidFill>
              </a:rPr>
              <a:t>I can </a:t>
            </a:r>
            <a:r>
              <a:rPr lang="en-GB" sz="1600" b="1" i="1" u="sng" dirty="0">
                <a:solidFill>
                  <a:prstClr val="white"/>
                </a:solidFill>
              </a:rPr>
              <a:t>describe</a:t>
            </a:r>
            <a:r>
              <a:rPr lang="en-GB" sz="1600" b="1" i="1" dirty="0">
                <a:solidFill>
                  <a:prstClr val="white"/>
                </a:solidFill>
              </a:rPr>
              <a:t> what Bah/Bat Mitzvah </a:t>
            </a:r>
            <a:r>
              <a:rPr lang="en-GB" sz="1600" b="1" i="1" dirty="0" smtClean="0">
                <a:solidFill>
                  <a:prstClr val="white"/>
                </a:solidFill>
              </a:rPr>
              <a:t>is</a:t>
            </a:r>
            <a:r>
              <a:rPr lang="en-GB" sz="1600" b="1" i="1" dirty="0">
                <a:solidFill>
                  <a:prstClr val="white"/>
                </a:solidFill>
              </a:rPr>
              <a:t> </a:t>
            </a:r>
            <a:r>
              <a:rPr lang="en-GB" sz="1600" b="1" i="1" dirty="0" smtClean="0">
                <a:solidFill>
                  <a:prstClr val="white"/>
                </a:solidFill>
              </a:rPr>
              <a:t>and what responsibilities it brings.</a:t>
            </a:r>
          </a:p>
          <a:p>
            <a:pPr algn="ctr"/>
            <a:r>
              <a:rPr lang="en-GB" sz="1600" b="1" i="1" dirty="0" smtClean="0">
                <a:solidFill>
                  <a:prstClr val="white"/>
                </a:solidFill>
              </a:rPr>
              <a:t>I can </a:t>
            </a:r>
            <a:r>
              <a:rPr lang="en-GB" sz="1600" b="1" i="1" u="sng" dirty="0" smtClean="0">
                <a:solidFill>
                  <a:prstClr val="white"/>
                </a:solidFill>
              </a:rPr>
              <a:t>identify </a:t>
            </a:r>
            <a:r>
              <a:rPr lang="en-GB" sz="1600" b="1" i="1" dirty="0" smtClean="0">
                <a:solidFill>
                  <a:prstClr val="white"/>
                </a:solidFill>
              </a:rPr>
              <a:t>how someone might feel taking on this responsibility.</a:t>
            </a:r>
            <a:endParaRPr lang="en-GB" sz="1600" b="1" i="1" dirty="0">
              <a:solidFill>
                <a:prstClr val="white"/>
              </a:solidFill>
            </a:endParaRPr>
          </a:p>
        </p:txBody>
      </p:sp>
      <p:sp>
        <p:nvSpPr>
          <p:cNvPr id="13" name="Rounded Rectangle 12"/>
          <p:cNvSpPr/>
          <p:nvPr/>
        </p:nvSpPr>
        <p:spPr>
          <a:xfrm>
            <a:off x="6749959" y="2617878"/>
            <a:ext cx="4918767" cy="161474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prstClr val="white"/>
                </a:solidFill>
              </a:rPr>
              <a:t>I can </a:t>
            </a:r>
            <a:r>
              <a:rPr lang="en-GB" sz="1600" b="1" i="1" u="sng" dirty="0">
                <a:solidFill>
                  <a:prstClr val="white"/>
                </a:solidFill>
              </a:rPr>
              <a:t>explain</a:t>
            </a:r>
            <a:r>
              <a:rPr lang="en-GB" sz="1600" b="1" i="1" dirty="0">
                <a:solidFill>
                  <a:prstClr val="white"/>
                </a:solidFill>
              </a:rPr>
              <a:t> what Bah/Bat Mitzvah is and what happens at the ceremony, using examples.</a:t>
            </a:r>
          </a:p>
          <a:p>
            <a:pPr algn="ctr"/>
            <a:r>
              <a:rPr lang="en-GB" sz="1600" b="1" i="1" dirty="0">
                <a:solidFill>
                  <a:prstClr val="white"/>
                </a:solidFill>
              </a:rPr>
              <a:t>I can also </a:t>
            </a:r>
            <a:r>
              <a:rPr lang="en-GB" sz="1600" b="1" i="1" u="sng" dirty="0" smtClean="0">
                <a:solidFill>
                  <a:prstClr val="white"/>
                </a:solidFill>
              </a:rPr>
              <a:t>consider and explain</a:t>
            </a:r>
            <a:r>
              <a:rPr lang="en-GB" sz="1600" b="1" i="1" dirty="0" smtClean="0">
                <a:solidFill>
                  <a:prstClr val="white"/>
                </a:solidFill>
              </a:rPr>
              <a:t> </a:t>
            </a:r>
            <a:r>
              <a:rPr lang="en-GB" sz="1600" b="1" i="1" dirty="0">
                <a:solidFill>
                  <a:prstClr val="white"/>
                </a:solidFill>
              </a:rPr>
              <a:t>the impact that Bah Mitzvah might have on my </a:t>
            </a:r>
            <a:r>
              <a:rPr lang="en-GB" sz="1600" b="1" i="1" dirty="0" smtClean="0">
                <a:solidFill>
                  <a:prstClr val="white"/>
                </a:solidFill>
              </a:rPr>
              <a:t>life and why it is important in Judaism.</a:t>
            </a:r>
            <a:endParaRPr lang="en-GB" sz="1600" b="1" i="1" dirty="0">
              <a:solidFill>
                <a:prstClr val="white"/>
              </a:solidFill>
            </a:endParaRPr>
          </a:p>
        </p:txBody>
      </p:sp>
      <p:sp>
        <p:nvSpPr>
          <p:cNvPr id="14" name="Rounded Rectangle 13"/>
          <p:cNvSpPr/>
          <p:nvPr/>
        </p:nvSpPr>
        <p:spPr>
          <a:xfrm>
            <a:off x="6737081" y="4425449"/>
            <a:ext cx="4918765" cy="200088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smtClean="0">
                <a:solidFill>
                  <a:schemeClr val="tx1"/>
                </a:solidFill>
              </a:rPr>
              <a:t>I can do all of the above and…</a:t>
            </a:r>
          </a:p>
          <a:p>
            <a:pPr algn="ctr"/>
            <a:r>
              <a:rPr lang="en-GB" sz="1600" b="1" i="1" u="sng" dirty="0" smtClean="0">
                <a:solidFill>
                  <a:schemeClr val="tx1"/>
                </a:solidFill>
              </a:rPr>
              <a:t>Evaluate</a:t>
            </a:r>
            <a:r>
              <a:rPr lang="en-GB" sz="1600" b="1" i="1" dirty="0" smtClean="0">
                <a:solidFill>
                  <a:schemeClr val="tx1"/>
                </a:solidFill>
              </a:rPr>
              <a:t> the significance and importance of Bar/Bat Mitzvah and </a:t>
            </a:r>
            <a:r>
              <a:rPr lang="en-GB" sz="1600" b="1" i="1" u="sng" dirty="0" smtClean="0">
                <a:solidFill>
                  <a:schemeClr val="tx1"/>
                </a:solidFill>
              </a:rPr>
              <a:t>consider </a:t>
            </a:r>
            <a:r>
              <a:rPr lang="en-GB" sz="1600" b="1" i="1" dirty="0" smtClean="0">
                <a:solidFill>
                  <a:schemeClr val="tx1"/>
                </a:solidFill>
              </a:rPr>
              <a:t>whether you think you are old enough (at 12/13) to take on this responsibility.</a:t>
            </a:r>
          </a:p>
        </p:txBody>
      </p:sp>
    </p:spTree>
    <p:extLst>
      <p:ext uri="{BB962C8B-B14F-4D97-AF65-F5344CB8AC3E}">
        <p14:creationId xmlns:p14="http://schemas.microsoft.com/office/powerpoint/2010/main" val="1200274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body" idx="1"/>
          </p:nvPr>
        </p:nvSpPr>
        <p:spPr>
          <a:xfrm>
            <a:off x="525919" y="400725"/>
            <a:ext cx="11141452" cy="3301846"/>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ctr" eaLnBrk="1" hangingPunct="1">
              <a:lnSpc>
                <a:spcPct val="90000"/>
              </a:lnSpc>
              <a:buFontTx/>
              <a:buNone/>
            </a:pPr>
            <a:r>
              <a:rPr lang="en-GB" sz="4000" b="1" dirty="0" smtClean="0">
                <a:solidFill>
                  <a:srgbClr val="FF3399"/>
                </a:solidFill>
              </a:rPr>
              <a:t>Create a diary entry from the viewpoint of a Jewish child about to go through their Bar Mitzvah/Bat Mitzvah.</a:t>
            </a:r>
            <a:endParaRPr lang="en-GB" b="1" dirty="0">
              <a:solidFill>
                <a:schemeClr val="bg1"/>
              </a:solidFill>
            </a:endParaRPr>
          </a:p>
          <a:p>
            <a:pPr algn="ctr" eaLnBrk="1" hangingPunct="1">
              <a:lnSpc>
                <a:spcPct val="90000"/>
              </a:lnSpc>
              <a:buFontTx/>
              <a:buNone/>
            </a:pPr>
            <a:r>
              <a:rPr lang="en-GB" b="1" dirty="0" smtClean="0">
                <a:solidFill>
                  <a:schemeClr val="tx1"/>
                </a:solidFill>
              </a:rPr>
              <a:t>Describe what will happen at your Bar/Bat Mitzvah and:</a:t>
            </a:r>
            <a:endParaRPr lang="en-GB" b="1" dirty="0">
              <a:solidFill>
                <a:schemeClr val="tx1"/>
              </a:solidFill>
            </a:endParaRPr>
          </a:p>
          <a:p>
            <a:pPr lvl="1" algn="ctr" eaLnBrk="1" hangingPunct="1">
              <a:lnSpc>
                <a:spcPct val="90000"/>
              </a:lnSpc>
            </a:pPr>
            <a:r>
              <a:rPr lang="en-GB" b="1" dirty="0">
                <a:solidFill>
                  <a:schemeClr val="tx1"/>
                </a:solidFill>
              </a:rPr>
              <a:t>Describe how you might feel about taking on this responsibility at your age.</a:t>
            </a:r>
          </a:p>
          <a:p>
            <a:pPr lvl="1" algn="ctr" eaLnBrk="1" hangingPunct="1">
              <a:lnSpc>
                <a:spcPct val="90000"/>
              </a:lnSpc>
            </a:pPr>
            <a:r>
              <a:rPr lang="en-GB" b="1" dirty="0">
                <a:solidFill>
                  <a:schemeClr val="tx1"/>
                </a:solidFill>
              </a:rPr>
              <a:t>What you would like to do/ achieve as an adult</a:t>
            </a:r>
          </a:p>
          <a:p>
            <a:pPr lvl="1" algn="ctr" eaLnBrk="1" hangingPunct="1">
              <a:lnSpc>
                <a:spcPct val="90000"/>
              </a:lnSpc>
            </a:pPr>
            <a:r>
              <a:rPr lang="en-GB" b="1" dirty="0">
                <a:solidFill>
                  <a:schemeClr val="tx1"/>
                </a:solidFill>
              </a:rPr>
              <a:t>Your dreams, future plans and people you admire</a:t>
            </a:r>
          </a:p>
          <a:p>
            <a:pPr lvl="1" algn="ctr" eaLnBrk="1" hangingPunct="1">
              <a:lnSpc>
                <a:spcPct val="90000"/>
              </a:lnSpc>
            </a:pPr>
            <a:r>
              <a:rPr lang="en-GB" b="1" dirty="0">
                <a:solidFill>
                  <a:schemeClr val="tx1"/>
                </a:solidFill>
              </a:rPr>
              <a:t>The role you would like to have in the wider community </a:t>
            </a:r>
          </a:p>
          <a:p>
            <a:pPr lvl="1" algn="ctr" eaLnBrk="1" hangingPunct="1">
              <a:lnSpc>
                <a:spcPct val="90000"/>
              </a:lnSpc>
              <a:buFontTx/>
              <a:buNone/>
            </a:pPr>
            <a:endParaRPr lang="en-GB" b="1" dirty="0">
              <a:solidFill>
                <a:schemeClr val="bg1"/>
              </a:solidFill>
            </a:endParaRPr>
          </a:p>
        </p:txBody>
      </p:sp>
      <p:sp>
        <p:nvSpPr>
          <p:cNvPr id="6" name="Rounded Rectangle 5"/>
          <p:cNvSpPr/>
          <p:nvPr/>
        </p:nvSpPr>
        <p:spPr>
          <a:xfrm>
            <a:off x="68099" y="4688771"/>
            <a:ext cx="12057093" cy="91148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schemeClr val="tx1"/>
                </a:solidFill>
              </a:rPr>
              <a:t>I can </a:t>
            </a:r>
            <a:r>
              <a:rPr lang="en-GB" sz="1600" b="1" i="1" u="sng" dirty="0">
                <a:solidFill>
                  <a:schemeClr val="tx1"/>
                </a:solidFill>
              </a:rPr>
              <a:t>explain</a:t>
            </a:r>
            <a:r>
              <a:rPr lang="en-GB" sz="1600" b="1" i="1" dirty="0">
                <a:solidFill>
                  <a:schemeClr val="tx1"/>
                </a:solidFill>
              </a:rPr>
              <a:t> what Bah/Bat Mitzvah is and what happens at the ceremony, using examples.</a:t>
            </a:r>
          </a:p>
          <a:p>
            <a:pPr algn="ctr"/>
            <a:r>
              <a:rPr lang="en-GB" sz="1600" b="1" i="1" dirty="0">
                <a:solidFill>
                  <a:schemeClr val="tx1"/>
                </a:solidFill>
              </a:rPr>
              <a:t>I can also </a:t>
            </a:r>
            <a:r>
              <a:rPr lang="en-GB" sz="1600" b="1" i="1" u="sng" dirty="0" smtClean="0">
                <a:solidFill>
                  <a:schemeClr val="tx1"/>
                </a:solidFill>
              </a:rPr>
              <a:t>consider and explain</a:t>
            </a:r>
            <a:r>
              <a:rPr lang="en-GB" sz="1600" b="1" i="1" dirty="0" smtClean="0">
                <a:solidFill>
                  <a:schemeClr val="tx1"/>
                </a:solidFill>
              </a:rPr>
              <a:t> </a:t>
            </a:r>
            <a:r>
              <a:rPr lang="en-GB" sz="1600" b="1" i="1" dirty="0">
                <a:solidFill>
                  <a:schemeClr val="tx1"/>
                </a:solidFill>
              </a:rPr>
              <a:t>the impact that Bah Mitzvah might have on my </a:t>
            </a:r>
            <a:r>
              <a:rPr lang="en-GB" sz="1600" b="1" i="1" dirty="0" smtClean="0">
                <a:solidFill>
                  <a:schemeClr val="tx1"/>
                </a:solidFill>
              </a:rPr>
              <a:t>life and why it is important in Judaism.</a:t>
            </a:r>
            <a:endParaRPr lang="en-GB" sz="1600" b="1" i="1" dirty="0">
              <a:solidFill>
                <a:schemeClr val="tx1"/>
              </a:solidFill>
            </a:endParaRPr>
          </a:p>
        </p:txBody>
      </p:sp>
      <p:sp>
        <p:nvSpPr>
          <p:cNvPr id="7" name="Rounded Rectangle 6"/>
          <p:cNvSpPr/>
          <p:nvPr/>
        </p:nvSpPr>
        <p:spPr>
          <a:xfrm>
            <a:off x="89942" y="5600255"/>
            <a:ext cx="12057088" cy="112944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smtClean="0">
                <a:solidFill>
                  <a:schemeClr val="tx1"/>
                </a:solidFill>
              </a:rPr>
              <a:t>I can do all of the above and…</a:t>
            </a:r>
          </a:p>
          <a:p>
            <a:pPr algn="ctr"/>
            <a:r>
              <a:rPr lang="en-GB" sz="1600" b="1" i="1" u="sng" dirty="0" smtClean="0">
                <a:solidFill>
                  <a:schemeClr val="tx1"/>
                </a:solidFill>
              </a:rPr>
              <a:t>Evaluate</a:t>
            </a:r>
            <a:r>
              <a:rPr lang="en-GB" sz="1600" b="1" i="1" dirty="0" smtClean="0">
                <a:solidFill>
                  <a:schemeClr val="tx1"/>
                </a:solidFill>
              </a:rPr>
              <a:t> the significance and importance of Bar/Bat Mitzvah and </a:t>
            </a:r>
            <a:r>
              <a:rPr lang="en-GB" sz="1600" b="1" i="1" u="sng" dirty="0" smtClean="0">
                <a:solidFill>
                  <a:schemeClr val="tx1"/>
                </a:solidFill>
              </a:rPr>
              <a:t>consider </a:t>
            </a:r>
            <a:r>
              <a:rPr lang="en-GB" sz="1600" b="1" i="1" dirty="0" smtClean="0">
                <a:solidFill>
                  <a:schemeClr val="tx1"/>
                </a:solidFill>
              </a:rPr>
              <a:t>whether you think you are old enough (at 12/13) to take on this responsibility.</a:t>
            </a:r>
          </a:p>
        </p:txBody>
      </p:sp>
      <p:sp>
        <p:nvSpPr>
          <p:cNvPr id="8" name="Rounded Rectangle 7"/>
          <p:cNvSpPr/>
          <p:nvPr/>
        </p:nvSpPr>
        <p:spPr>
          <a:xfrm>
            <a:off x="0" y="3835192"/>
            <a:ext cx="12120228" cy="853579"/>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schemeClr val="bg1"/>
                </a:solidFill>
              </a:rPr>
              <a:t>I can </a:t>
            </a:r>
            <a:r>
              <a:rPr lang="en-GB" sz="1600" b="1" i="1" u="sng" dirty="0">
                <a:solidFill>
                  <a:schemeClr val="bg1"/>
                </a:solidFill>
              </a:rPr>
              <a:t>describe</a:t>
            </a:r>
            <a:r>
              <a:rPr lang="en-GB" sz="1600" b="1" i="1" dirty="0">
                <a:solidFill>
                  <a:schemeClr val="bg1"/>
                </a:solidFill>
              </a:rPr>
              <a:t> what Bah/Bat Mitzvah </a:t>
            </a:r>
            <a:r>
              <a:rPr lang="en-GB" sz="1600" b="1" i="1" dirty="0" smtClean="0">
                <a:solidFill>
                  <a:schemeClr val="bg1"/>
                </a:solidFill>
              </a:rPr>
              <a:t>is</a:t>
            </a:r>
            <a:r>
              <a:rPr lang="en-GB" sz="1600" b="1" i="1" dirty="0">
                <a:solidFill>
                  <a:schemeClr val="bg1"/>
                </a:solidFill>
              </a:rPr>
              <a:t> </a:t>
            </a:r>
            <a:r>
              <a:rPr lang="en-GB" sz="1600" b="1" i="1" dirty="0" smtClean="0">
                <a:solidFill>
                  <a:schemeClr val="bg1"/>
                </a:solidFill>
              </a:rPr>
              <a:t>and what responsibilities it brings.</a:t>
            </a:r>
          </a:p>
          <a:p>
            <a:pPr algn="ctr"/>
            <a:r>
              <a:rPr lang="en-GB" sz="1600" b="1" i="1" dirty="0" smtClean="0">
                <a:solidFill>
                  <a:schemeClr val="bg1"/>
                </a:solidFill>
              </a:rPr>
              <a:t>I can </a:t>
            </a:r>
            <a:r>
              <a:rPr lang="en-GB" sz="1600" b="1" i="1" u="sng" dirty="0" smtClean="0">
                <a:solidFill>
                  <a:schemeClr val="bg1"/>
                </a:solidFill>
              </a:rPr>
              <a:t>identify </a:t>
            </a:r>
            <a:r>
              <a:rPr lang="en-GB" sz="1600" b="1" i="1" dirty="0" smtClean="0">
                <a:solidFill>
                  <a:schemeClr val="bg1"/>
                </a:solidFill>
              </a:rPr>
              <a:t>how someone might feel taking on this responsibility.</a:t>
            </a:r>
            <a:endParaRPr lang="en-GB" sz="1600" b="1" i="1" dirty="0">
              <a:solidFill>
                <a:schemeClr val="bg1"/>
              </a:solidFill>
            </a:endParaRPr>
          </a:p>
        </p:txBody>
      </p:sp>
    </p:spTree>
    <p:custDataLst>
      <p:tags r:id="rId1"/>
    </p:custDataLst>
    <p:extLst>
      <p:ext uri="{BB962C8B-B14F-4D97-AF65-F5344CB8AC3E}">
        <p14:creationId xmlns:p14="http://schemas.microsoft.com/office/powerpoint/2010/main" val="4030147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9948" y="2814258"/>
            <a:ext cx="4918767" cy="1614747"/>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schemeClr val="tx1"/>
                </a:solidFill>
              </a:rPr>
              <a:t>I can </a:t>
            </a:r>
            <a:r>
              <a:rPr lang="en-GB" sz="1600" b="1" i="1" u="sng" dirty="0">
                <a:solidFill>
                  <a:schemeClr val="tx1"/>
                </a:solidFill>
              </a:rPr>
              <a:t>explain</a:t>
            </a:r>
            <a:r>
              <a:rPr lang="en-GB" sz="1600" b="1" i="1" dirty="0">
                <a:solidFill>
                  <a:schemeClr val="tx1"/>
                </a:solidFill>
              </a:rPr>
              <a:t> what Bah/Bat Mitzvah is and what happens at the ceremony, using examples.</a:t>
            </a:r>
          </a:p>
          <a:p>
            <a:pPr algn="ctr"/>
            <a:r>
              <a:rPr lang="en-GB" sz="1600" b="1" i="1" dirty="0">
                <a:solidFill>
                  <a:schemeClr val="tx1"/>
                </a:solidFill>
              </a:rPr>
              <a:t>I can also </a:t>
            </a:r>
            <a:r>
              <a:rPr lang="en-GB" sz="1600" b="1" i="1" u="sng" dirty="0" smtClean="0">
                <a:solidFill>
                  <a:schemeClr val="tx1"/>
                </a:solidFill>
              </a:rPr>
              <a:t>consider and explain</a:t>
            </a:r>
            <a:r>
              <a:rPr lang="en-GB" sz="1600" b="1" i="1" dirty="0" smtClean="0">
                <a:solidFill>
                  <a:schemeClr val="tx1"/>
                </a:solidFill>
              </a:rPr>
              <a:t> </a:t>
            </a:r>
            <a:r>
              <a:rPr lang="en-GB" sz="1600" b="1" i="1" dirty="0">
                <a:solidFill>
                  <a:schemeClr val="tx1"/>
                </a:solidFill>
              </a:rPr>
              <a:t>the impact that Bah Mitzvah might have on my </a:t>
            </a:r>
            <a:r>
              <a:rPr lang="en-GB" sz="1600" b="1" i="1" dirty="0" smtClean="0">
                <a:solidFill>
                  <a:schemeClr val="tx1"/>
                </a:solidFill>
              </a:rPr>
              <a:t>life and why it is important in Judaism.</a:t>
            </a:r>
            <a:endParaRPr lang="en-GB" sz="1600" b="1" i="1" dirty="0">
              <a:solidFill>
                <a:schemeClr val="tx1"/>
              </a:solidFill>
            </a:endParaRPr>
          </a:p>
        </p:txBody>
      </p:sp>
      <p:sp>
        <p:nvSpPr>
          <p:cNvPr id="5" name="Rounded Rectangle 4"/>
          <p:cNvSpPr/>
          <p:nvPr/>
        </p:nvSpPr>
        <p:spPr>
          <a:xfrm>
            <a:off x="134192" y="4578907"/>
            <a:ext cx="4918765" cy="200088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smtClean="0">
                <a:solidFill>
                  <a:schemeClr val="tx1"/>
                </a:solidFill>
              </a:rPr>
              <a:t>I can do all of the above and…</a:t>
            </a:r>
          </a:p>
          <a:p>
            <a:pPr algn="ctr"/>
            <a:r>
              <a:rPr lang="en-GB" sz="1600" b="1" i="1" u="sng" dirty="0" smtClean="0">
                <a:solidFill>
                  <a:schemeClr val="tx1"/>
                </a:solidFill>
              </a:rPr>
              <a:t>Evaluate</a:t>
            </a:r>
            <a:r>
              <a:rPr lang="en-GB" sz="1600" b="1" i="1" dirty="0" smtClean="0">
                <a:solidFill>
                  <a:schemeClr val="tx1"/>
                </a:solidFill>
              </a:rPr>
              <a:t> the significance and importance of Bar/Bat Mitzvah and </a:t>
            </a:r>
            <a:r>
              <a:rPr lang="en-GB" sz="1600" b="1" i="1" u="sng" dirty="0" smtClean="0">
                <a:solidFill>
                  <a:schemeClr val="tx1"/>
                </a:solidFill>
              </a:rPr>
              <a:t>consider </a:t>
            </a:r>
            <a:r>
              <a:rPr lang="en-GB" sz="1600" b="1" i="1" dirty="0" smtClean="0">
                <a:solidFill>
                  <a:schemeClr val="tx1"/>
                </a:solidFill>
              </a:rPr>
              <a:t>whether you think you are old enough (at 12/13) to take on this responsibility.</a:t>
            </a:r>
          </a:p>
        </p:txBody>
      </p:sp>
      <p:sp>
        <p:nvSpPr>
          <p:cNvPr id="8" name="Rounded Rectangle 7"/>
          <p:cNvSpPr/>
          <p:nvPr/>
        </p:nvSpPr>
        <p:spPr>
          <a:xfrm>
            <a:off x="159948" y="1152188"/>
            <a:ext cx="4944523" cy="151216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schemeClr val="tx1"/>
                </a:solidFill>
              </a:rPr>
              <a:t>I can </a:t>
            </a:r>
            <a:r>
              <a:rPr lang="en-GB" sz="1600" b="1" i="1" u="sng" dirty="0">
                <a:solidFill>
                  <a:schemeClr val="tx1"/>
                </a:solidFill>
              </a:rPr>
              <a:t>describe</a:t>
            </a:r>
            <a:r>
              <a:rPr lang="en-GB" sz="1600" b="1" i="1" dirty="0">
                <a:solidFill>
                  <a:schemeClr val="tx1"/>
                </a:solidFill>
              </a:rPr>
              <a:t> what Bah/Bat Mitzvah </a:t>
            </a:r>
            <a:r>
              <a:rPr lang="en-GB" sz="1600" b="1" i="1" dirty="0" smtClean="0">
                <a:solidFill>
                  <a:schemeClr val="tx1"/>
                </a:solidFill>
              </a:rPr>
              <a:t>is</a:t>
            </a:r>
            <a:r>
              <a:rPr lang="en-GB" sz="1600" b="1" i="1" dirty="0">
                <a:solidFill>
                  <a:schemeClr val="tx1"/>
                </a:solidFill>
              </a:rPr>
              <a:t> </a:t>
            </a:r>
            <a:r>
              <a:rPr lang="en-GB" sz="1600" b="1" i="1" dirty="0" smtClean="0">
                <a:solidFill>
                  <a:schemeClr val="tx1"/>
                </a:solidFill>
              </a:rPr>
              <a:t>and what responsibilities it brings.</a:t>
            </a:r>
          </a:p>
          <a:p>
            <a:pPr algn="ctr"/>
            <a:r>
              <a:rPr lang="en-GB" sz="1600" b="1" i="1" dirty="0" smtClean="0">
                <a:solidFill>
                  <a:schemeClr val="tx1"/>
                </a:solidFill>
              </a:rPr>
              <a:t>I can </a:t>
            </a:r>
            <a:r>
              <a:rPr lang="en-GB" sz="1600" b="1" i="1" u="sng" dirty="0" smtClean="0">
                <a:solidFill>
                  <a:schemeClr val="tx1"/>
                </a:solidFill>
              </a:rPr>
              <a:t>identify </a:t>
            </a:r>
            <a:r>
              <a:rPr lang="en-GB" sz="1600" b="1" i="1" dirty="0" smtClean="0">
                <a:solidFill>
                  <a:schemeClr val="tx1"/>
                </a:solidFill>
              </a:rPr>
              <a:t>how someone might feel taking on this responsibility.</a:t>
            </a:r>
            <a:endParaRPr lang="en-GB" sz="1600" b="1" i="1" dirty="0">
              <a:solidFill>
                <a:schemeClr val="tx1"/>
              </a:solidFill>
            </a:endParaRPr>
          </a:p>
        </p:txBody>
      </p:sp>
      <p:sp>
        <p:nvSpPr>
          <p:cNvPr id="2" name="Rectangle 1"/>
          <p:cNvSpPr/>
          <p:nvPr/>
        </p:nvSpPr>
        <p:spPr>
          <a:xfrm>
            <a:off x="348282" y="78956"/>
            <a:ext cx="4567854"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Success Criteria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p:cNvSpPr/>
          <p:nvPr/>
        </p:nvSpPr>
        <p:spPr>
          <a:xfrm>
            <a:off x="6550701" y="-3748"/>
            <a:ext cx="5291528" cy="6858000"/>
          </a:xfrm>
          <a:prstGeom prst="rect">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91707" y="-10444"/>
            <a:ext cx="5291528" cy="6858000"/>
          </a:xfrm>
          <a:prstGeom prst="rect">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6912538" y="-10444"/>
            <a:ext cx="4567854"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Success Criteria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2" name="Rounded Rectangle 11"/>
          <p:cNvSpPr/>
          <p:nvPr/>
        </p:nvSpPr>
        <p:spPr>
          <a:xfrm>
            <a:off x="6724203" y="912886"/>
            <a:ext cx="4944523" cy="151216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schemeClr val="tx1"/>
                </a:solidFill>
              </a:rPr>
              <a:t>I can </a:t>
            </a:r>
            <a:r>
              <a:rPr lang="en-GB" sz="1600" b="1" i="1" u="sng" dirty="0">
                <a:solidFill>
                  <a:schemeClr val="tx1"/>
                </a:solidFill>
              </a:rPr>
              <a:t>describe</a:t>
            </a:r>
            <a:r>
              <a:rPr lang="en-GB" sz="1600" b="1" i="1" dirty="0">
                <a:solidFill>
                  <a:schemeClr val="tx1"/>
                </a:solidFill>
              </a:rPr>
              <a:t> what Bah/Bat Mitzvah </a:t>
            </a:r>
            <a:r>
              <a:rPr lang="en-GB" sz="1600" b="1" i="1" dirty="0" smtClean="0">
                <a:solidFill>
                  <a:schemeClr val="tx1"/>
                </a:solidFill>
              </a:rPr>
              <a:t>is</a:t>
            </a:r>
            <a:r>
              <a:rPr lang="en-GB" sz="1600" b="1" i="1" dirty="0">
                <a:solidFill>
                  <a:schemeClr val="tx1"/>
                </a:solidFill>
              </a:rPr>
              <a:t> </a:t>
            </a:r>
            <a:r>
              <a:rPr lang="en-GB" sz="1600" b="1" i="1" dirty="0" smtClean="0">
                <a:solidFill>
                  <a:schemeClr val="tx1"/>
                </a:solidFill>
              </a:rPr>
              <a:t>and what responsibilities it brings.</a:t>
            </a:r>
          </a:p>
          <a:p>
            <a:pPr algn="ctr"/>
            <a:r>
              <a:rPr lang="en-GB" sz="1600" b="1" i="1" dirty="0" smtClean="0">
                <a:solidFill>
                  <a:schemeClr val="tx1"/>
                </a:solidFill>
              </a:rPr>
              <a:t>I can </a:t>
            </a:r>
            <a:r>
              <a:rPr lang="en-GB" sz="1600" b="1" i="1" u="sng" dirty="0" smtClean="0">
                <a:solidFill>
                  <a:schemeClr val="tx1"/>
                </a:solidFill>
              </a:rPr>
              <a:t>identify </a:t>
            </a:r>
            <a:r>
              <a:rPr lang="en-GB" sz="1600" b="1" i="1" dirty="0" smtClean="0">
                <a:solidFill>
                  <a:schemeClr val="tx1"/>
                </a:solidFill>
              </a:rPr>
              <a:t>how someone might feel taking on this responsibility.</a:t>
            </a:r>
            <a:endParaRPr lang="en-GB" sz="1600" b="1" i="1" dirty="0">
              <a:solidFill>
                <a:schemeClr val="tx1"/>
              </a:solidFill>
            </a:endParaRPr>
          </a:p>
        </p:txBody>
      </p:sp>
      <p:sp>
        <p:nvSpPr>
          <p:cNvPr id="13" name="Rounded Rectangle 12"/>
          <p:cNvSpPr/>
          <p:nvPr/>
        </p:nvSpPr>
        <p:spPr>
          <a:xfrm>
            <a:off x="6749959" y="2617878"/>
            <a:ext cx="4918767" cy="1614747"/>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a:solidFill>
                  <a:schemeClr val="tx1"/>
                </a:solidFill>
              </a:rPr>
              <a:t>I can </a:t>
            </a:r>
            <a:r>
              <a:rPr lang="en-GB" sz="1600" b="1" i="1" u="sng" dirty="0">
                <a:solidFill>
                  <a:schemeClr val="tx1"/>
                </a:solidFill>
              </a:rPr>
              <a:t>explain</a:t>
            </a:r>
            <a:r>
              <a:rPr lang="en-GB" sz="1600" b="1" i="1" dirty="0">
                <a:solidFill>
                  <a:schemeClr val="tx1"/>
                </a:solidFill>
              </a:rPr>
              <a:t> what Bah/Bat Mitzvah is and what happens at the ceremony, using examples.</a:t>
            </a:r>
          </a:p>
          <a:p>
            <a:pPr algn="ctr"/>
            <a:r>
              <a:rPr lang="en-GB" sz="1600" b="1" i="1" dirty="0">
                <a:solidFill>
                  <a:schemeClr val="tx1"/>
                </a:solidFill>
              </a:rPr>
              <a:t>I can also </a:t>
            </a:r>
            <a:r>
              <a:rPr lang="en-GB" sz="1600" b="1" i="1" u="sng" dirty="0" smtClean="0">
                <a:solidFill>
                  <a:schemeClr val="tx1"/>
                </a:solidFill>
              </a:rPr>
              <a:t>consider and explain</a:t>
            </a:r>
            <a:r>
              <a:rPr lang="en-GB" sz="1600" b="1" i="1" dirty="0" smtClean="0">
                <a:solidFill>
                  <a:schemeClr val="tx1"/>
                </a:solidFill>
              </a:rPr>
              <a:t> </a:t>
            </a:r>
            <a:r>
              <a:rPr lang="en-GB" sz="1600" b="1" i="1" dirty="0">
                <a:solidFill>
                  <a:schemeClr val="tx1"/>
                </a:solidFill>
              </a:rPr>
              <a:t>the impact that Bah Mitzvah might have on my </a:t>
            </a:r>
            <a:r>
              <a:rPr lang="en-GB" sz="1600" b="1" i="1" dirty="0" smtClean="0">
                <a:solidFill>
                  <a:schemeClr val="tx1"/>
                </a:solidFill>
              </a:rPr>
              <a:t>life and why it is important in Judaism.</a:t>
            </a:r>
            <a:endParaRPr lang="en-GB" sz="1600" b="1" i="1" dirty="0">
              <a:solidFill>
                <a:schemeClr val="tx1"/>
              </a:solidFill>
            </a:endParaRPr>
          </a:p>
        </p:txBody>
      </p:sp>
      <p:sp>
        <p:nvSpPr>
          <p:cNvPr id="14" name="Rounded Rectangle 13"/>
          <p:cNvSpPr/>
          <p:nvPr/>
        </p:nvSpPr>
        <p:spPr>
          <a:xfrm>
            <a:off x="6737081" y="4425449"/>
            <a:ext cx="4918765" cy="200088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rtlCol="0" anchor="ctr"/>
          <a:lstStyle/>
          <a:p>
            <a:pPr algn="ctr"/>
            <a:r>
              <a:rPr lang="en-GB" sz="1600" b="1" i="1" dirty="0" smtClean="0">
                <a:solidFill>
                  <a:schemeClr val="tx1"/>
                </a:solidFill>
              </a:rPr>
              <a:t>I can do all of the above and…</a:t>
            </a:r>
          </a:p>
          <a:p>
            <a:pPr algn="ctr"/>
            <a:r>
              <a:rPr lang="en-GB" sz="1600" b="1" i="1" u="sng" dirty="0" smtClean="0">
                <a:solidFill>
                  <a:schemeClr val="tx1"/>
                </a:solidFill>
              </a:rPr>
              <a:t>Evaluate</a:t>
            </a:r>
            <a:r>
              <a:rPr lang="en-GB" sz="1600" b="1" i="1" dirty="0" smtClean="0">
                <a:solidFill>
                  <a:schemeClr val="tx1"/>
                </a:solidFill>
              </a:rPr>
              <a:t> the significance and importance of Bar/Bat Mitzvah and </a:t>
            </a:r>
            <a:r>
              <a:rPr lang="en-GB" sz="1600" b="1" i="1" u="sng" dirty="0" smtClean="0">
                <a:solidFill>
                  <a:schemeClr val="tx1"/>
                </a:solidFill>
              </a:rPr>
              <a:t>consider </a:t>
            </a:r>
            <a:r>
              <a:rPr lang="en-GB" sz="1600" b="1" i="1" dirty="0" smtClean="0">
                <a:solidFill>
                  <a:schemeClr val="tx1"/>
                </a:solidFill>
              </a:rPr>
              <a:t>whether you think you are old enough (at 12/13) to take on this responsibility.</a:t>
            </a:r>
          </a:p>
        </p:txBody>
      </p:sp>
    </p:spTree>
    <p:extLst>
      <p:ext uri="{BB962C8B-B14F-4D97-AF65-F5344CB8AC3E}">
        <p14:creationId xmlns:p14="http://schemas.microsoft.com/office/powerpoint/2010/main" val="2755412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5"/>
          <p:cNvSpPr txBox="1">
            <a:spLocks noChangeArrowheads="1"/>
          </p:cNvSpPr>
          <p:nvPr/>
        </p:nvSpPr>
        <p:spPr bwMode="auto">
          <a:xfrm>
            <a:off x="1660689" y="460871"/>
            <a:ext cx="925807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2" tIns="45718" rIns="91432" bIns="45718">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GB" sz="6000" b="1" dirty="0"/>
              <a:t> </a:t>
            </a:r>
            <a:r>
              <a:rPr lang="en-GB" sz="5900" b="1" dirty="0"/>
              <a:t>Tweet </a:t>
            </a:r>
            <a:r>
              <a:rPr lang="en-GB" sz="7200" b="1" i="1" dirty="0">
                <a:solidFill>
                  <a:srgbClr val="FF0000"/>
                </a:solidFill>
                <a:latin typeface="Bradley Hand ITC" pitchFamily="66" charset="0"/>
              </a:rPr>
              <a:t>it</a:t>
            </a:r>
            <a:endParaRPr lang="en-GB" sz="7200" b="1" i="1" dirty="0">
              <a:latin typeface="Bradley Hand ITC" pitchFamily="66" charset="0"/>
            </a:endParaRPr>
          </a:p>
          <a:p>
            <a:pPr eaLnBrk="1" hangingPunct="1"/>
            <a:endParaRPr lang="en-GB" sz="7200" b="1" i="1" dirty="0">
              <a:solidFill>
                <a:srgbClr val="FF0000"/>
              </a:solidFill>
              <a:latin typeface="Bradley Hand ITC" pitchFamily="66" charset="0"/>
            </a:endParaRPr>
          </a:p>
        </p:txBody>
      </p:sp>
      <p:sp>
        <p:nvSpPr>
          <p:cNvPr id="3" name="TextBox 2"/>
          <p:cNvSpPr txBox="1"/>
          <p:nvPr/>
        </p:nvSpPr>
        <p:spPr>
          <a:xfrm>
            <a:off x="-1431400" y="6171640"/>
            <a:ext cx="8993415" cy="461665"/>
          </a:xfrm>
          <a:prstGeom prst="rect">
            <a:avLst/>
          </a:prstGeom>
          <a:noFill/>
        </p:spPr>
        <p:txBody>
          <a:bodyPr wrap="square" lIns="91432" tIns="45718" rIns="91432" bIns="45718" rtlCol="0">
            <a:spAutoFit/>
          </a:bodyPr>
          <a:lstStyle/>
          <a:p>
            <a:pPr algn="ctr"/>
            <a:r>
              <a:rPr lang="en-GB" sz="2400" b="1" dirty="0">
                <a:solidFill>
                  <a:srgbClr val="1D9B71"/>
                </a:solidFill>
              </a:rPr>
              <a:t>#Judaism      </a:t>
            </a:r>
            <a:r>
              <a:rPr lang="en-GB" sz="2400" b="1" dirty="0">
                <a:solidFill>
                  <a:srgbClr val="002060"/>
                </a:solidFill>
              </a:rPr>
              <a:t>#</a:t>
            </a:r>
            <a:r>
              <a:rPr lang="en-GB" sz="2400" b="1" dirty="0" err="1">
                <a:solidFill>
                  <a:srgbClr val="002060"/>
                </a:solidFill>
              </a:rPr>
              <a:t>BahMitzvah</a:t>
            </a:r>
            <a:r>
              <a:rPr lang="en-GB" sz="2400" b="1" dirty="0">
                <a:solidFill>
                  <a:srgbClr val="002060"/>
                </a:solidFill>
              </a:rPr>
              <a:t>      </a:t>
            </a:r>
            <a:r>
              <a:rPr lang="en-GB" sz="2400" b="1" dirty="0">
                <a:solidFill>
                  <a:srgbClr val="00B0F0"/>
                </a:solidFill>
              </a:rPr>
              <a:t>#RE Tweets</a:t>
            </a:r>
            <a:endParaRPr lang="en-GB" sz="2400" b="1" dirty="0">
              <a:solidFill>
                <a:srgbClr val="0070C0"/>
              </a:solidFill>
            </a:endParaRPr>
          </a:p>
        </p:txBody>
      </p:sp>
      <p:sp>
        <p:nvSpPr>
          <p:cNvPr id="4" name="Rectangle 3"/>
          <p:cNvSpPr/>
          <p:nvPr/>
        </p:nvSpPr>
        <p:spPr>
          <a:xfrm>
            <a:off x="2017076" y="1615032"/>
            <a:ext cx="8545285" cy="4524315"/>
          </a:xfrm>
          <a:prstGeom prst="rect">
            <a:avLst/>
          </a:prstGeom>
        </p:spPr>
        <p:txBody>
          <a:bodyPr wrap="square" lIns="91432" tIns="45718" rIns="91432" bIns="45718">
            <a:spAutoFit/>
          </a:bodyPr>
          <a:lstStyle/>
          <a:p>
            <a:pPr algn="ctr"/>
            <a:r>
              <a:rPr lang="en-GB" sz="3600" b="1" dirty="0"/>
              <a:t>Write a short tweet explaining what Bah/Bat Mitzvah is to those who have never heard of it…</a:t>
            </a:r>
          </a:p>
          <a:p>
            <a:pPr algn="ctr"/>
            <a:endParaRPr lang="en-GB" sz="3600" b="1" dirty="0"/>
          </a:p>
          <a:p>
            <a:pPr algn="ctr"/>
            <a:r>
              <a:rPr lang="en-GB" sz="3600" dirty="0"/>
              <a:t>Write a tweet explaining why it is an important, and necessary, part of Jewish life…</a:t>
            </a:r>
            <a:endParaRPr lang="en-GB" sz="3600" b="1" dirty="0"/>
          </a:p>
          <a:p>
            <a:pPr algn="ctr"/>
            <a:endParaRPr lang="en-GB" sz="3600" b="1" i="1" dirty="0"/>
          </a:p>
        </p:txBody>
      </p:sp>
      <p:pic>
        <p:nvPicPr>
          <p:cNvPr id="5" name="Picture 4"/>
          <p:cNvPicPr>
            <a:picLocks noChangeAspect="1"/>
          </p:cNvPicPr>
          <p:nvPr/>
        </p:nvPicPr>
        <p:blipFill>
          <a:blip r:embed="rId3"/>
          <a:stretch>
            <a:fillRect/>
          </a:stretch>
        </p:blipFill>
        <p:spPr>
          <a:xfrm>
            <a:off x="347709" y="337682"/>
            <a:ext cx="1438275" cy="1162051"/>
          </a:xfrm>
          <a:prstGeom prst="rect">
            <a:avLst/>
          </a:prstGeom>
        </p:spPr>
      </p:pic>
    </p:spTree>
    <p:custDataLst>
      <p:tags r:id="rId1"/>
    </p:custDataLst>
    <p:extLst>
      <p:ext uri="{BB962C8B-B14F-4D97-AF65-F5344CB8AC3E}">
        <p14:creationId xmlns:p14="http://schemas.microsoft.com/office/powerpoint/2010/main" val="462307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527384" y="452669"/>
            <a:ext cx="6528725" cy="2880320"/>
          </a:xfrm>
          <a:prstGeom prst="wedgeRoundRectCallout">
            <a:avLst/>
          </a:prstGeom>
          <a:ln/>
        </p:spPr>
        <p:style>
          <a:lnRef idx="1">
            <a:schemeClr val="accent3"/>
          </a:lnRef>
          <a:fillRef idx="2">
            <a:schemeClr val="accent3"/>
          </a:fillRef>
          <a:effectRef idx="1">
            <a:schemeClr val="accent3"/>
          </a:effectRef>
          <a:fontRef idx="minor">
            <a:schemeClr val="dk1"/>
          </a:fontRef>
        </p:style>
        <p:txBody>
          <a:bodyPr lIns="121909" tIns="60954" rIns="121909" bIns="60954" rtlCol="0" anchor="ctr"/>
          <a:lstStyle/>
          <a:p>
            <a:pPr algn="ctr" defTabSz="1219080"/>
            <a:r>
              <a:rPr lang="en-GB" sz="5300" b="1" i="1" dirty="0">
                <a:solidFill>
                  <a:srgbClr val="00B0F0"/>
                </a:solidFill>
              </a:rPr>
              <a:t>I’ll know I’m an adult when…</a:t>
            </a:r>
          </a:p>
        </p:txBody>
      </p:sp>
      <p:sp>
        <p:nvSpPr>
          <p:cNvPr id="5" name="Cloud Callout 4"/>
          <p:cNvSpPr/>
          <p:nvPr/>
        </p:nvSpPr>
        <p:spPr>
          <a:xfrm>
            <a:off x="4079777" y="3332989"/>
            <a:ext cx="7872875" cy="3168352"/>
          </a:xfrm>
          <a:prstGeom prst="cloudCallout">
            <a:avLst>
              <a:gd name="adj1" fmla="val 37993"/>
              <a:gd name="adj2" fmla="val -83940"/>
            </a:avLst>
          </a:prstGeom>
          <a:ln/>
        </p:spPr>
        <p:style>
          <a:lnRef idx="1">
            <a:schemeClr val="accent5"/>
          </a:lnRef>
          <a:fillRef idx="3">
            <a:schemeClr val="accent5"/>
          </a:fillRef>
          <a:effectRef idx="2">
            <a:schemeClr val="accent5"/>
          </a:effectRef>
          <a:fontRef idx="minor">
            <a:schemeClr val="lt1"/>
          </a:fontRef>
        </p:style>
        <p:txBody>
          <a:bodyPr lIns="121909" tIns="60954" rIns="121909" bIns="60954" rtlCol="0" anchor="ctr"/>
          <a:lstStyle/>
          <a:p>
            <a:pPr algn="ctr" defTabSz="1219080"/>
            <a:r>
              <a:rPr lang="en-GB" sz="2400" b="1" dirty="0">
                <a:solidFill>
                  <a:srgbClr val="FFFF00"/>
                </a:solidFill>
              </a:rPr>
              <a:t>How would </a:t>
            </a:r>
            <a:r>
              <a:rPr lang="en-GB" sz="2400" b="1" u="sng" dirty="0">
                <a:solidFill>
                  <a:srgbClr val="FFFF00"/>
                </a:solidFill>
              </a:rPr>
              <a:t>you</a:t>
            </a:r>
            <a:r>
              <a:rPr lang="en-GB" sz="2400" b="1" dirty="0">
                <a:solidFill>
                  <a:srgbClr val="FFFF00"/>
                </a:solidFill>
              </a:rPr>
              <a:t> complete the sentence? Write it </a:t>
            </a:r>
            <a:r>
              <a:rPr lang="en-GB" sz="2400" b="1" dirty="0" smtClean="0">
                <a:solidFill>
                  <a:srgbClr val="FFFF00"/>
                </a:solidFill>
              </a:rPr>
              <a:t>in your books. </a:t>
            </a:r>
            <a:r>
              <a:rPr lang="en-GB" sz="3200" b="1" dirty="0" smtClean="0">
                <a:solidFill>
                  <a:schemeClr val="bg1"/>
                </a:solidFill>
              </a:rPr>
              <a:t>How </a:t>
            </a:r>
            <a:r>
              <a:rPr lang="en-GB" sz="3200" b="1" dirty="0">
                <a:solidFill>
                  <a:schemeClr val="bg1"/>
                </a:solidFill>
              </a:rPr>
              <a:t>do we know when someone is grown up? </a:t>
            </a:r>
          </a:p>
        </p:txBody>
      </p:sp>
      <p:sp>
        <p:nvSpPr>
          <p:cNvPr id="6" name="Rounded Rectangle 5"/>
          <p:cNvSpPr/>
          <p:nvPr/>
        </p:nvSpPr>
        <p:spPr>
          <a:xfrm>
            <a:off x="527386" y="4332549"/>
            <a:ext cx="3270143" cy="147956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a:defRPr/>
            </a:pPr>
            <a:r>
              <a:rPr lang="en-GB" sz="2400" b="1" i="1" u="sng" dirty="0">
                <a:solidFill>
                  <a:schemeClr val="tx1"/>
                </a:solidFill>
              </a:rPr>
              <a:t>Scorching:</a:t>
            </a:r>
          </a:p>
          <a:p>
            <a:pPr algn="ctr">
              <a:defRPr/>
            </a:pPr>
            <a:r>
              <a:rPr lang="en-GB" sz="2400" b="1" i="1" dirty="0">
                <a:solidFill>
                  <a:schemeClr val="tx1"/>
                </a:solidFill>
              </a:rPr>
              <a:t>Why might someone disagree with you?</a:t>
            </a:r>
          </a:p>
        </p:txBody>
      </p:sp>
    </p:spTree>
    <p:extLst>
      <p:ext uri="{BB962C8B-B14F-4D97-AF65-F5344CB8AC3E}">
        <p14:creationId xmlns:p14="http://schemas.microsoft.com/office/powerpoint/2010/main" val="2834341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b="1" dirty="0" smtClean="0"/>
              <a:t>Adulthood is when…</a:t>
            </a:r>
            <a:endParaRPr lang="en-GB" b="1" dirty="0"/>
          </a:p>
        </p:txBody>
      </p:sp>
      <p:sp>
        <p:nvSpPr>
          <p:cNvPr id="3" name="Content Placeholder 2"/>
          <p:cNvSpPr>
            <a:spLocks noGrp="1"/>
          </p:cNvSpPr>
          <p:nvPr>
            <p:ph idx="1"/>
          </p:nvPr>
        </p:nvSpPr>
        <p:spPr>
          <a:xfrm>
            <a:off x="527381" y="1796818"/>
            <a:ext cx="6624736" cy="4525963"/>
          </a:xfrm>
        </p:spPr>
        <p:txBody>
          <a:bodyPr>
            <a:normAutofit fontScale="92500"/>
          </a:bodyPr>
          <a:lstStyle/>
          <a:p>
            <a:r>
              <a:rPr lang="en-GB" dirty="0" smtClean="0"/>
              <a:t>I own my own home…</a:t>
            </a:r>
          </a:p>
          <a:p>
            <a:r>
              <a:rPr lang="en-GB" dirty="0" smtClean="0"/>
              <a:t>I look after myself…</a:t>
            </a:r>
          </a:p>
          <a:p>
            <a:r>
              <a:rPr lang="en-GB" dirty="0" smtClean="0"/>
              <a:t>I’m allowed to vote…</a:t>
            </a:r>
          </a:p>
          <a:p>
            <a:r>
              <a:rPr lang="en-GB" dirty="0" smtClean="0"/>
              <a:t>I’m in full time work…</a:t>
            </a:r>
          </a:p>
          <a:p>
            <a:r>
              <a:rPr lang="en-GB" dirty="0" smtClean="0"/>
              <a:t>I have my own children…</a:t>
            </a:r>
          </a:p>
          <a:p>
            <a:r>
              <a:rPr lang="en-GB" dirty="0" smtClean="0"/>
              <a:t>I’ve finished my education…</a:t>
            </a:r>
            <a:endParaRPr lang="en-GB" dirty="0"/>
          </a:p>
        </p:txBody>
      </p:sp>
      <p:sp>
        <p:nvSpPr>
          <p:cNvPr id="4" name="Cloud Callout 3"/>
          <p:cNvSpPr/>
          <p:nvPr/>
        </p:nvSpPr>
        <p:spPr>
          <a:xfrm>
            <a:off x="6768075" y="1604797"/>
            <a:ext cx="4896544" cy="4416491"/>
          </a:xfrm>
          <a:prstGeom prst="cloudCallout">
            <a:avLst>
              <a:gd name="adj1" fmla="val -51957"/>
              <a:gd name="adj2" fmla="val 62883"/>
            </a:avLst>
          </a:prstGeom>
          <a:ln/>
        </p:spPr>
        <p:style>
          <a:lnRef idx="1">
            <a:schemeClr val="accent5"/>
          </a:lnRef>
          <a:fillRef idx="2">
            <a:schemeClr val="accent5"/>
          </a:fillRef>
          <a:effectRef idx="1">
            <a:schemeClr val="accent5"/>
          </a:effectRef>
          <a:fontRef idx="minor">
            <a:schemeClr val="dk1"/>
          </a:fontRef>
        </p:style>
        <p:txBody>
          <a:bodyPr lIns="121912" tIns="60956" rIns="121912" bIns="60956" rtlCol="0" anchor="ctr"/>
          <a:lstStyle/>
          <a:p>
            <a:pPr algn="ctr"/>
            <a:r>
              <a:rPr lang="en-GB" sz="3700" b="1" dirty="0">
                <a:solidFill>
                  <a:srgbClr val="FF3399"/>
                </a:solidFill>
              </a:rPr>
              <a:t>Different ideas?</a:t>
            </a:r>
          </a:p>
          <a:p>
            <a:pPr algn="ctr"/>
            <a:endParaRPr lang="en-GB" sz="3700" b="1" dirty="0">
              <a:solidFill>
                <a:srgbClr val="FF3399"/>
              </a:solidFill>
            </a:endParaRPr>
          </a:p>
          <a:p>
            <a:pPr algn="ctr"/>
            <a:r>
              <a:rPr lang="en-GB" sz="3700" b="1" dirty="0">
                <a:solidFill>
                  <a:srgbClr val="FF3399"/>
                </a:solidFill>
              </a:rPr>
              <a:t>Most common ideas?</a:t>
            </a:r>
          </a:p>
        </p:txBody>
      </p:sp>
    </p:spTree>
    <p:extLst>
      <p:ext uri="{BB962C8B-B14F-4D97-AF65-F5344CB8AC3E}">
        <p14:creationId xmlns:p14="http://schemas.microsoft.com/office/powerpoint/2010/main" val="2186065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2295" y="2173140"/>
            <a:ext cx="8812696" cy="1938992"/>
          </a:xfrm>
          <a:prstGeom prst="rect">
            <a:avLst/>
          </a:prstGeom>
          <a:noFill/>
        </p:spPr>
        <p:txBody>
          <a:bodyPr wrap="square" lIns="91432" tIns="45718" rIns="91432" bIns="45718" rtlCol="0">
            <a:spAutoFit/>
          </a:bodyPr>
          <a:lstStyle/>
          <a:p>
            <a:pPr algn="ctr"/>
            <a:r>
              <a:rPr lang="en-GB" sz="6000" b="1" dirty="0">
                <a:solidFill>
                  <a:srgbClr val="00B050"/>
                </a:solidFill>
              </a:rPr>
              <a:t>What do you already know about </a:t>
            </a:r>
            <a:r>
              <a:rPr lang="en-GB" sz="6000" b="1" dirty="0">
                <a:solidFill>
                  <a:srgbClr val="00B0F0"/>
                </a:solidFill>
              </a:rPr>
              <a:t>Bar Mitzvah</a:t>
            </a:r>
            <a:r>
              <a:rPr lang="en-GB" sz="6000" b="1" dirty="0">
                <a:solidFill>
                  <a:srgbClr val="00B050"/>
                </a:solidFill>
              </a:rPr>
              <a:t>?</a:t>
            </a:r>
          </a:p>
        </p:txBody>
      </p:sp>
      <p:sp>
        <p:nvSpPr>
          <p:cNvPr id="3" name="TextBox 2"/>
          <p:cNvSpPr txBox="1"/>
          <p:nvPr/>
        </p:nvSpPr>
        <p:spPr>
          <a:xfrm>
            <a:off x="2639616" y="928482"/>
            <a:ext cx="6768752" cy="584775"/>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wrap="square" lIns="91436" tIns="45718" rIns="91436" bIns="45718" rtlCol="0">
            <a:spAutoFit/>
          </a:bodyPr>
          <a:lstStyle/>
          <a:p>
            <a:pPr algn="ctr" defTabSz="914354">
              <a:defRPr/>
            </a:pPr>
            <a:r>
              <a:rPr lang="en-GB" sz="3200" b="1" kern="0" dirty="0">
                <a:solidFill>
                  <a:srgbClr val="7030A0"/>
                </a:solidFill>
                <a:latin typeface="Calibri"/>
              </a:rPr>
              <a:t>THINK (Individually)</a:t>
            </a:r>
          </a:p>
        </p:txBody>
      </p:sp>
      <p:sp>
        <p:nvSpPr>
          <p:cNvPr id="4" name="TextBox 3"/>
          <p:cNvSpPr txBox="1"/>
          <p:nvPr/>
        </p:nvSpPr>
        <p:spPr>
          <a:xfrm>
            <a:off x="2639616" y="4596407"/>
            <a:ext cx="6768752" cy="584775"/>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square" lIns="91436" tIns="45718" rIns="91436" bIns="45718" rtlCol="0">
            <a:spAutoFit/>
          </a:bodyPr>
          <a:lstStyle/>
          <a:p>
            <a:pPr algn="ctr" defTabSz="914354">
              <a:defRPr/>
            </a:pPr>
            <a:r>
              <a:rPr lang="en-GB" sz="3200" b="1" kern="0" dirty="0">
                <a:solidFill>
                  <a:srgbClr val="D60093"/>
                </a:solidFill>
                <a:latin typeface="Calibri"/>
              </a:rPr>
              <a:t>PAIR</a:t>
            </a:r>
          </a:p>
        </p:txBody>
      </p:sp>
      <p:sp>
        <p:nvSpPr>
          <p:cNvPr id="5" name="TextBox 4"/>
          <p:cNvSpPr txBox="1"/>
          <p:nvPr/>
        </p:nvSpPr>
        <p:spPr>
          <a:xfrm>
            <a:off x="2639616" y="5724489"/>
            <a:ext cx="6768752" cy="584775"/>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wrap="square" lIns="91436" tIns="45718" rIns="91436" bIns="45718" rtlCol="0">
            <a:spAutoFit/>
          </a:bodyPr>
          <a:lstStyle/>
          <a:p>
            <a:pPr algn="ctr" defTabSz="914354">
              <a:defRPr/>
            </a:pPr>
            <a:r>
              <a:rPr lang="en-GB" sz="3200" b="1" kern="0" dirty="0">
                <a:solidFill>
                  <a:srgbClr val="00B050"/>
                </a:solidFill>
                <a:latin typeface="Calibri"/>
              </a:rPr>
              <a:t>SHARE</a:t>
            </a:r>
          </a:p>
        </p:txBody>
      </p:sp>
    </p:spTree>
    <p:extLst>
      <p:ext uri="{BB962C8B-B14F-4D97-AF65-F5344CB8AC3E}">
        <p14:creationId xmlns:p14="http://schemas.microsoft.com/office/powerpoint/2010/main" val="356104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4124" y="913086"/>
            <a:ext cx="4706911" cy="969496"/>
          </a:xfrm>
          <a:prstGeom prst="rect">
            <a:avLst/>
          </a:prstGeom>
          <a:noFill/>
        </p:spPr>
        <p:txBody>
          <a:bodyPr wrap="square" rtlCol="0">
            <a:spAutoFit/>
          </a:bodyPr>
          <a:lstStyle/>
          <a:p>
            <a:endParaRPr lang="en-GB" dirty="0"/>
          </a:p>
          <a:p>
            <a:endParaRPr lang="en-GB" dirty="0" smtClean="0"/>
          </a:p>
          <a:p>
            <a:endParaRPr lang="en-GB" dirty="0"/>
          </a:p>
        </p:txBody>
      </p:sp>
      <p:sp>
        <p:nvSpPr>
          <p:cNvPr id="3" name="Rounded Rectangle 2"/>
          <p:cNvSpPr/>
          <p:nvPr/>
        </p:nvSpPr>
        <p:spPr>
          <a:xfrm>
            <a:off x="116632" y="790932"/>
            <a:ext cx="5359997" cy="34327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u="sng" dirty="0" smtClean="0">
                <a:solidFill>
                  <a:schemeClr val="tx1"/>
                </a:solidFill>
              </a:rPr>
              <a:t>Predict </a:t>
            </a:r>
            <a:r>
              <a:rPr lang="en-GB" sz="3200" i="1" dirty="0" smtClean="0">
                <a:solidFill>
                  <a:schemeClr val="tx1"/>
                </a:solidFill>
              </a:rPr>
              <a:t>What do you think a Bah Mitzvah is? What do you think happens?</a:t>
            </a:r>
          </a:p>
          <a:p>
            <a:endParaRPr lang="en-GB" b="1" u="sng" dirty="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p:txBody>
      </p:sp>
      <p:sp>
        <p:nvSpPr>
          <p:cNvPr id="4" name="Rounded Rectangle 3"/>
          <p:cNvSpPr/>
          <p:nvPr/>
        </p:nvSpPr>
        <p:spPr>
          <a:xfrm>
            <a:off x="5476629" y="790932"/>
            <a:ext cx="6005837" cy="34327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u="sng" dirty="0" smtClean="0">
                <a:solidFill>
                  <a:schemeClr val="tx1"/>
                </a:solidFill>
              </a:rPr>
              <a:t>Question </a:t>
            </a:r>
            <a:r>
              <a:rPr lang="en-GB" sz="3600" i="1" dirty="0" smtClean="0">
                <a:solidFill>
                  <a:schemeClr val="tx1"/>
                </a:solidFill>
              </a:rPr>
              <a:t>What questions do you need to ask to ensure you understand what a Bah Mitzvah is? Create 3</a:t>
            </a:r>
            <a:endParaRPr lang="en-GB" sz="3600" b="1" u="sng" dirty="0" smtClean="0">
              <a:solidFill>
                <a:schemeClr val="tx1"/>
              </a:solidFill>
            </a:endParaRPr>
          </a:p>
          <a:p>
            <a:endParaRPr lang="en-GB" b="1" u="sng" dirty="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p:txBody>
      </p:sp>
      <p:sp>
        <p:nvSpPr>
          <p:cNvPr id="5" name="Rectangle 4"/>
          <p:cNvSpPr/>
          <p:nvPr/>
        </p:nvSpPr>
        <p:spPr>
          <a:xfrm>
            <a:off x="3372787" y="-227381"/>
            <a:ext cx="4821320" cy="1200329"/>
          </a:xfrm>
          <a:prstGeom prst="rect">
            <a:avLst/>
          </a:prstGeom>
        </p:spPr>
        <p:txBody>
          <a:bodyPr wrap="none">
            <a:spAutoFit/>
          </a:bodyPr>
          <a:lstStyle/>
          <a:p>
            <a:pPr algn="ctr"/>
            <a:r>
              <a:rPr lang="en-GB" sz="7200" dirty="0"/>
              <a:t>Bah </a:t>
            </a:r>
            <a:r>
              <a:rPr lang="en-GB" sz="7200" dirty="0" smtClean="0"/>
              <a:t>Mitzvah</a:t>
            </a:r>
            <a:endParaRPr lang="en-GB" sz="7200" dirty="0"/>
          </a:p>
        </p:txBody>
      </p:sp>
      <p:sp>
        <p:nvSpPr>
          <p:cNvPr id="14" name="TextBox 13"/>
          <p:cNvSpPr txBox="1"/>
          <p:nvPr/>
        </p:nvSpPr>
        <p:spPr>
          <a:xfrm>
            <a:off x="1781553" y="4871327"/>
            <a:ext cx="7390151" cy="1754326"/>
          </a:xfrm>
          <a:prstGeom prst="rect">
            <a:avLst/>
          </a:prstGeom>
          <a:noFill/>
        </p:spPr>
        <p:txBody>
          <a:bodyPr wrap="square" rtlCol="0">
            <a:spAutoFit/>
          </a:bodyPr>
          <a:lstStyle/>
          <a:p>
            <a:pPr algn="ctr"/>
            <a:r>
              <a:rPr lang="en-GB" sz="5400" dirty="0" smtClean="0"/>
              <a:t>Complete the first two boxes on your sheet.</a:t>
            </a:r>
            <a:endParaRPr lang="en-GB" sz="5400" dirty="0"/>
          </a:p>
        </p:txBody>
      </p:sp>
    </p:spTree>
    <p:extLst>
      <p:ext uri="{BB962C8B-B14F-4D97-AF65-F5344CB8AC3E}">
        <p14:creationId xmlns:p14="http://schemas.microsoft.com/office/powerpoint/2010/main" val="93290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4124" y="913086"/>
            <a:ext cx="4706911" cy="969496"/>
          </a:xfrm>
          <a:prstGeom prst="rect">
            <a:avLst/>
          </a:prstGeom>
          <a:noFill/>
        </p:spPr>
        <p:txBody>
          <a:bodyPr wrap="square" rtlCol="0">
            <a:spAutoFit/>
          </a:bodyPr>
          <a:lstStyle/>
          <a:p>
            <a:endParaRPr lang="en-GB" dirty="0"/>
          </a:p>
          <a:p>
            <a:endParaRPr lang="en-GB" dirty="0" smtClean="0"/>
          </a:p>
          <a:p>
            <a:endParaRPr lang="en-GB" dirty="0"/>
          </a:p>
        </p:txBody>
      </p:sp>
      <p:sp>
        <p:nvSpPr>
          <p:cNvPr id="3" name="Rounded Rectangle 2"/>
          <p:cNvSpPr/>
          <p:nvPr/>
        </p:nvSpPr>
        <p:spPr>
          <a:xfrm>
            <a:off x="96423" y="0"/>
            <a:ext cx="5524888" cy="184061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u="sng" dirty="0" smtClean="0">
                <a:solidFill>
                  <a:schemeClr val="tx1"/>
                </a:solidFill>
              </a:rPr>
              <a:t>Predict </a:t>
            </a:r>
            <a:r>
              <a:rPr lang="en-GB" sz="1100" i="1" dirty="0" smtClean="0">
                <a:solidFill>
                  <a:schemeClr val="tx1"/>
                </a:solidFill>
              </a:rPr>
              <a:t>What do you think a Bah Mitzvah is? What do you think happens?</a:t>
            </a:r>
          </a:p>
          <a:p>
            <a:endParaRPr lang="en-GB" b="1" u="sng" dirty="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p:txBody>
      </p:sp>
      <p:sp>
        <p:nvSpPr>
          <p:cNvPr id="4" name="Rounded Rectangle 3"/>
          <p:cNvSpPr/>
          <p:nvPr/>
        </p:nvSpPr>
        <p:spPr>
          <a:xfrm>
            <a:off x="70926" y="1865481"/>
            <a:ext cx="5550385" cy="151941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u="sng" dirty="0" smtClean="0">
                <a:solidFill>
                  <a:schemeClr val="tx1"/>
                </a:solidFill>
              </a:rPr>
              <a:t>Question </a:t>
            </a:r>
            <a:r>
              <a:rPr lang="en-GB" sz="1100" i="1" dirty="0" smtClean="0">
                <a:solidFill>
                  <a:schemeClr val="tx1"/>
                </a:solidFill>
              </a:rPr>
              <a:t>What questions do you need to ask to ensure you understand what a Bah Mitzvah is? Create 3</a:t>
            </a:r>
            <a:endParaRPr lang="en-GB" sz="1100" b="1" u="sng" dirty="0" smtClean="0">
              <a:solidFill>
                <a:schemeClr val="tx1"/>
              </a:solidFill>
            </a:endParaRPr>
          </a:p>
          <a:p>
            <a:endParaRPr lang="en-GB" b="1" u="sng" dirty="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p:txBody>
      </p:sp>
      <p:sp>
        <p:nvSpPr>
          <p:cNvPr id="6" name="Rounded Rectangle 5"/>
          <p:cNvSpPr/>
          <p:nvPr/>
        </p:nvSpPr>
        <p:spPr>
          <a:xfrm>
            <a:off x="85916" y="3422083"/>
            <a:ext cx="5524888" cy="163308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u="sng" dirty="0">
                <a:solidFill>
                  <a:schemeClr val="tx1"/>
                </a:solidFill>
              </a:rPr>
              <a:t>Clarify </a:t>
            </a:r>
            <a:r>
              <a:rPr lang="en-GB" sz="1100" i="1" dirty="0">
                <a:solidFill>
                  <a:schemeClr val="tx1"/>
                </a:solidFill>
              </a:rPr>
              <a:t>What words or phrases are you unsure about?</a:t>
            </a:r>
          </a:p>
          <a:p>
            <a:r>
              <a:rPr lang="en-GB" sz="1100" dirty="0" err="1">
                <a:solidFill>
                  <a:schemeClr val="tx1"/>
                </a:solidFill>
              </a:rPr>
              <a:t>Tzitzit</a:t>
            </a:r>
            <a:r>
              <a:rPr lang="en-GB" sz="1100" dirty="0">
                <a:solidFill>
                  <a:schemeClr val="tx1"/>
                </a:solidFill>
              </a:rPr>
              <a:t>-</a:t>
            </a:r>
          </a:p>
          <a:p>
            <a:r>
              <a:rPr lang="en-GB" sz="1100" dirty="0">
                <a:solidFill>
                  <a:schemeClr val="tx1"/>
                </a:solidFill>
              </a:rPr>
              <a:t>Bah </a:t>
            </a:r>
            <a:r>
              <a:rPr lang="en-GB" sz="1100" dirty="0" smtClean="0">
                <a:solidFill>
                  <a:schemeClr val="tx1"/>
                </a:solidFill>
              </a:rPr>
              <a:t>Mitzvah</a:t>
            </a:r>
          </a:p>
          <a:p>
            <a:endParaRPr lang="en-GB" sz="1100" dirty="0">
              <a:solidFill>
                <a:schemeClr val="tx1"/>
              </a:solidFill>
            </a:endParaRPr>
          </a:p>
          <a:p>
            <a:endParaRPr lang="en-GB" sz="1100" dirty="0" smtClean="0">
              <a:solidFill>
                <a:schemeClr val="tx1"/>
              </a:solidFill>
            </a:endParaRPr>
          </a:p>
          <a:p>
            <a:endParaRPr lang="en-GB" sz="1100" dirty="0">
              <a:solidFill>
                <a:schemeClr val="tx1"/>
              </a:solidFill>
            </a:endParaRPr>
          </a:p>
          <a:p>
            <a:endParaRPr lang="en-GB" sz="1100" dirty="0" smtClean="0">
              <a:solidFill>
                <a:schemeClr val="tx1"/>
              </a:solidFill>
            </a:endParaRPr>
          </a:p>
          <a:p>
            <a:endParaRPr lang="en-GB" sz="1100" dirty="0">
              <a:solidFill>
                <a:schemeClr val="tx1"/>
              </a:solidFill>
            </a:endParaRPr>
          </a:p>
          <a:p>
            <a:endParaRPr lang="en-GB" sz="1100" dirty="0">
              <a:solidFill>
                <a:schemeClr val="tx1"/>
              </a:solidFill>
            </a:endParaRPr>
          </a:p>
        </p:txBody>
      </p:sp>
      <p:sp>
        <p:nvSpPr>
          <p:cNvPr id="7" name="Rounded Rectangle 6"/>
          <p:cNvSpPr/>
          <p:nvPr/>
        </p:nvSpPr>
        <p:spPr>
          <a:xfrm>
            <a:off x="96424" y="5013204"/>
            <a:ext cx="5524888" cy="171187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u="sng" dirty="0" smtClean="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p:txBody>
      </p:sp>
      <p:sp>
        <p:nvSpPr>
          <p:cNvPr id="8" name="Rectangle 7"/>
          <p:cNvSpPr/>
          <p:nvPr/>
        </p:nvSpPr>
        <p:spPr>
          <a:xfrm>
            <a:off x="116632" y="5055168"/>
            <a:ext cx="5294818" cy="430887"/>
          </a:xfrm>
          <a:prstGeom prst="rect">
            <a:avLst/>
          </a:prstGeom>
        </p:spPr>
        <p:txBody>
          <a:bodyPr wrap="square">
            <a:spAutoFit/>
          </a:bodyPr>
          <a:lstStyle/>
          <a:p>
            <a:r>
              <a:rPr lang="en-GB" sz="1100" b="1" u="sng" dirty="0" smtClean="0"/>
              <a:t>Summarise</a:t>
            </a:r>
            <a:r>
              <a:rPr lang="en-GB" sz="1100" dirty="0" smtClean="0"/>
              <a:t> What </a:t>
            </a:r>
            <a:r>
              <a:rPr lang="en-GB" sz="1100" dirty="0"/>
              <a:t>does having a Bar Mitzvah enable a young Jewish boy to do? Why do you think the Bar Mitzvah is so important?</a:t>
            </a:r>
            <a:endParaRPr lang="en-GB" sz="1100" u="sng" dirty="0"/>
          </a:p>
        </p:txBody>
      </p:sp>
      <p:sp>
        <p:nvSpPr>
          <p:cNvPr id="9" name="Rounded Rectangle 8"/>
          <p:cNvSpPr/>
          <p:nvPr/>
        </p:nvSpPr>
        <p:spPr>
          <a:xfrm>
            <a:off x="6469741" y="0"/>
            <a:ext cx="5524888" cy="17277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u="sng" dirty="0" smtClean="0">
                <a:solidFill>
                  <a:schemeClr val="tx1"/>
                </a:solidFill>
              </a:rPr>
              <a:t>Predict </a:t>
            </a:r>
            <a:r>
              <a:rPr lang="en-GB" sz="1100" i="1" dirty="0" smtClean="0">
                <a:solidFill>
                  <a:schemeClr val="tx1"/>
                </a:solidFill>
              </a:rPr>
              <a:t>What do you think a Bah Mitzvah is? What do you think happens?</a:t>
            </a:r>
          </a:p>
          <a:p>
            <a:endParaRPr lang="en-GB" b="1" u="sng" dirty="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p:txBody>
      </p:sp>
      <p:sp>
        <p:nvSpPr>
          <p:cNvPr id="10" name="Rounded Rectangle 9"/>
          <p:cNvSpPr/>
          <p:nvPr/>
        </p:nvSpPr>
        <p:spPr>
          <a:xfrm>
            <a:off x="6469741" y="1727788"/>
            <a:ext cx="5550385" cy="151941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u="sng" dirty="0" smtClean="0">
                <a:solidFill>
                  <a:schemeClr val="tx1"/>
                </a:solidFill>
              </a:rPr>
              <a:t>Question </a:t>
            </a:r>
            <a:r>
              <a:rPr lang="en-GB" sz="1100" i="1" dirty="0" smtClean="0">
                <a:solidFill>
                  <a:schemeClr val="tx1"/>
                </a:solidFill>
              </a:rPr>
              <a:t>What questions do you need to ask to ensure you understand what a Bah Mitzvah is? Create 3.</a:t>
            </a:r>
            <a:endParaRPr lang="en-GB" sz="1100" b="1" u="sng" dirty="0" smtClean="0">
              <a:solidFill>
                <a:schemeClr val="tx1"/>
              </a:solidFill>
            </a:endParaRPr>
          </a:p>
          <a:p>
            <a:endParaRPr lang="en-GB" b="1" u="sng" dirty="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p:txBody>
      </p:sp>
      <p:sp>
        <p:nvSpPr>
          <p:cNvPr id="11" name="Rounded Rectangle 10"/>
          <p:cNvSpPr/>
          <p:nvPr/>
        </p:nvSpPr>
        <p:spPr>
          <a:xfrm>
            <a:off x="6495238" y="3247201"/>
            <a:ext cx="5524888" cy="163308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u="sng" dirty="0">
                <a:solidFill>
                  <a:schemeClr val="tx1"/>
                </a:solidFill>
              </a:rPr>
              <a:t>Clarify </a:t>
            </a:r>
            <a:r>
              <a:rPr lang="en-GB" sz="1100" i="1" dirty="0">
                <a:solidFill>
                  <a:schemeClr val="tx1"/>
                </a:solidFill>
              </a:rPr>
              <a:t>What words or phrases are you unsure about?</a:t>
            </a:r>
          </a:p>
          <a:p>
            <a:r>
              <a:rPr lang="en-GB" sz="1100" dirty="0" err="1" smtClean="0">
                <a:solidFill>
                  <a:schemeClr val="tx1"/>
                </a:solidFill>
              </a:rPr>
              <a:t>Tzitzit</a:t>
            </a:r>
            <a:endParaRPr lang="en-GB" sz="1100" dirty="0">
              <a:solidFill>
                <a:schemeClr val="tx1"/>
              </a:solidFill>
            </a:endParaRPr>
          </a:p>
          <a:p>
            <a:r>
              <a:rPr lang="en-GB" sz="1100" dirty="0">
                <a:solidFill>
                  <a:schemeClr val="tx1"/>
                </a:solidFill>
              </a:rPr>
              <a:t>Bah </a:t>
            </a:r>
            <a:r>
              <a:rPr lang="en-GB" sz="1100" dirty="0" smtClean="0">
                <a:solidFill>
                  <a:schemeClr val="tx1"/>
                </a:solidFill>
              </a:rPr>
              <a:t>Mitzvah</a:t>
            </a:r>
          </a:p>
          <a:p>
            <a:endParaRPr lang="en-GB" sz="1100" dirty="0">
              <a:solidFill>
                <a:schemeClr val="tx1"/>
              </a:solidFill>
            </a:endParaRPr>
          </a:p>
          <a:p>
            <a:endParaRPr lang="en-GB" sz="1100" dirty="0" smtClean="0">
              <a:solidFill>
                <a:schemeClr val="tx1"/>
              </a:solidFill>
            </a:endParaRPr>
          </a:p>
          <a:p>
            <a:endParaRPr lang="en-GB" sz="1100" dirty="0">
              <a:solidFill>
                <a:schemeClr val="tx1"/>
              </a:solidFill>
            </a:endParaRPr>
          </a:p>
          <a:p>
            <a:endParaRPr lang="en-GB" sz="1100" dirty="0" smtClean="0">
              <a:solidFill>
                <a:schemeClr val="tx1"/>
              </a:solidFill>
            </a:endParaRPr>
          </a:p>
          <a:p>
            <a:endParaRPr lang="en-GB" sz="1100" dirty="0">
              <a:solidFill>
                <a:schemeClr val="tx1"/>
              </a:solidFill>
            </a:endParaRPr>
          </a:p>
          <a:p>
            <a:endParaRPr lang="en-GB" sz="1100" dirty="0">
              <a:solidFill>
                <a:schemeClr val="tx1"/>
              </a:solidFill>
            </a:endParaRPr>
          </a:p>
        </p:txBody>
      </p:sp>
      <p:sp>
        <p:nvSpPr>
          <p:cNvPr id="12" name="Rounded Rectangle 11"/>
          <p:cNvSpPr/>
          <p:nvPr/>
        </p:nvSpPr>
        <p:spPr>
          <a:xfrm>
            <a:off x="6495238" y="4880286"/>
            <a:ext cx="5524888" cy="184479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u="sng" dirty="0" smtClean="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a:p>
            <a:endParaRPr lang="en-GB" b="1" u="sng" dirty="0">
              <a:solidFill>
                <a:schemeClr val="tx1"/>
              </a:solidFill>
            </a:endParaRPr>
          </a:p>
          <a:p>
            <a:endParaRPr lang="en-GB" b="1" u="sng" dirty="0" smtClean="0">
              <a:solidFill>
                <a:schemeClr val="tx1"/>
              </a:solidFill>
            </a:endParaRPr>
          </a:p>
        </p:txBody>
      </p:sp>
      <p:sp>
        <p:nvSpPr>
          <p:cNvPr id="13" name="Rectangle 12"/>
          <p:cNvSpPr/>
          <p:nvPr/>
        </p:nvSpPr>
        <p:spPr>
          <a:xfrm>
            <a:off x="6610273" y="4947570"/>
            <a:ext cx="5294818" cy="430887"/>
          </a:xfrm>
          <a:prstGeom prst="rect">
            <a:avLst/>
          </a:prstGeom>
        </p:spPr>
        <p:txBody>
          <a:bodyPr wrap="square">
            <a:spAutoFit/>
          </a:bodyPr>
          <a:lstStyle/>
          <a:p>
            <a:r>
              <a:rPr lang="en-GB" sz="1100" b="1" u="sng" dirty="0" smtClean="0"/>
              <a:t>Summarise</a:t>
            </a:r>
            <a:r>
              <a:rPr lang="en-GB" sz="1100" dirty="0" smtClean="0"/>
              <a:t> What </a:t>
            </a:r>
            <a:r>
              <a:rPr lang="en-GB" sz="1100" dirty="0"/>
              <a:t>does having a Bar Mitzvah enable a young Jewish boy to do? Why do you think the Bar Mitzvah is so important?</a:t>
            </a:r>
            <a:endParaRPr lang="en-GB" sz="1100" u="sng" dirty="0"/>
          </a:p>
        </p:txBody>
      </p:sp>
    </p:spTree>
    <p:extLst>
      <p:ext uri="{BB962C8B-B14F-4D97-AF65-F5344CB8AC3E}">
        <p14:creationId xmlns:p14="http://schemas.microsoft.com/office/powerpoint/2010/main" val="279415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452669"/>
            <a:ext cx="5486400" cy="1143000"/>
          </a:xfrm>
        </p:spPr>
        <p:style>
          <a:lnRef idx="0">
            <a:schemeClr val="accent5"/>
          </a:lnRef>
          <a:fillRef idx="3">
            <a:schemeClr val="accent5"/>
          </a:fillRef>
          <a:effectRef idx="3">
            <a:schemeClr val="accent5"/>
          </a:effectRef>
          <a:fontRef idx="minor">
            <a:schemeClr val="lt1"/>
          </a:fontRef>
        </p:style>
        <p:txBody>
          <a:bodyPr/>
          <a:lstStyle/>
          <a:p>
            <a:r>
              <a:rPr lang="en-GB" dirty="0" smtClean="0"/>
              <a:t>In Judaism…</a:t>
            </a:r>
            <a:endParaRPr lang="en-GB" dirty="0"/>
          </a:p>
        </p:txBody>
      </p:sp>
      <p:sp>
        <p:nvSpPr>
          <p:cNvPr id="3" name="Content Placeholder 2"/>
          <p:cNvSpPr>
            <a:spLocks noGrp="1"/>
          </p:cNvSpPr>
          <p:nvPr>
            <p:ph idx="1"/>
          </p:nvPr>
        </p:nvSpPr>
        <p:spPr>
          <a:xfrm>
            <a:off x="335361" y="1988841"/>
            <a:ext cx="11617291" cy="4525963"/>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buNone/>
            </a:pPr>
            <a:r>
              <a:rPr lang="en-GB" dirty="0" smtClean="0"/>
              <a:t>Adulthood comes early, in religious terms.</a:t>
            </a:r>
          </a:p>
          <a:p>
            <a:pPr marL="0" indent="0">
              <a:buNone/>
            </a:pPr>
            <a:endParaRPr lang="en-GB" dirty="0"/>
          </a:p>
          <a:p>
            <a:pPr marL="0" indent="0">
              <a:buNone/>
            </a:pPr>
            <a:r>
              <a:rPr lang="en-GB" dirty="0" smtClean="0"/>
              <a:t>Bar Mitzvah/ Bat Mitzvah = son/ daughter of the commandments; someone considered old enough and responsible enough to be able to follow all the Jewish laws. This happens at 12 (females) or 13 (males) in Judaism… quite early to know and follow over 600 laws!</a:t>
            </a:r>
            <a:endParaRPr lang="en-GB" dirty="0"/>
          </a:p>
        </p:txBody>
      </p:sp>
      <p:sp>
        <p:nvSpPr>
          <p:cNvPr id="4" name="Cloud Callout 3"/>
          <p:cNvSpPr/>
          <p:nvPr/>
        </p:nvSpPr>
        <p:spPr>
          <a:xfrm>
            <a:off x="6192011" y="164639"/>
            <a:ext cx="5472608" cy="1632181"/>
          </a:xfrm>
          <a:prstGeom prst="cloudCallout">
            <a:avLst>
              <a:gd name="adj1" fmla="val -52871"/>
              <a:gd name="adj2" fmla="val 61352"/>
            </a:avLst>
          </a:prstGeom>
          <a:ln/>
        </p:spPr>
        <p:style>
          <a:lnRef idx="1">
            <a:schemeClr val="accent5"/>
          </a:lnRef>
          <a:fillRef idx="2">
            <a:schemeClr val="accent5"/>
          </a:fillRef>
          <a:effectRef idx="1">
            <a:schemeClr val="accent5"/>
          </a:effectRef>
          <a:fontRef idx="minor">
            <a:schemeClr val="dk1"/>
          </a:fontRef>
        </p:style>
        <p:txBody>
          <a:bodyPr lIns="121914" tIns="60957" rIns="121914" bIns="60957" rtlCol="0" anchor="ctr"/>
          <a:lstStyle/>
          <a:p>
            <a:pPr algn="ctr" defTabSz="1219140"/>
            <a:r>
              <a:rPr lang="en-GB" sz="3700" b="1" dirty="0">
                <a:solidFill>
                  <a:srgbClr val="00B050"/>
                </a:solidFill>
              </a:rPr>
              <a:t>Too early??? </a:t>
            </a:r>
          </a:p>
        </p:txBody>
      </p:sp>
    </p:spTree>
    <p:extLst>
      <p:ext uri="{BB962C8B-B14F-4D97-AF65-F5344CB8AC3E}">
        <p14:creationId xmlns:p14="http://schemas.microsoft.com/office/powerpoint/2010/main" val="1842982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319822" y="450595"/>
            <a:ext cx="9756015" cy="70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2" tIns="45718" rIns="91432" bIns="4571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sz="2800" b="1" dirty="0">
                <a:solidFill>
                  <a:srgbClr val="0000FF"/>
                </a:solidFill>
                <a:latin typeface="+mn-lt"/>
              </a:rPr>
              <a:t>Jewish girls and boys have a special birthday when they are 12 (girl) 13 (boy). They become </a:t>
            </a:r>
            <a:r>
              <a:rPr lang="en-GB" sz="2800" b="1" dirty="0">
                <a:solidFill>
                  <a:srgbClr val="FF3399"/>
                </a:solidFill>
                <a:effectLst>
                  <a:outerShdw blurRad="38100" dist="38100" dir="2700000" algn="tl">
                    <a:srgbClr val="000000">
                      <a:alpha val="43137"/>
                    </a:srgbClr>
                  </a:outerShdw>
                </a:effectLst>
                <a:latin typeface="+mn-lt"/>
              </a:rPr>
              <a:t>Bat Mitzvah - Daughter of the commandments</a:t>
            </a:r>
            <a:r>
              <a:rPr lang="en-GB" sz="2800" b="1" dirty="0">
                <a:solidFill>
                  <a:srgbClr val="0000FF"/>
                </a:solidFill>
                <a:latin typeface="+mn-lt"/>
              </a:rPr>
              <a:t> or </a:t>
            </a:r>
            <a:r>
              <a:rPr lang="en-GB" sz="2800" b="1" dirty="0">
                <a:solidFill>
                  <a:srgbClr val="00B0F0"/>
                </a:solidFill>
                <a:effectLst>
                  <a:outerShdw blurRad="38100" dist="38100" dir="2700000" algn="tl">
                    <a:srgbClr val="000000">
                      <a:alpha val="43137"/>
                    </a:srgbClr>
                  </a:outerShdw>
                </a:effectLst>
                <a:latin typeface="+mn-lt"/>
              </a:rPr>
              <a:t>Bar Mitzvah- Son of the Commandments</a:t>
            </a:r>
            <a:r>
              <a:rPr lang="en-GB" sz="3600" b="1" dirty="0">
                <a:solidFill>
                  <a:srgbClr val="00B0F0"/>
                </a:solidFill>
                <a:effectLst>
                  <a:outerShdw blurRad="38100" dist="38100" dir="2700000" algn="tl">
                    <a:srgbClr val="000000">
                      <a:alpha val="43137"/>
                    </a:srgbClr>
                  </a:outerShdw>
                </a:effectLst>
                <a:latin typeface="+mn-lt"/>
              </a:rPr>
              <a:t> </a:t>
            </a:r>
            <a:endParaRPr lang="en-GB" sz="2000" b="1" dirty="0">
              <a:solidFill>
                <a:srgbClr val="0000FF"/>
              </a:solidFill>
              <a:latin typeface="+mn-lt"/>
            </a:endParaRPr>
          </a:p>
          <a:p>
            <a:pPr algn="ctr" eaLnBrk="1" hangingPunct="1">
              <a:spcBef>
                <a:spcPct val="50000"/>
              </a:spcBef>
            </a:pPr>
            <a:r>
              <a:rPr lang="en-GB" sz="2800" b="1" dirty="0">
                <a:solidFill>
                  <a:srgbClr val="00B0F0"/>
                </a:solidFill>
                <a:latin typeface="+mn-lt"/>
              </a:rPr>
              <a:t>From then on it is their responsibility to carry out their duties to their family and their religion.  It is a very special event so most families hold a celebration.  The whole family may attend a ceremony at the Synagogue.</a:t>
            </a:r>
          </a:p>
          <a:p>
            <a:pPr algn="ctr" eaLnBrk="1" hangingPunct="1">
              <a:spcBef>
                <a:spcPct val="50000"/>
              </a:spcBef>
            </a:pPr>
            <a:r>
              <a:rPr lang="en-GB" sz="2800" b="1" dirty="0">
                <a:solidFill>
                  <a:srgbClr val="00B050"/>
                </a:solidFill>
                <a:latin typeface="+mn-lt"/>
              </a:rPr>
              <a:t>Boys read the Torah for the first time.  They spend a lot of time practising the part that they will read.  In Reform Synagogues girls also do this but in most Orthodox communities it is still forbidden.</a:t>
            </a:r>
          </a:p>
          <a:p>
            <a:pPr algn="ctr" eaLnBrk="1" hangingPunct="1">
              <a:spcBef>
                <a:spcPct val="50000"/>
              </a:spcBef>
            </a:pPr>
            <a:endParaRPr lang="en-GB" sz="3600" b="1" dirty="0">
              <a:solidFill>
                <a:srgbClr val="00B050"/>
              </a:solidFill>
              <a:latin typeface="+mn-lt"/>
            </a:endParaRPr>
          </a:p>
          <a:p>
            <a:pPr algn="ctr" eaLnBrk="1" hangingPunct="1">
              <a:spcBef>
                <a:spcPct val="50000"/>
              </a:spcBef>
            </a:pPr>
            <a:endParaRPr lang="en-GB" sz="3600" b="1" dirty="0">
              <a:latin typeface="+mn-lt"/>
            </a:endParaRPr>
          </a:p>
        </p:txBody>
      </p:sp>
      <p:pic>
        <p:nvPicPr>
          <p:cNvPr id="4099" name="Picture 6" descr="bat_mitzva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510" y="5558097"/>
            <a:ext cx="1895116" cy="102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8" descr="BarMitzvahStockPhot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1470" y="5558098"/>
            <a:ext cx="1708732" cy="1106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758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4938" y="1126293"/>
            <a:ext cx="1495425" cy="14954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4938" y="3823027"/>
            <a:ext cx="1504950" cy="1466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TextBox 5"/>
          <p:cNvSpPr txBox="1"/>
          <p:nvPr/>
        </p:nvSpPr>
        <p:spPr>
          <a:xfrm>
            <a:off x="2507093" y="877162"/>
            <a:ext cx="9099314" cy="1938992"/>
          </a:xfrm>
          <a:prstGeom prst="rect">
            <a:avLst/>
          </a:prstGeom>
          <a:noFill/>
          <a:ln w="952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u="sng" dirty="0" smtClean="0"/>
              <a:t>CLARIFY</a:t>
            </a:r>
          </a:p>
          <a:p>
            <a:endParaRPr lang="en-GB" sz="2400" b="1" dirty="0"/>
          </a:p>
          <a:p>
            <a:r>
              <a:rPr lang="en-GB" sz="2400" b="1" i="1" dirty="0" smtClean="0"/>
              <a:t>Whilst you are watching, try and find out the meaning of the words </a:t>
            </a:r>
            <a:r>
              <a:rPr lang="en-GB" sz="2400" b="1" i="1" dirty="0" err="1" smtClean="0"/>
              <a:t>Tzit</a:t>
            </a:r>
            <a:r>
              <a:rPr lang="en-GB" sz="2400" b="1" i="1" dirty="0" smtClean="0"/>
              <a:t> </a:t>
            </a:r>
            <a:r>
              <a:rPr lang="en-GB" sz="2400" b="1" i="1" dirty="0" err="1" smtClean="0"/>
              <a:t>Tzit</a:t>
            </a:r>
            <a:r>
              <a:rPr lang="en-GB" sz="2400" b="1" i="1" dirty="0" smtClean="0"/>
              <a:t> and Bah Mitzvah. Write down any new words that you learn from the video</a:t>
            </a:r>
            <a:endParaRPr lang="en-GB" sz="2400" b="1" dirty="0"/>
          </a:p>
        </p:txBody>
      </p:sp>
      <p:sp>
        <p:nvSpPr>
          <p:cNvPr id="6" name="TextBox 6"/>
          <p:cNvSpPr txBox="1"/>
          <p:nvPr/>
        </p:nvSpPr>
        <p:spPr>
          <a:xfrm>
            <a:off x="2507093" y="2842231"/>
            <a:ext cx="9099314" cy="3416320"/>
          </a:xfrm>
          <a:prstGeom prst="rect">
            <a:avLst/>
          </a:prstGeom>
          <a:noFill/>
          <a:ln w="952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u="sng" dirty="0" smtClean="0"/>
              <a:t>SUMMARISE</a:t>
            </a:r>
          </a:p>
          <a:p>
            <a:endParaRPr lang="en-GB" sz="2400" b="1" dirty="0"/>
          </a:p>
          <a:p>
            <a:r>
              <a:rPr lang="en-GB" sz="2400" b="1" i="1" dirty="0" smtClean="0"/>
              <a:t>In as little words as possible, summarise the key facts about the ceremony that you learnt from the video. </a:t>
            </a:r>
          </a:p>
          <a:p>
            <a:r>
              <a:rPr lang="en-GB" sz="2400" b="1" i="1" dirty="0" smtClean="0">
                <a:solidFill>
                  <a:srgbClr val="002060"/>
                </a:solidFill>
              </a:rPr>
              <a:t>Think about:</a:t>
            </a:r>
          </a:p>
          <a:p>
            <a:r>
              <a:rPr lang="en-GB" sz="2400" b="1" i="1" dirty="0" smtClean="0">
                <a:solidFill>
                  <a:srgbClr val="002060"/>
                </a:solidFill>
              </a:rPr>
              <a:t>What </a:t>
            </a:r>
            <a:r>
              <a:rPr lang="en-GB" sz="2400" b="1" i="1" dirty="0">
                <a:solidFill>
                  <a:srgbClr val="002060"/>
                </a:solidFill>
              </a:rPr>
              <a:t>does having a Bar Mitzvah enable a young Jewish boy to do? </a:t>
            </a:r>
          </a:p>
          <a:p>
            <a:r>
              <a:rPr lang="en-GB" sz="2400" b="1" i="1" dirty="0">
                <a:solidFill>
                  <a:srgbClr val="002060"/>
                </a:solidFill>
              </a:rPr>
              <a:t>Why do you think the Bar Mitzvah is so important to Jeremy’s friends and family? </a:t>
            </a:r>
          </a:p>
          <a:p>
            <a:endParaRPr lang="en-GB" sz="2400" b="1" dirty="0"/>
          </a:p>
        </p:txBody>
      </p:sp>
    </p:spTree>
    <p:extLst>
      <p:ext uri="{BB962C8B-B14F-4D97-AF65-F5344CB8AC3E}">
        <p14:creationId xmlns:p14="http://schemas.microsoft.com/office/powerpoint/2010/main" val="25675429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1767</Words>
  <Application>Microsoft Office PowerPoint</Application>
  <PresentationFormat>Widescreen</PresentationFormat>
  <Paragraphs>206</Paragraphs>
  <Slides>17</Slides>
  <Notes>5</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17</vt:i4>
      </vt:variant>
    </vt:vector>
  </HeadingPairs>
  <TitlesOfParts>
    <vt:vector size="29" baseType="lpstr">
      <vt:lpstr>Arial</vt:lpstr>
      <vt:lpstr>Bradley Hand ITC</vt:lpstr>
      <vt:lpstr>Calibri</vt:lpstr>
      <vt:lpstr>Calibri Light</vt:lpstr>
      <vt:lpstr>Cambria</vt:lpstr>
      <vt:lpstr>Century Gothic</vt:lpstr>
      <vt:lpstr>Kristen ITC</vt:lpstr>
      <vt:lpstr>MS PGothic</vt:lpstr>
      <vt:lpstr>Times New Roman</vt:lpstr>
      <vt:lpstr>1_Office Theme</vt:lpstr>
      <vt:lpstr>2_Office Theme</vt:lpstr>
      <vt:lpstr>Office Theme</vt:lpstr>
      <vt:lpstr>PowerPoint Presentation</vt:lpstr>
      <vt:lpstr>PowerPoint Presentation</vt:lpstr>
      <vt:lpstr>Adulthood is when…</vt:lpstr>
      <vt:lpstr>PowerPoint Presentation</vt:lpstr>
      <vt:lpstr>PowerPoint Presentation</vt:lpstr>
      <vt:lpstr>PowerPoint Presentation</vt:lpstr>
      <vt:lpstr>In Judaism…</vt:lpstr>
      <vt:lpstr>PowerPoint Presentation</vt:lpstr>
      <vt:lpstr>PowerPoint Presentation</vt:lpstr>
      <vt:lpstr>PowerPoint Presentation</vt:lpstr>
      <vt:lpstr>“Bar/Bat Mitzvah is too early in life”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Jade Phillimore</dc:creator>
  <cp:lastModifiedBy>Laura McMenamin</cp:lastModifiedBy>
  <cp:revision>23</cp:revision>
  <cp:lastPrinted>2016-03-04T08:57:18Z</cp:lastPrinted>
  <dcterms:created xsi:type="dcterms:W3CDTF">2015-02-22T15:11:54Z</dcterms:created>
  <dcterms:modified xsi:type="dcterms:W3CDTF">2016-03-08T09:39:02Z</dcterms:modified>
</cp:coreProperties>
</file>