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0" r:id="rId2"/>
    <p:sldId id="256" r:id="rId3"/>
    <p:sldId id="257" r:id="rId4"/>
    <p:sldId id="281" r:id="rId5"/>
    <p:sldId id="282" r:id="rId6"/>
    <p:sldId id="258" r:id="rId7"/>
    <p:sldId id="259" r:id="rId8"/>
    <p:sldId id="260" r:id="rId9"/>
    <p:sldId id="261" r:id="rId10"/>
    <p:sldId id="262" r:id="rId11"/>
    <p:sldId id="263" r:id="rId12"/>
    <p:sldId id="267" r:id="rId13"/>
    <p:sldId id="265" r:id="rId14"/>
    <p:sldId id="266" r:id="rId15"/>
    <p:sldId id="268" r:id="rId16"/>
    <p:sldId id="275" r:id="rId17"/>
    <p:sldId id="276" r:id="rId18"/>
    <p:sldId id="277" r:id="rId19"/>
    <p:sldId id="274" r:id="rId20"/>
    <p:sldId id="264" r:id="rId21"/>
    <p:sldId id="269" r:id="rId22"/>
    <p:sldId id="270" r:id="rId23"/>
    <p:sldId id="271" r:id="rId24"/>
    <p:sldId id="272" r:id="rId25"/>
    <p:sldId id="273" r:id="rId26"/>
    <p:sldId id="278"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844" autoAdjust="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E6F74B-5A89-44CA-9AB3-725C786C6E99}" type="datetimeFigureOut">
              <a:rPr lang="en-GB" smtClean="0"/>
              <a:t>28/03/2017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06A32-05CC-4A89-A6E7-434B2DF6E11A}" type="slidenum">
              <a:rPr lang="en-GB" smtClean="0"/>
              <a:t>‹#›</a:t>
            </a:fld>
            <a:endParaRPr lang="en-GB"/>
          </a:p>
        </p:txBody>
      </p:sp>
    </p:spTree>
    <p:extLst>
      <p:ext uri="{BB962C8B-B14F-4D97-AF65-F5344CB8AC3E}">
        <p14:creationId xmlns:p14="http://schemas.microsoft.com/office/powerpoint/2010/main" val="87353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5A4FFA-733F-42D3-B9F6-CCE07B698167}" type="slidenum">
              <a:rPr lang="en-GB" smtClean="0">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185114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871D0C-85A1-4C74-B29E-8EEBFADB23D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116146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71D0C-85A1-4C74-B29E-8EEBFADB23D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137192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71D0C-85A1-4C74-B29E-8EEBFADB23D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360095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71D0C-85A1-4C74-B29E-8EEBFADB23D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5007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871D0C-85A1-4C74-B29E-8EEBFADB23DF}"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183338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871D0C-85A1-4C74-B29E-8EEBFADB23DF}"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143305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871D0C-85A1-4C74-B29E-8EEBFADB23DF}" type="datetimeFigureOut">
              <a:rPr lang="en-GB" smtClean="0"/>
              <a:t>28/03/2017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75718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871D0C-85A1-4C74-B29E-8EEBFADB23DF}" type="datetimeFigureOut">
              <a:rPr lang="en-GB" smtClean="0"/>
              <a:t>28/03/2017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131692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71D0C-85A1-4C74-B29E-8EEBFADB23DF}" type="datetimeFigureOut">
              <a:rPr lang="en-GB" smtClean="0"/>
              <a:t>28/03/2017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374619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71D0C-85A1-4C74-B29E-8EEBFADB23DF}"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196532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71D0C-85A1-4C74-B29E-8EEBFADB23DF}"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97092-A49B-4B78-B8E3-2515191F2F46}" type="slidenum">
              <a:rPr lang="en-GB" smtClean="0"/>
              <a:t>‹#›</a:t>
            </a:fld>
            <a:endParaRPr lang="en-GB"/>
          </a:p>
        </p:txBody>
      </p:sp>
    </p:spTree>
    <p:extLst>
      <p:ext uri="{BB962C8B-B14F-4D97-AF65-F5344CB8AC3E}">
        <p14:creationId xmlns:p14="http://schemas.microsoft.com/office/powerpoint/2010/main" val="463933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71D0C-85A1-4C74-B29E-8EEBFADB23DF}" type="datetimeFigureOut">
              <a:rPr lang="en-GB" smtClean="0"/>
              <a:t>28/03/2017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97092-A49B-4B78-B8E3-2515191F2F46}" type="slidenum">
              <a:rPr lang="en-GB" smtClean="0"/>
              <a:t>‹#›</a:t>
            </a:fld>
            <a:endParaRPr lang="en-GB"/>
          </a:p>
        </p:txBody>
      </p:sp>
    </p:spTree>
    <p:extLst>
      <p:ext uri="{BB962C8B-B14F-4D97-AF65-F5344CB8AC3E}">
        <p14:creationId xmlns:p14="http://schemas.microsoft.com/office/powerpoint/2010/main" val="3877771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6590" y="2616592"/>
            <a:ext cx="8257736" cy="923330"/>
          </a:xfrm>
          <a:prstGeom prst="rect">
            <a:avLst/>
          </a:prstGeom>
          <a:noFill/>
        </p:spPr>
        <p:txBody>
          <a:bodyPr wrap="square" rtlCol="0">
            <a:spAutoFit/>
          </a:bodyPr>
          <a:lstStyle/>
          <a:p>
            <a:r>
              <a:rPr lang="en-GB" sz="5400" b="1" u="sng" dirty="0" smtClean="0">
                <a:latin typeface="Garamond" panose="02020404030301010803" pitchFamily="18" charset="0"/>
              </a:rPr>
              <a:t>Supporting the less able</a:t>
            </a:r>
            <a:endParaRPr lang="en-GB" sz="5400" b="1" u="sng" dirty="0">
              <a:latin typeface="Garamond" panose="02020404030301010803" pitchFamily="18" charset="0"/>
            </a:endParaRPr>
          </a:p>
        </p:txBody>
      </p:sp>
    </p:spTree>
    <p:extLst>
      <p:ext uri="{BB962C8B-B14F-4D97-AF65-F5344CB8AC3E}">
        <p14:creationId xmlns:p14="http://schemas.microsoft.com/office/powerpoint/2010/main" val="2113331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98953" y="781776"/>
            <a:ext cx="3602066" cy="369332"/>
          </a:xfrm>
          <a:prstGeom prst="rect">
            <a:avLst/>
          </a:prstGeom>
          <a:noFill/>
        </p:spPr>
        <p:txBody>
          <a:bodyPr wrap="square" lIns="91440" tIns="45720" rIns="91440" bIns="45720">
            <a:spAutoFit/>
          </a:bodyPr>
          <a:lstStyle/>
          <a:p>
            <a:pPr algn="ctr"/>
            <a:r>
              <a:rPr lang="en-US" b="1" u="sng" dirty="0">
                <a:ln w="0"/>
                <a:effectLst>
                  <a:outerShdw blurRad="38100" dist="19050" dir="2700000" algn="tl" rotWithShape="0">
                    <a:schemeClr val="dk1">
                      <a:alpha val="40000"/>
                    </a:schemeClr>
                  </a:outerShdw>
                </a:effectLst>
                <a:latin typeface="Comic Sans MS" panose="030F0702030302020204" pitchFamily="66" charset="0"/>
              </a:rPr>
              <a:t>Judaism Revision</a:t>
            </a:r>
          </a:p>
        </p:txBody>
      </p:sp>
      <p:sp>
        <p:nvSpPr>
          <p:cNvPr id="5" name="Rectangle 4"/>
          <p:cNvSpPr/>
          <p:nvPr/>
        </p:nvSpPr>
        <p:spPr>
          <a:xfrm>
            <a:off x="1531442" y="4691"/>
            <a:ext cx="6535025" cy="76944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100" dirty="0">
                <a:latin typeface="Comic Sans MS" panose="030F0702030302020204" pitchFamily="66" charset="0"/>
              </a:rPr>
              <a:t>Judaism is one of the oldest monotheistic religions and was founded over 3500 years ago in the Middle East. </a:t>
            </a:r>
            <a:r>
              <a:rPr lang="en-GB" sz="1100" dirty="0">
                <a:solidFill>
                  <a:schemeClr val="tx1"/>
                </a:solidFill>
                <a:latin typeface="Comic Sans MS" panose="030F0702030302020204" pitchFamily="66" charset="0"/>
              </a:rPr>
              <a:t>Jews believe that God appointed the Jews to be his chosen people in order to set an example of holiness. Important people in Judaism are Abraham and Moses. The Jewish Holy Book is the Torah (the same as the first five books of the Old Testament.</a:t>
            </a:r>
          </a:p>
        </p:txBody>
      </p:sp>
      <p:sp>
        <p:nvSpPr>
          <p:cNvPr id="6" name="TextBox 5"/>
          <p:cNvSpPr txBox="1"/>
          <p:nvPr/>
        </p:nvSpPr>
        <p:spPr>
          <a:xfrm>
            <a:off x="8066467" y="89549"/>
            <a:ext cx="2601533" cy="65556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Arial" panose="020B0604020202020204" pitchFamily="34" charset="0"/>
              <a:buChar char="•"/>
            </a:pPr>
            <a:r>
              <a:rPr lang="en-GB" sz="1200" dirty="0" err="1">
                <a:latin typeface="Comic Sans MS" panose="030F0702030302020204" pitchFamily="66" charset="0"/>
              </a:rPr>
              <a:t>Minyan</a:t>
            </a:r>
            <a:r>
              <a:rPr lang="en-GB" sz="1200" dirty="0">
                <a:latin typeface="Comic Sans MS" panose="030F0702030302020204" pitchFamily="66" charset="0"/>
              </a:rPr>
              <a:t>: The minimum number of ten people needed to say certain prayers.</a:t>
            </a:r>
          </a:p>
          <a:p>
            <a:pPr marL="171450" indent="-171450">
              <a:buFont typeface="Arial" panose="020B0604020202020204" pitchFamily="34" charset="0"/>
              <a:buChar char="•"/>
            </a:pPr>
            <a:r>
              <a:rPr lang="en-GB" sz="1200" dirty="0">
                <a:latin typeface="Comic Sans MS" panose="030F0702030302020204" pitchFamily="66" charset="0"/>
              </a:rPr>
              <a:t>Synagogue: Jewish place of worship (House of Assembly)</a:t>
            </a:r>
          </a:p>
          <a:p>
            <a:pPr marL="171450" indent="-171450">
              <a:buFont typeface="Arial" panose="020B0604020202020204" pitchFamily="34" charset="0"/>
              <a:buChar char="•"/>
            </a:pPr>
            <a:r>
              <a:rPr lang="en-GB" sz="1200" dirty="0">
                <a:latin typeface="Comic Sans MS" panose="030F0702030302020204" pitchFamily="66" charset="0"/>
              </a:rPr>
              <a:t>Bat </a:t>
            </a:r>
            <a:r>
              <a:rPr lang="en-GB" sz="1200" dirty="0" err="1">
                <a:latin typeface="Comic Sans MS" panose="030F0702030302020204" pitchFamily="66" charset="0"/>
              </a:rPr>
              <a:t>Chayil</a:t>
            </a:r>
            <a:r>
              <a:rPr lang="en-GB" sz="1200" dirty="0">
                <a:latin typeface="Comic Sans MS" panose="030F0702030302020204" pitchFamily="66" charset="0"/>
              </a:rPr>
              <a:t>: Daughter of Worth. A coming of age ceremony for Orthodox Jewish girls.</a:t>
            </a:r>
          </a:p>
          <a:p>
            <a:pPr marL="171450" indent="-171450">
              <a:buFont typeface="Arial" panose="020B0604020202020204" pitchFamily="34" charset="0"/>
              <a:buChar char="•"/>
            </a:pPr>
            <a:r>
              <a:rPr lang="en-GB" sz="1200" dirty="0">
                <a:latin typeface="Comic Sans MS" panose="030F0702030302020204" pitchFamily="66" charset="0"/>
              </a:rPr>
              <a:t>Bar/Bar Mitzvah: Son/Daughter of the commandments. A coming of age ceremony for Jewish boys/girls.</a:t>
            </a:r>
          </a:p>
          <a:p>
            <a:pPr marL="171450" indent="-171450">
              <a:buFont typeface="Arial" panose="020B0604020202020204" pitchFamily="34" charset="0"/>
              <a:buChar char="•"/>
            </a:pPr>
            <a:r>
              <a:rPr lang="en-GB" sz="1200" dirty="0">
                <a:latin typeface="Comic Sans MS" panose="030F0702030302020204" pitchFamily="66" charset="0"/>
              </a:rPr>
              <a:t>Tallit: Prayer shawl worn in the synagogue.</a:t>
            </a:r>
          </a:p>
          <a:p>
            <a:pPr marL="171450" indent="-171450">
              <a:buFont typeface="Arial" panose="020B0604020202020204" pitchFamily="34" charset="0"/>
              <a:buChar char="•"/>
            </a:pPr>
            <a:r>
              <a:rPr lang="en-GB" sz="1200" dirty="0" err="1">
                <a:latin typeface="Comic Sans MS" panose="030F0702030302020204" pitchFamily="66" charset="0"/>
              </a:rPr>
              <a:t>Kippah</a:t>
            </a:r>
            <a:r>
              <a:rPr lang="en-GB" sz="1200" dirty="0">
                <a:latin typeface="Comic Sans MS" panose="030F0702030302020204" pitchFamily="66" charset="0"/>
              </a:rPr>
              <a:t>: A brimless cap worn by Jew’s in the synagogue to show respect.</a:t>
            </a:r>
          </a:p>
          <a:p>
            <a:pPr marL="171450" indent="-171450">
              <a:buFont typeface="Arial" panose="020B0604020202020204" pitchFamily="34" charset="0"/>
              <a:buChar char="•"/>
            </a:pPr>
            <a:r>
              <a:rPr lang="en-GB" sz="1200" dirty="0">
                <a:latin typeface="Comic Sans MS" panose="030F0702030302020204" pitchFamily="66" charset="0"/>
              </a:rPr>
              <a:t>Shabbat: 7</a:t>
            </a:r>
            <a:r>
              <a:rPr lang="en-GB" sz="1200" baseline="30000" dirty="0">
                <a:latin typeface="Comic Sans MS" panose="030F0702030302020204" pitchFamily="66" charset="0"/>
              </a:rPr>
              <a:t>th</a:t>
            </a:r>
            <a:r>
              <a:rPr lang="en-GB" sz="1200" dirty="0">
                <a:latin typeface="Comic Sans MS" panose="030F0702030302020204" pitchFamily="66" charset="0"/>
              </a:rPr>
              <a:t> day of the week on which Jew’s rest and pray.</a:t>
            </a:r>
          </a:p>
          <a:p>
            <a:pPr marL="171450" indent="-171450">
              <a:buFont typeface="Arial" panose="020B0604020202020204" pitchFamily="34" charset="0"/>
              <a:buChar char="•"/>
            </a:pPr>
            <a:r>
              <a:rPr lang="en-GB" sz="1200" dirty="0">
                <a:latin typeface="Comic Sans MS" panose="030F0702030302020204" pitchFamily="66" charset="0"/>
              </a:rPr>
              <a:t>Orthodox: A strict branch of Judaism which follow the Mitzvah (rules) in the Torah closely. </a:t>
            </a:r>
          </a:p>
          <a:p>
            <a:pPr marL="171450" indent="-171450">
              <a:buFont typeface="Arial" panose="020B0604020202020204" pitchFamily="34" charset="0"/>
              <a:buChar char="•"/>
            </a:pPr>
            <a:r>
              <a:rPr lang="en-GB" sz="1200" dirty="0">
                <a:latin typeface="Comic Sans MS" panose="030F0702030302020204" pitchFamily="66" charset="0"/>
              </a:rPr>
              <a:t>Reform: A less strict branch of Judaism which believes the Mitzvah (rules) should be ‘changed’ for modern society.</a:t>
            </a:r>
          </a:p>
          <a:p>
            <a:pPr marL="171450" indent="-171450">
              <a:buFont typeface="Arial" panose="020B0604020202020204" pitchFamily="34" charset="0"/>
              <a:buChar char="•"/>
            </a:pPr>
            <a:r>
              <a:rPr lang="en-GB" sz="1200" dirty="0" err="1">
                <a:latin typeface="Comic Sans MS" panose="030F0702030302020204" pitchFamily="66" charset="0"/>
              </a:rPr>
              <a:t>Tzit</a:t>
            </a:r>
            <a:r>
              <a:rPr lang="en-GB" sz="1200" dirty="0">
                <a:latin typeface="Comic Sans MS" panose="030F0702030302020204" pitchFamily="66" charset="0"/>
              </a:rPr>
              <a:t> </a:t>
            </a:r>
            <a:r>
              <a:rPr lang="en-GB" sz="1200" dirty="0" err="1">
                <a:latin typeface="Comic Sans MS" panose="030F0702030302020204" pitchFamily="66" charset="0"/>
              </a:rPr>
              <a:t>Tzit</a:t>
            </a:r>
            <a:r>
              <a:rPr lang="en-GB" sz="1200" dirty="0">
                <a:latin typeface="Comic Sans MS" panose="030F0702030302020204" pitchFamily="66" charset="0"/>
              </a:rPr>
              <a:t>: blue thread and tassels on the tallit which remind Jew’s about the 613 Mitzvah (laws/commandments) when they are praying.</a:t>
            </a:r>
          </a:p>
          <a:p>
            <a:pPr marL="171450" indent="-171450">
              <a:buFont typeface="Arial" panose="020B0604020202020204" pitchFamily="34" charset="0"/>
              <a:buChar char="•"/>
            </a:pPr>
            <a:r>
              <a:rPr lang="en-GB" sz="1200" dirty="0">
                <a:latin typeface="Comic Sans MS" panose="030F0702030302020204" pitchFamily="66" charset="0"/>
              </a:rPr>
              <a:t>Monotheistic: the belief in one God</a:t>
            </a:r>
            <a:r>
              <a:rPr lang="en-GB" sz="1200" dirty="0"/>
              <a:t>.</a:t>
            </a:r>
          </a:p>
        </p:txBody>
      </p:sp>
      <p:sp>
        <p:nvSpPr>
          <p:cNvPr id="8" name="TextBox 7"/>
          <p:cNvSpPr txBox="1"/>
          <p:nvPr/>
        </p:nvSpPr>
        <p:spPr>
          <a:xfrm>
            <a:off x="1531444" y="790060"/>
            <a:ext cx="3501041" cy="330859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defRPr/>
            </a:pPr>
            <a:r>
              <a:rPr lang="en-GB" sz="1100" b="1" u="sng" dirty="0">
                <a:latin typeface="Comic Sans MS" panose="030F0702030302020204" pitchFamily="66" charset="0"/>
              </a:rPr>
              <a:t>Orthodox Judaism</a:t>
            </a:r>
          </a:p>
          <a:p>
            <a:pPr>
              <a:buFont typeface="Arial" pitchFamily="34" charset="0"/>
              <a:buChar char="•"/>
              <a:defRPr/>
            </a:pPr>
            <a:r>
              <a:rPr lang="en-GB" sz="1100" dirty="0">
                <a:latin typeface="Comic Sans MS" panose="030F0702030302020204" pitchFamily="66" charset="0"/>
              </a:rPr>
              <a:t>Traditional/strict</a:t>
            </a:r>
          </a:p>
          <a:p>
            <a:pPr>
              <a:buFont typeface="Arial" pitchFamily="34" charset="0"/>
              <a:buChar char="•"/>
              <a:defRPr/>
            </a:pPr>
            <a:r>
              <a:rPr lang="en-GB" sz="1100" dirty="0">
                <a:latin typeface="Comic Sans MS" panose="030F0702030302020204" pitchFamily="66" charset="0"/>
              </a:rPr>
              <a:t>The words of the Torah are God’s words and should never be altered. </a:t>
            </a:r>
          </a:p>
          <a:p>
            <a:pPr>
              <a:buFont typeface="Arial" pitchFamily="34" charset="0"/>
              <a:buChar char="•"/>
              <a:defRPr/>
            </a:pPr>
            <a:r>
              <a:rPr lang="en-GB" sz="1100" dirty="0">
                <a:latin typeface="Comic Sans MS" panose="030F0702030302020204" pitchFamily="66" charset="0"/>
              </a:rPr>
              <a:t>The religion should not change and Jews should continue to follow all of the laws and teaching</a:t>
            </a:r>
          </a:p>
          <a:p>
            <a:pPr>
              <a:buFont typeface="Arial" pitchFamily="34" charset="0"/>
              <a:buChar char="•"/>
              <a:defRPr/>
            </a:pPr>
            <a:r>
              <a:rPr lang="en-GB" sz="1100" dirty="0">
                <a:latin typeface="Comic Sans MS" panose="030F0702030302020204" pitchFamily="66" charset="0"/>
              </a:rPr>
              <a:t>No work AT ALL on the Sabbath</a:t>
            </a:r>
          </a:p>
          <a:p>
            <a:pPr>
              <a:buFont typeface="Arial" pitchFamily="34" charset="0"/>
              <a:buChar char="•"/>
              <a:defRPr/>
            </a:pPr>
            <a:r>
              <a:rPr lang="en-GB" sz="1100" dirty="0">
                <a:latin typeface="Comic Sans MS" panose="030F0702030302020204" pitchFamily="66" charset="0"/>
              </a:rPr>
              <a:t>Men and women sit separately at the synagogue.</a:t>
            </a:r>
          </a:p>
          <a:p>
            <a:pPr>
              <a:buFont typeface="Arial" pitchFamily="34" charset="0"/>
              <a:buChar char="•"/>
              <a:defRPr/>
            </a:pPr>
            <a:r>
              <a:rPr lang="en-GB" sz="1100" dirty="0">
                <a:latin typeface="Comic Sans MS" panose="030F0702030302020204" pitchFamily="66" charset="0"/>
              </a:rPr>
              <a:t>Only men take an active part in the service. Only men can be Rabbi’s.</a:t>
            </a:r>
          </a:p>
          <a:p>
            <a:pPr>
              <a:buFont typeface="Arial" pitchFamily="34" charset="0"/>
              <a:buChar char="•"/>
              <a:defRPr/>
            </a:pPr>
            <a:r>
              <a:rPr lang="en-GB" sz="1100" dirty="0">
                <a:latin typeface="Comic Sans MS" panose="030F0702030302020204" pitchFamily="66" charset="0"/>
              </a:rPr>
              <a:t>Only Kosher food should be eaten as this what the Torah states. </a:t>
            </a:r>
          </a:p>
          <a:p>
            <a:pPr>
              <a:buFont typeface="Arial" pitchFamily="34" charset="0"/>
              <a:buChar char="•"/>
              <a:defRPr/>
            </a:pPr>
            <a:r>
              <a:rPr lang="en-GB" sz="1100" dirty="0">
                <a:latin typeface="Comic Sans MS" panose="030F0702030302020204" pitchFamily="66" charset="0"/>
              </a:rPr>
              <a:t>Only boys have a Bar Mitzvah. Girls have a Bat </a:t>
            </a:r>
            <a:r>
              <a:rPr lang="en-GB" sz="1100" dirty="0" err="1">
                <a:latin typeface="Comic Sans MS" panose="030F0702030302020204" pitchFamily="66" charset="0"/>
              </a:rPr>
              <a:t>Chayil</a:t>
            </a:r>
            <a:r>
              <a:rPr lang="en-GB" sz="1100" dirty="0">
                <a:latin typeface="Comic Sans MS" panose="030F0702030302020204" pitchFamily="66" charset="0"/>
              </a:rPr>
              <a:t> (daughter of worth) but are not expected to follow the law as strictly as boys. </a:t>
            </a:r>
          </a:p>
          <a:p>
            <a:pPr>
              <a:buFont typeface="Arial" pitchFamily="34" charset="0"/>
              <a:buChar char="•"/>
              <a:defRPr/>
            </a:pPr>
            <a:r>
              <a:rPr lang="en-GB" sz="1100" dirty="0" err="1">
                <a:latin typeface="Comic Sans MS" panose="030F0702030302020204" pitchFamily="66" charset="0"/>
              </a:rPr>
              <a:t>Kippahs</a:t>
            </a:r>
            <a:r>
              <a:rPr lang="en-GB" sz="1100" dirty="0">
                <a:latin typeface="Comic Sans MS" panose="030F0702030302020204" pitchFamily="66" charset="0"/>
              </a:rPr>
              <a:t> and </a:t>
            </a:r>
            <a:r>
              <a:rPr lang="en-GB" sz="1100" dirty="0" err="1">
                <a:latin typeface="Comic Sans MS" panose="030F0702030302020204" pitchFamily="66" charset="0"/>
              </a:rPr>
              <a:t>Teffilins</a:t>
            </a:r>
            <a:r>
              <a:rPr lang="en-GB" sz="1100" dirty="0">
                <a:latin typeface="Comic Sans MS" panose="030F0702030302020204" pitchFamily="66" charset="0"/>
              </a:rPr>
              <a:t> should be worn for worship.</a:t>
            </a:r>
          </a:p>
          <a:p>
            <a:pPr>
              <a:buFont typeface="Arial" pitchFamily="34" charset="0"/>
              <a:buChar char="•"/>
              <a:defRPr/>
            </a:pPr>
            <a:r>
              <a:rPr lang="en-GB" sz="1100" dirty="0">
                <a:latin typeface="Comic Sans MS" panose="030F0702030302020204" pitchFamily="66" charset="0"/>
              </a:rPr>
              <a:t>Prayers, services and worship should only ever be said in Hebrew. This is the language of the ancestors. </a:t>
            </a:r>
          </a:p>
        </p:txBody>
      </p:sp>
      <p:sp>
        <p:nvSpPr>
          <p:cNvPr id="9" name="TextBox 8"/>
          <p:cNvSpPr txBox="1"/>
          <p:nvPr/>
        </p:nvSpPr>
        <p:spPr>
          <a:xfrm>
            <a:off x="5056532" y="1159072"/>
            <a:ext cx="2985889" cy="297004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GB" sz="1100" b="1" u="sng" dirty="0">
                <a:latin typeface="Comic Sans MS" panose="030F0702030302020204" pitchFamily="66" charset="0"/>
              </a:rPr>
              <a:t>Reform Judaism</a:t>
            </a:r>
          </a:p>
          <a:p>
            <a:pPr>
              <a:buFont typeface="Arial" pitchFamily="34" charset="0"/>
              <a:buChar char="•"/>
              <a:defRPr/>
            </a:pPr>
            <a:r>
              <a:rPr lang="en-GB" sz="1100" dirty="0">
                <a:latin typeface="Comic Sans MS" panose="030F0702030302020204" pitchFamily="66" charset="0"/>
              </a:rPr>
              <a:t>Some Jewish beliefs and practices are no longer relevant in today’s society</a:t>
            </a:r>
          </a:p>
          <a:p>
            <a:pPr>
              <a:buFont typeface="Arial" pitchFamily="34" charset="0"/>
              <a:buChar char="•"/>
              <a:defRPr/>
            </a:pPr>
            <a:r>
              <a:rPr lang="en-GB" sz="1100" dirty="0">
                <a:latin typeface="Comic Sans MS" panose="030F0702030302020204" pitchFamily="66" charset="0"/>
              </a:rPr>
              <a:t>The Torah is God inspired and continues to be revealed today.</a:t>
            </a:r>
          </a:p>
          <a:p>
            <a:pPr>
              <a:buFont typeface="Arial" pitchFamily="34" charset="0"/>
              <a:buChar char="•"/>
              <a:defRPr/>
            </a:pPr>
            <a:r>
              <a:rPr lang="en-GB" sz="1100" dirty="0">
                <a:latin typeface="Comic Sans MS" panose="030F0702030302020204" pitchFamily="66" charset="0"/>
              </a:rPr>
              <a:t>Work can be done on the Sabbath.</a:t>
            </a:r>
          </a:p>
          <a:p>
            <a:pPr>
              <a:buFont typeface="Arial" pitchFamily="34" charset="0"/>
              <a:buChar char="•"/>
              <a:defRPr/>
            </a:pPr>
            <a:r>
              <a:rPr lang="en-GB" sz="1100" dirty="0">
                <a:latin typeface="Comic Sans MS" panose="030F0702030302020204" pitchFamily="66" charset="0"/>
              </a:rPr>
              <a:t>Men and women sit together in the synagogue, and women can become Rabbi’s.</a:t>
            </a:r>
          </a:p>
          <a:p>
            <a:pPr>
              <a:buFont typeface="Arial" pitchFamily="34" charset="0"/>
              <a:buChar char="•"/>
              <a:defRPr/>
            </a:pPr>
            <a:r>
              <a:rPr lang="en-GB" sz="1100" dirty="0">
                <a:latin typeface="Comic Sans MS" panose="030F0702030302020204" pitchFamily="66" charset="0"/>
              </a:rPr>
              <a:t>Girls have a Bat Mitzvah with the same ceremony as boys.</a:t>
            </a:r>
          </a:p>
          <a:p>
            <a:pPr>
              <a:buFont typeface="Arial" pitchFamily="34" charset="0"/>
              <a:buChar char="•"/>
              <a:defRPr/>
            </a:pPr>
            <a:r>
              <a:rPr lang="en-GB" sz="1100" dirty="0" err="1">
                <a:latin typeface="Comic Sans MS" panose="030F0702030302020204" pitchFamily="66" charset="0"/>
              </a:rPr>
              <a:t>Kippahs</a:t>
            </a:r>
            <a:r>
              <a:rPr lang="en-GB" sz="1100" dirty="0">
                <a:latin typeface="Comic Sans MS" panose="030F0702030302020204" pitchFamily="66" charset="0"/>
              </a:rPr>
              <a:t> are likely to be worn, however most reform Jews do not wear the </a:t>
            </a:r>
            <a:r>
              <a:rPr lang="en-GB" sz="1100" dirty="0" err="1">
                <a:latin typeface="Comic Sans MS" panose="030F0702030302020204" pitchFamily="66" charset="0"/>
              </a:rPr>
              <a:t>Teffilin</a:t>
            </a:r>
            <a:r>
              <a:rPr lang="en-GB" sz="1100" dirty="0">
                <a:latin typeface="Comic Sans MS" panose="030F0702030302020204" pitchFamily="66" charset="0"/>
              </a:rPr>
              <a:t>.</a:t>
            </a:r>
          </a:p>
          <a:p>
            <a:pPr>
              <a:buFont typeface="Arial" pitchFamily="34" charset="0"/>
              <a:buChar char="•"/>
              <a:defRPr/>
            </a:pPr>
            <a:r>
              <a:rPr lang="en-GB" sz="1100" dirty="0">
                <a:latin typeface="Comic Sans MS" panose="030F0702030302020204" pitchFamily="66" charset="0"/>
              </a:rPr>
              <a:t>Prayers, services and worships should be in both languages (Hebrew and the language of the country) so that everyone can participate. </a:t>
            </a:r>
          </a:p>
        </p:txBody>
      </p:sp>
      <p:sp>
        <p:nvSpPr>
          <p:cNvPr id="10" name="Rectangle 9"/>
          <p:cNvSpPr/>
          <p:nvPr/>
        </p:nvSpPr>
        <p:spPr>
          <a:xfrm>
            <a:off x="1531444" y="4129117"/>
            <a:ext cx="6535023" cy="25160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050" b="1" u="sng" dirty="0">
                <a:latin typeface="Comic Sans MS" panose="030F0702030302020204" pitchFamily="66" charset="0"/>
              </a:rPr>
              <a:t>Bar/Bat Mitzvah</a:t>
            </a:r>
          </a:p>
          <a:p>
            <a:r>
              <a:rPr lang="en-GB" sz="1050" dirty="0">
                <a:latin typeface="Comic Sans MS" panose="030F0702030302020204" pitchFamily="66" charset="0"/>
              </a:rPr>
              <a:t>Bar literally means son, Bat means daughter. The word Mitzvah means commandment or law. Although the term is commonly used to refer to the ceremony, it originally refers to the person becoming a Bar or Bat Mitzvah. According to Jewish law, a boy becomes accountable for their actions at 13, and a girl at 12 (only in Reform Judaism.) After the age of 12/13, a child has their own responsibility for following Jewish law and tradition and are able to participate in all areas of Jewish life (they can be counted as part of the </a:t>
            </a:r>
            <a:r>
              <a:rPr lang="en-GB" sz="1050" dirty="0" err="1">
                <a:latin typeface="Comic Sans MS" panose="030F0702030302020204" pitchFamily="66" charset="0"/>
              </a:rPr>
              <a:t>Minyan</a:t>
            </a:r>
            <a:r>
              <a:rPr lang="en-GB" sz="1050" dirty="0">
                <a:latin typeface="Comic Sans MS" panose="030F0702030302020204" pitchFamily="66" charset="0"/>
              </a:rPr>
              <a:t>.) Jewish boys and girls will  spend months and years preparing for their Bat/Bar Mitzvah; learning Hebrew, learning the Mitzvah and practising their reading from the Torah with the Rabbi. On the day itself the Bar/Bat Mitzvah will read a portion of the Torah in Hebrew and be given a special blessing by the Rabbi. A Bar/Bat Mitzvah marks the time when a child becomes responsible for the fulfilment of hundreds of mitzvahs. The thought can be quite overwhelming! Some children find it meaningful to choose one mitzvah to focus on.</a:t>
            </a:r>
            <a:endParaRPr lang="en-GB" sz="1050" dirty="0">
              <a:solidFill>
                <a:srgbClr val="000000"/>
              </a:solidFill>
              <a:latin typeface="Comic Sans MS" panose="030F0702030302020204" pitchFamily="66" charset="0"/>
            </a:endParaRPr>
          </a:p>
          <a:p>
            <a:r>
              <a:rPr lang="en-GB" sz="1050" dirty="0">
                <a:solidFill>
                  <a:srgbClr val="000000"/>
                </a:solidFill>
                <a:latin typeface="Comic Sans MS" panose="030F0702030302020204" pitchFamily="66" charset="0"/>
              </a:rPr>
              <a:t>The mitzvah project can be something to help others, such as a charity drive, which will encourage the Jewish tradition of </a:t>
            </a:r>
            <a:r>
              <a:rPr lang="en-GB" sz="1050" i="1" dirty="0" err="1">
                <a:solidFill>
                  <a:srgbClr val="000000"/>
                </a:solidFill>
                <a:latin typeface="Comic Sans MS" panose="030F0702030302020204" pitchFamily="66" charset="0"/>
              </a:rPr>
              <a:t>chessed</a:t>
            </a:r>
            <a:r>
              <a:rPr lang="en-GB" sz="1050" dirty="0">
                <a:solidFill>
                  <a:srgbClr val="000000"/>
                </a:solidFill>
                <a:latin typeface="Comic Sans MS" panose="030F0702030302020204" pitchFamily="66" charset="0"/>
              </a:rPr>
              <a:t>, (kindness), or it can be a more individual mitzvah, such as daily prayer. </a:t>
            </a:r>
          </a:p>
        </p:txBody>
      </p:sp>
    </p:spTree>
    <p:extLst>
      <p:ext uri="{BB962C8B-B14F-4D97-AF65-F5344CB8AC3E}">
        <p14:creationId xmlns:p14="http://schemas.microsoft.com/office/powerpoint/2010/main" val="97185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1684" y="140116"/>
          <a:ext cx="11890060" cy="6614852"/>
        </p:xfrm>
        <a:graphic>
          <a:graphicData uri="http://schemas.openxmlformats.org/drawingml/2006/table">
            <a:tbl>
              <a:tblPr firstRow="1" bandRow="1">
                <a:tableStyleId>{5940675A-B579-460E-94D1-54222C63F5DA}</a:tableStyleId>
              </a:tblPr>
              <a:tblGrid>
                <a:gridCol w="2378012"/>
                <a:gridCol w="2378012"/>
                <a:gridCol w="2378012"/>
                <a:gridCol w="2378012"/>
                <a:gridCol w="2378012"/>
              </a:tblGrid>
              <a:tr h="1653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What is the </a:t>
                      </a:r>
                      <a:r>
                        <a:rPr lang="en-GB" sz="1200" dirty="0" err="1" smtClean="0"/>
                        <a:t>Tenakh</a:t>
                      </a:r>
                      <a:r>
                        <a:rPr lang="en-GB" sz="1200" dirty="0" smtClean="0"/>
                        <a:t>?</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What are the three parts of the </a:t>
                      </a:r>
                      <a:r>
                        <a:rPr lang="en-GB" sz="1200" dirty="0" err="1" smtClean="0"/>
                        <a:t>Tenakh</a:t>
                      </a:r>
                      <a:r>
                        <a:rPr lang="en-GB" sz="1200" dirty="0" smtClean="0"/>
                        <a:t> (TNK)</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What is the Torah made up of?</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Why is the Torah the holiest part of the </a:t>
                      </a:r>
                      <a:r>
                        <a:rPr lang="en-GB" sz="1200" dirty="0" err="1" smtClean="0"/>
                        <a:t>Tenakh</a:t>
                      </a:r>
                      <a:r>
                        <a:rPr lang="en-GB" sz="1200" dirty="0" smtClean="0"/>
                        <a:t>?</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How many commandments are in the Torah?</a:t>
                      </a:r>
                    </a:p>
                    <a:p>
                      <a:endParaRPr lang="en-GB" sz="1200" dirty="0"/>
                    </a:p>
                  </a:txBody>
                  <a:tcPr/>
                </a:tc>
              </a:tr>
              <a:tr h="1653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How many sections is the </a:t>
                      </a:r>
                      <a:r>
                        <a:rPr lang="en-GB" sz="1200" dirty="0" err="1" smtClean="0"/>
                        <a:t>Nevi’im</a:t>
                      </a:r>
                      <a:r>
                        <a:rPr lang="en-GB" sz="1200" dirty="0" smtClean="0"/>
                        <a:t> divided into?</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Whose history does the </a:t>
                      </a:r>
                      <a:r>
                        <a:rPr lang="en-GB" sz="1200" dirty="0" err="1" smtClean="0"/>
                        <a:t>Nevi’im</a:t>
                      </a:r>
                      <a:r>
                        <a:rPr lang="en-GB" sz="1200" dirty="0" smtClean="0"/>
                        <a:t> trace?</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Name three prophets who are in the </a:t>
                      </a:r>
                      <a:r>
                        <a:rPr lang="en-GB" sz="1200" dirty="0" err="1" smtClean="0"/>
                        <a:t>Nevi’im</a:t>
                      </a:r>
                      <a:r>
                        <a:rPr lang="en-GB" sz="1200" dirty="0" smtClean="0"/>
                        <a:t>?.</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Why are the prophets important to the Jews?</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What are the three ‘P’s’ of the </a:t>
                      </a:r>
                      <a:r>
                        <a:rPr lang="en-GB" sz="1200" dirty="0" err="1" smtClean="0"/>
                        <a:t>Ketuvim</a:t>
                      </a:r>
                      <a:r>
                        <a:rPr lang="en-GB" sz="1200" dirty="0" smtClean="0"/>
                        <a:t>?</a:t>
                      </a:r>
                    </a:p>
                    <a:p>
                      <a:endParaRPr lang="en-GB" sz="1200" dirty="0"/>
                    </a:p>
                  </a:txBody>
                  <a:tcPr/>
                </a:tc>
              </a:tr>
              <a:tr h="1653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Which of the three parts of the </a:t>
                      </a:r>
                      <a:r>
                        <a:rPr lang="en-GB" sz="1200" dirty="0" err="1" smtClean="0"/>
                        <a:t>Tenakh</a:t>
                      </a:r>
                      <a:r>
                        <a:rPr lang="en-GB" sz="1200" dirty="0" smtClean="0"/>
                        <a:t> has the most authority</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Which of the three parts of the </a:t>
                      </a:r>
                      <a:r>
                        <a:rPr lang="en-GB" sz="1200" dirty="0" err="1" smtClean="0"/>
                        <a:t>Tenakh</a:t>
                      </a:r>
                      <a:r>
                        <a:rPr lang="en-GB" sz="1200" dirty="0" smtClean="0"/>
                        <a:t> has the least authority?</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What words describe teachings passed on by word of mouth?</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How many volumes does the Mishnah have?</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Who wrote down the Mishnah?</a:t>
                      </a:r>
                    </a:p>
                    <a:p>
                      <a:endParaRPr lang="en-GB" sz="1200" dirty="0"/>
                    </a:p>
                  </a:txBody>
                  <a:tcPr/>
                </a:tc>
              </a:tr>
              <a:tr h="1653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What is the </a:t>
                      </a:r>
                      <a:r>
                        <a:rPr lang="en-GB" sz="1200" dirty="0" err="1" smtClean="0"/>
                        <a:t>Gemara</a:t>
                      </a:r>
                      <a:r>
                        <a:rPr lang="en-GB" sz="1200" dirty="0" smtClean="0"/>
                        <a:t>?</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Why is the Talmud important?</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Why were ‘The codes’ written?</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What is the purpose of ‘The Responses’?</a:t>
                      </a:r>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What percentage of British Jews attend Orthodox Synagogues?</a:t>
                      </a:r>
                    </a:p>
                    <a:p>
                      <a:endParaRPr lang="en-GB" sz="1200" dirty="0"/>
                    </a:p>
                  </a:txBody>
                  <a:tcPr/>
                </a:tc>
              </a:tr>
            </a:tbl>
          </a:graphicData>
        </a:graphic>
      </p:graphicFrame>
    </p:spTree>
    <p:extLst>
      <p:ext uri="{BB962C8B-B14F-4D97-AF65-F5344CB8AC3E}">
        <p14:creationId xmlns:p14="http://schemas.microsoft.com/office/powerpoint/2010/main" val="2895987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34042152"/>
              </p:ext>
            </p:extLst>
          </p:nvPr>
        </p:nvGraphicFramePr>
        <p:xfrm>
          <a:off x="294611" y="246976"/>
          <a:ext cx="11620724" cy="6323156"/>
        </p:xfrm>
        <a:graphic>
          <a:graphicData uri="http://schemas.openxmlformats.org/drawingml/2006/table">
            <a:tbl>
              <a:tblPr firstRow="1" bandRow="1">
                <a:tableStyleId>{5940675A-B579-460E-94D1-54222C63F5DA}</a:tableStyleId>
              </a:tblPr>
              <a:tblGrid>
                <a:gridCol w="2905181"/>
                <a:gridCol w="2905181"/>
                <a:gridCol w="2905181"/>
                <a:gridCol w="2905181"/>
              </a:tblGrid>
              <a:tr h="1239312">
                <a:tc>
                  <a:txBody>
                    <a:bodyPr/>
                    <a:lstStyle/>
                    <a:p>
                      <a:r>
                        <a:rPr lang="en-GB" sz="2000" dirty="0" smtClean="0"/>
                        <a:t>What</a:t>
                      </a:r>
                      <a:r>
                        <a:rPr lang="en-GB" sz="2000" baseline="0" dirty="0" smtClean="0"/>
                        <a:t> is the difference between moral and natural evil?</a:t>
                      </a:r>
                      <a:endParaRPr lang="en-GB" sz="2000" dirty="0"/>
                    </a:p>
                  </a:txBody>
                  <a:tcPr/>
                </a:tc>
                <a:tc>
                  <a:txBody>
                    <a:bodyPr/>
                    <a:lstStyle/>
                    <a:p>
                      <a:r>
                        <a:rPr lang="en-GB" sz="2000" dirty="0" smtClean="0"/>
                        <a:t>What is original Sin?</a:t>
                      </a:r>
                      <a:endParaRPr lang="en-GB" sz="2000" dirty="0"/>
                    </a:p>
                  </a:txBody>
                  <a:tcPr/>
                </a:tc>
                <a:tc>
                  <a:txBody>
                    <a:bodyPr/>
                    <a:lstStyle/>
                    <a:p>
                      <a:r>
                        <a:rPr lang="en-GB" sz="2000" dirty="0" smtClean="0"/>
                        <a:t>Explain</a:t>
                      </a:r>
                      <a:r>
                        <a:rPr lang="en-GB" sz="2000" baseline="0" dirty="0" smtClean="0"/>
                        <a:t> </a:t>
                      </a:r>
                      <a:r>
                        <a:rPr lang="en-GB" sz="2000" dirty="0" smtClean="0"/>
                        <a:t>St. Augustine’s teachings on Privation</a:t>
                      </a:r>
                      <a:endParaRPr lang="en-GB" sz="2000" dirty="0"/>
                    </a:p>
                  </a:txBody>
                  <a:tcPr/>
                </a:tc>
                <a:tc>
                  <a:txBody>
                    <a:bodyPr/>
                    <a:lstStyle/>
                    <a:p>
                      <a:r>
                        <a:rPr lang="en-GB" sz="2000" dirty="0" smtClean="0"/>
                        <a:t>Explain four ways that Christians</a:t>
                      </a:r>
                      <a:r>
                        <a:rPr lang="en-GB" sz="2000" baseline="0" dirty="0" smtClean="0"/>
                        <a:t> justify suffering.</a:t>
                      </a:r>
                      <a:endParaRPr lang="en-GB" sz="2000" dirty="0"/>
                    </a:p>
                  </a:txBody>
                  <a:tcPr/>
                </a:tc>
              </a:tr>
              <a:tr h="1239312">
                <a:tc>
                  <a:txBody>
                    <a:bodyPr/>
                    <a:lstStyle/>
                    <a:p>
                      <a:r>
                        <a:rPr lang="en-GB" sz="2000" dirty="0" smtClean="0"/>
                        <a:t>What</a:t>
                      </a:r>
                      <a:r>
                        <a:rPr lang="en-GB" sz="2000" baseline="0" dirty="0" smtClean="0"/>
                        <a:t> do Catholics belief about God’s goodness?</a:t>
                      </a:r>
                      <a:endParaRPr lang="en-GB" sz="2000" dirty="0"/>
                    </a:p>
                  </a:txBody>
                  <a:tcPr/>
                </a:tc>
                <a:tc>
                  <a:txBody>
                    <a:bodyPr/>
                    <a:lstStyle/>
                    <a:p>
                      <a:r>
                        <a:rPr lang="en-GB" sz="2000" dirty="0" smtClean="0"/>
                        <a:t>Describe the story</a:t>
                      </a:r>
                      <a:r>
                        <a:rPr lang="en-GB" sz="2000" baseline="0" dirty="0" smtClean="0"/>
                        <a:t> of Job</a:t>
                      </a:r>
                      <a:endParaRPr lang="en-GB" sz="2000" dirty="0"/>
                    </a:p>
                  </a:txBody>
                  <a:tcPr/>
                </a:tc>
                <a:tc>
                  <a:txBody>
                    <a:bodyPr/>
                    <a:lstStyle/>
                    <a:p>
                      <a:r>
                        <a:rPr lang="en-GB" sz="2000" dirty="0" smtClean="0"/>
                        <a:t>How should a Catholic respond to suffering?</a:t>
                      </a:r>
                      <a:endParaRPr lang="en-GB" sz="2000" dirty="0"/>
                    </a:p>
                  </a:txBody>
                  <a:tcPr/>
                </a:tc>
                <a:tc>
                  <a:txBody>
                    <a:bodyPr/>
                    <a:lstStyle/>
                    <a:p>
                      <a:r>
                        <a:rPr lang="en-GB" sz="2000" dirty="0" smtClean="0"/>
                        <a:t>What is the inconsistent</a:t>
                      </a:r>
                      <a:r>
                        <a:rPr lang="en-GB" sz="2000" baseline="0" dirty="0" smtClean="0"/>
                        <a:t> triad?</a:t>
                      </a:r>
                      <a:endParaRPr lang="en-GB" sz="2000" dirty="0"/>
                    </a:p>
                  </a:txBody>
                  <a:tcPr/>
                </a:tc>
              </a:tr>
              <a:tr h="1365908">
                <a:tc>
                  <a:txBody>
                    <a:bodyPr/>
                    <a:lstStyle/>
                    <a:p>
                      <a:r>
                        <a:rPr lang="en-GB" sz="2000" dirty="0" smtClean="0"/>
                        <a:t>How does Stephen</a:t>
                      </a:r>
                      <a:r>
                        <a:rPr lang="en-GB" sz="2000" baseline="0" dirty="0" smtClean="0"/>
                        <a:t> Fry explain suffering?</a:t>
                      </a:r>
                      <a:endParaRPr lang="en-GB" sz="2000" dirty="0"/>
                    </a:p>
                  </a:txBody>
                  <a:tcPr/>
                </a:tc>
                <a:tc>
                  <a:txBody>
                    <a:bodyPr/>
                    <a:lstStyle/>
                    <a:p>
                      <a:r>
                        <a:rPr lang="en-GB" sz="2000" dirty="0" smtClean="0"/>
                        <a:t>Describe</a:t>
                      </a:r>
                      <a:r>
                        <a:rPr lang="en-GB" sz="2000" baseline="0" dirty="0" smtClean="0"/>
                        <a:t> </a:t>
                      </a:r>
                      <a:r>
                        <a:rPr lang="en-GB" sz="2000" baseline="0" dirty="0" err="1" smtClean="0"/>
                        <a:t>Weisels</a:t>
                      </a:r>
                      <a:r>
                        <a:rPr lang="en-GB" sz="2000" baseline="0" dirty="0" smtClean="0"/>
                        <a:t> suffering and the impact on his belief in God.</a:t>
                      </a:r>
                      <a:endParaRPr lang="en-GB" sz="2000" dirty="0"/>
                    </a:p>
                  </a:txBody>
                  <a:tcPr/>
                </a:tc>
                <a:tc>
                  <a:txBody>
                    <a:bodyPr/>
                    <a:lstStyle/>
                    <a:p>
                      <a:r>
                        <a:rPr lang="en-GB" sz="2000" dirty="0" smtClean="0"/>
                        <a:t>What does </a:t>
                      </a:r>
                      <a:r>
                        <a:rPr lang="en-GB" sz="2000" dirty="0" err="1" smtClean="0"/>
                        <a:t>Dawkin’s</a:t>
                      </a:r>
                      <a:r>
                        <a:rPr lang="en-GB" sz="2000" dirty="0" smtClean="0"/>
                        <a:t> believe about suffering?</a:t>
                      </a:r>
                      <a:endParaRPr lang="en-GB" sz="2000" dirty="0"/>
                    </a:p>
                  </a:txBody>
                  <a:tcPr/>
                </a:tc>
                <a:tc>
                  <a:txBody>
                    <a:bodyPr/>
                    <a:lstStyle/>
                    <a:p>
                      <a:r>
                        <a:rPr lang="en-GB" sz="2000" dirty="0" smtClean="0"/>
                        <a:t>Who is Epicurus?</a:t>
                      </a:r>
                      <a:endParaRPr lang="en-GB" sz="2000" dirty="0"/>
                    </a:p>
                  </a:txBody>
                  <a:tcPr/>
                </a:tc>
              </a:tr>
              <a:tr h="1239312">
                <a:tc>
                  <a:txBody>
                    <a:bodyPr/>
                    <a:lstStyle/>
                    <a:p>
                      <a:r>
                        <a:rPr lang="en-GB" sz="2000" dirty="0" smtClean="0"/>
                        <a:t>Why are Christians</a:t>
                      </a:r>
                      <a:r>
                        <a:rPr lang="en-GB" sz="2000" baseline="0" dirty="0" smtClean="0"/>
                        <a:t> against Euthanasia?</a:t>
                      </a:r>
                      <a:endParaRPr lang="en-GB" sz="2000" dirty="0"/>
                    </a:p>
                  </a:txBody>
                  <a:tcPr/>
                </a:tc>
                <a:tc>
                  <a:txBody>
                    <a:bodyPr/>
                    <a:lstStyle/>
                    <a:p>
                      <a:r>
                        <a:rPr lang="en-GB" sz="2000" dirty="0" smtClean="0"/>
                        <a:t>Why do some Christians support Euthanasia?</a:t>
                      </a:r>
                      <a:endParaRPr lang="en-GB" sz="2000" dirty="0"/>
                    </a:p>
                  </a:txBody>
                  <a:tcPr/>
                </a:tc>
                <a:tc>
                  <a:txBody>
                    <a:bodyPr/>
                    <a:lstStyle/>
                    <a:p>
                      <a:r>
                        <a:rPr lang="en-GB" sz="2000" dirty="0" smtClean="0"/>
                        <a:t>What does</a:t>
                      </a:r>
                      <a:r>
                        <a:rPr lang="en-GB" sz="2000" baseline="0" dirty="0" smtClean="0"/>
                        <a:t> the Bible say about Christians working for social justice?</a:t>
                      </a:r>
                      <a:endParaRPr lang="en-GB" sz="2000" dirty="0"/>
                    </a:p>
                  </a:txBody>
                  <a:tcPr/>
                </a:tc>
                <a:tc>
                  <a:txBody>
                    <a:bodyPr/>
                    <a:lstStyle/>
                    <a:p>
                      <a:r>
                        <a:rPr lang="en-GB" sz="2000" dirty="0" smtClean="0"/>
                        <a:t>Describe</a:t>
                      </a:r>
                      <a:r>
                        <a:rPr lang="en-GB" sz="2000" baseline="0" dirty="0" smtClean="0"/>
                        <a:t> the work of CAFOD</a:t>
                      </a:r>
                      <a:endParaRPr lang="en-GB" sz="2000" dirty="0"/>
                    </a:p>
                  </a:txBody>
                  <a:tcPr/>
                </a:tc>
              </a:tr>
              <a:tr h="1239312">
                <a:tc>
                  <a:txBody>
                    <a:bodyPr/>
                    <a:lstStyle/>
                    <a:p>
                      <a:r>
                        <a:rPr lang="en-GB" sz="2000" dirty="0" smtClean="0"/>
                        <a:t>Why do CAFOD</a:t>
                      </a:r>
                      <a:r>
                        <a:rPr lang="en-GB" sz="2000" baseline="0" dirty="0" smtClean="0"/>
                        <a:t> do the work they do?</a:t>
                      </a:r>
                      <a:endParaRPr lang="en-GB" sz="2000" dirty="0"/>
                    </a:p>
                  </a:txBody>
                  <a:tcPr/>
                </a:tc>
                <a:tc>
                  <a:txBody>
                    <a:bodyPr/>
                    <a:lstStyle/>
                    <a:p>
                      <a:r>
                        <a:rPr lang="en-GB" sz="2000" dirty="0" smtClean="0"/>
                        <a:t>What</a:t>
                      </a:r>
                      <a:r>
                        <a:rPr lang="en-GB" sz="2000" baseline="0" dirty="0" smtClean="0"/>
                        <a:t> is the significance of Jesus’ suffering and death?</a:t>
                      </a:r>
                      <a:endParaRPr lang="en-GB" sz="2000" dirty="0"/>
                    </a:p>
                  </a:txBody>
                  <a:tcPr/>
                </a:tc>
                <a:tc>
                  <a:txBody>
                    <a:bodyPr/>
                    <a:lstStyle/>
                    <a:p>
                      <a:r>
                        <a:rPr lang="en-GB" sz="2000" dirty="0" smtClean="0"/>
                        <a:t>How is the</a:t>
                      </a:r>
                      <a:r>
                        <a:rPr lang="en-GB" sz="2000" baseline="0" dirty="0" smtClean="0"/>
                        <a:t> Trinity expressed through the Bible?</a:t>
                      </a:r>
                      <a:endParaRPr lang="en-GB" sz="2000" dirty="0"/>
                    </a:p>
                  </a:txBody>
                  <a:tcPr/>
                </a:tc>
                <a:tc>
                  <a:txBody>
                    <a:bodyPr/>
                    <a:lstStyle/>
                    <a:p>
                      <a:r>
                        <a:rPr lang="en-GB" sz="2000" dirty="0" smtClean="0"/>
                        <a:t>What</a:t>
                      </a:r>
                      <a:r>
                        <a:rPr lang="en-GB" sz="2000" baseline="0" dirty="0" smtClean="0"/>
                        <a:t> does St. Augustine teach about the Trinity?</a:t>
                      </a:r>
                      <a:endParaRPr lang="en-GB" sz="2000" dirty="0"/>
                    </a:p>
                  </a:txBody>
                  <a:tcPr/>
                </a:tc>
              </a:tr>
            </a:tbl>
          </a:graphicData>
        </a:graphic>
      </p:graphicFrame>
    </p:spTree>
    <p:extLst>
      <p:ext uri="{BB962C8B-B14F-4D97-AF65-F5344CB8AC3E}">
        <p14:creationId xmlns:p14="http://schemas.microsoft.com/office/powerpoint/2010/main" val="1919672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5980" y="50462"/>
            <a:ext cx="2057400" cy="12730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endParaRPr lang="en-GB" sz="1600" dirty="0" smtClean="0">
              <a:solidFill>
                <a:schemeClr val="tx1"/>
              </a:solidFill>
            </a:endParaRPr>
          </a:p>
          <a:p>
            <a:pPr algn="ctr"/>
            <a:r>
              <a:rPr lang="en-GB" sz="1600" dirty="0" smtClean="0">
                <a:solidFill>
                  <a:schemeClr val="tx1"/>
                </a:solidFill>
              </a:rPr>
              <a:t>What does free will mean?</a:t>
            </a: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7" name="Rounded Rectangle 6"/>
          <p:cNvSpPr/>
          <p:nvPr/>
        </p:nvSpPr>
        <p:spPr>
          <a:xfrm>
            <a:off x="115980" y="3261603"/>
            <a:ext cx="2586277" cy="18593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r>
              <a:rPr lang="en-GB" sz="1600" dirty="0" smtClean="0">
                <a:solidFill>
                  <a:schemeClr val="tx1"/>
                </a:solidFill>
              </a:rPr>
              <a:t>Name 3 ways a Catholic should respond to evil:</a:t>
            </a:r>
          </a:p>
          <a:p>
            <a:pPr marL="285750" indent="-285750">
              <a:buFont typeface="Arial" panose="020B0604020202020204" pitchFamily="34" charset="0"/>
              <a:buChar char="•"/>
            </a:pPr>
            <a:r>
              <a:rPr lang="en-GB" sz="1600" dirty="0">
                <a:solidFill>
                  <a:schemeClr val="tx1"/>
                </a:solidFill>
              </a:rPr>
              <a:t> </a:t>
            </a:r>
            <a:endParaRPr lang="en-GB" sz="1600" dirty="0" smtClean="0">
              <a:solidFill>
                <a:schemeClr val="tx1"/>
              </a:solidFill>
            </a:endParaRPr>
          </a:p>
          <a:p>
            <a:pPr marL="285750" indent="-285750">
              <a:buFont typeface="Arial" panose="020B0604020202020204" pitchFamily="34" charset="0"/>
              <a:buChar char="•"/>
            </a:pPr>
            <a:r>
              <a:rPr lang="en-GB" sz="1600" dirty="0">
                <a:solidFill>
                  <a:schemeClr val="tx1"/>
                </a:solidFill>
              </a:rPr>
              <a:t> </a:t>
            </a:r>
            <a:endParaRPr lang="en-GB" sz="1600" dirty="0" smtClean="0">
              <a:solidFill>
                <a:schemeClr val="tx1"/>
              </a:solidFill>
            </a:endParaRPr>
          </a:p>
          <a:p>
            <a:pPr marL="285750" indent="-285750">
              <a:buFont typeface="Arial" panose="020B0604020202020204" pitchFamily="34" charset="0"/>
              <a:buChar char="•"/>
            </a:pPr>
            <a:r>
              <a:rPr lang="en-GB" sz="1600" dirty="0">
                <a:solidFill>
                  <a:schemeClr val="tx1"/>
                </a:solidFill>
              </a:rPr>
              <a:t> </a:t>
            </a: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8" name="Rounded Rectangle 7"/>
          <p:cNvSpPr/>
          <p:nvPr/>
        </p:nvSpPr>
        <p:spPr>
          <a:xfrm>
            <a:off x="115980" y="1436012"/>
            <a:ext cx="2249022" cy="175012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endParaRPr lang="en-GB" sz="1600" dirty="0">
              <a:solidFill>
                <a:schemeClr val="tx1"/>
              </a:solidFill>
            </a:endParaRPr>
          </a:p>
          <a:p>
            <a:pPr algn="ctr"/>
            <a:r>
              <a:rPr lang="en-GB" sz="1600" dirty="0" smtClean="0">
                <a:solidFill>
                  <a:schemeClr val="tx1"/>
                </a:solidFill>
              </a:rPr>
              <a:t>What is the message of the story of Job?</a:t>
            </a: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10" name="Isosceles Triangle 9"/>
          <p:cNvSpPr/>
          <p:nvPr/>
        </p:nvSpPr>
        <p:spPr>
          <a:xfrm>
            <a:off x="3769879" y="4038418"/>
            <a:ext cx="2487706" cy="216497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The Inconsistent Triad</a:t>
            </a:r>
            <a:endParaRPr lang="en-GB" sz="1600" dirty="0">
              <a:solidFill>
                <a:schemeClr val="tx1"/>
              </a:solidFill>
            </a:endParaRPr>
          </a:p>
        </p:txBody>
      </p:sp>
      <p:sp>
        <p:nvSpPr>
          <p:cNvPr id="11" name="Rounded Rectangle 10"/>
          <p:cNvSpPr/>
          <p:nvPr/>
        </p:nvSpPr>
        <p:spPr>
          <a:xfrm>
            <a:off x="2464174" y="132666"/>
            <a:ext cx="2968438" cy="16922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endParaRPr lang="en-GB" sz="1600" dirty="0">
              <a:solidFill>
                <a:schemeClr val="tx1"/>
              </a:solidFill>
            </a:endParaRPr>
          </a:p>
          <a:p>
            <a:pPr algn="ctr"/>
            <a:r>
              <a:rPr lang="en-GB" sz="1600" dirty="0" smtClean="0">
                <a:solidFill>
                  <a:schemeClr val="tx1"/>
                </a:solidFill>
              </a:rPr>
              <a:t>Why does evil and suffering lead some to question God’s </a:t>
            </a:r>
          </a:p>
          <a:p>
            <a:pPr algn="ctr"/>
            <a:r>
              <a:rPr lang="en-GB" sz="1600" dirty="0" smtClean="0">
                <a:solidFill>
                  <a:schemeClr val="tx1"/>
                </a:solidFill>
              </a:rPr>
              <a:t>existence?</a:t>
            </a:r>
          </a:p>
          <a:p>
            <a:pPr algn="ctr"/>
            <a:endParaRPr lang="en-GB" dirty="0">
              <a:solidFill>
                <a:schemeClr val="tx1"/>
              </a:solidFill>
            </a:endParaRPr>
          </a:p>
          <a:p>
            <a:pPr algn="ctr"/>
            <a:endParaRPr lang="en-GB" dirty="0" smtClean="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12" name="Rounded Rectangle 11"/>
          <p:cNvSpPr/>
          <p:nvPr/>
        </p:nvSpPr>
        <p:spPr>
          <a:xfrm>
            <a:off x="2464174" y="1954540"/>
            <a:ext cx="2968438" cy="13345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r>
              <a:rPr lang="en-GB" sz="1600" dirty="0" smtClean="0">
                <a:solidFill>
                  <a:schemeClr val="tx1"/>
                </a:solidFill>
              </a:rPr>
              <a:t>How did St Augustine describe evil?</a:t>
            </a: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13" name="Rounded Rectangle 12"/>
          <p:cNvSpPr/>
          <p:nvPr/>
        </p:nvSpPr>
        <p:spPr>
          <a:xfrm>
            <a:off x="5531784" y="162958"/>
            <a:ext cx="3699896" cy="15087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r>
              <a:rPr lang="en-GB" sz="1600" dirty="0" smtClean="0">
                <a:solidFill>
                  <a:schemeClr val="tx1"/>
                </a:solidFill>
              </a:rPr>
              <a:t>Name 3 reasons a Catholic could justify evil:</a:t>
            </a:r>
          </a:p>
          <a:p>
            <a:pPr marL="285750" indent="-285750">
              <a:buFont typeface="Arial" panose="020B0604020202020204" pitchFamily="34" charset="0"/>
              <a:buChar char="•"/>
            </a:pPr>
            <a:r>
              <a:rPr lang="en-GB" sz="1600" dirty="0">
                <a:solidFill>
                  <a:schemeClr val="tx1"/>
                </a:solidFill>
              </a:rPr>
              <a:t> </a:t>
            </a:r>
            <a:endParaRPr lang="en-GB" sz="1600" dirty="0" smtClean="0">
              <a:solidFill>
                <a:schemeClr val="tx1"/>
              </a:solidFill>
            </a:endParaRPr>
          </a:p>
          <a:p>
            <a:pPr marL="285750" indent="-285750">
              <a:buFont typeface="Arial" panose="020B0604020202020204" pitchFamily="34" charset="0"/>
              <a:buChar char="•"/>
            </a:pPr>
            <a:r>
              <a:rPr lang="en-GB" sz="1600" dirty="0">
                <a:solidFill>
                  <a:schemeClr val="tx1"/>
                </a:solidFill>
              </a:rPr>
              <a:t> </a:t>
            </a:r>
            <a:endParaRPr lang="en-GB" sz="1600" dirty="0" smtClean="0">
              <a:solidFill>
                <a:schemeClr val="tx1"/>
              </a:solidFill>
            </a:endParaRPr>
          </a:p>
          <a:p>
            <a:pPr marL="285750" indent="-285750">
              <a:buFont typeface="Arial" panose="020B0604020202020204" pitchFamily="34" charset="0"/>
              <a:buChar char="•"/>
            </a:pPr>
            <a:r>
              <a:rPr lang="en-GB" sz="1600" dirty="0">
                <a:solidFill>
                  <a:schemeClr val="tx1"/>
                </a:solidFill>
              </a:rPr>
              <a:t> </a:t>
            </a:r>
            <a:endParaRPr lang="en-GB" sz="1600" dirty="0" smtClean="0">
              <a:solidFill>
                <a:schemeClr val="tx1"/>
              </a:solidFill>
            </a:endParaRPr>
          </a:p>
          <a:p>
            <a:pPr algn="ctr"/>
            <a:endParaRPr lang="en-GB" dirty="0">
              <a:solidFill>
                <a:schemeClr val="tx1"/>
              </a:solidFill>
            </a:endParaRPr>
          </a:p>
        </p:txBody>
      </p:sp>
      <p:sp>
        <p:nvSpPr>
          <p:cNvPr id="14" name="Rounded Rectangle 13"/>
          <p:cNvSpPr/>
          <p:nvPr/>
        </p:nvSpPr>
        <p:spPr>
          <a:xfrm>
            <a:off x="115980" y="5250496"/>
            <a:ext cx="2739561" cy="141003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r>
              <a:rPr lang="en-GB" sz="1600" dirty="0" smtClean="0">
                <a:solidFill>
                  <a:schemeClr val="tx1"/>
                </a:solidFill>
              </a:rPr>
              <a:t>What does Dawkins believe about suffering?</a:t>
            </a:r>
          </a:p>
          <a:p>
            <a:pPr algn="ctr"/>
            <a:endParaRPr lang="en-GB" sz="1600" dirty="0" smtClean="0">
              <a:solidFill>
                <a:schemeClr val="tx1"/>
              </a:solidFill>
            </a:endParaRPr>
          </a:p>
          <a:p>
            <a:pPr algn="ctr"/>
            <a:endParaRPr lang="en-GB" sz="1600" dirty="0">
              <a:solidFill>
                <a:schemeClr val="tx1"/>
              </a:solidFill>
            </a:endParaRPr>
          </a:p>
          <a:p>
            <a:pPr algn="ctr"/>
            <a:endParaRPr lang="en-GB" sz="1600" dirty="0" smtClean="0">
              <a:solidFill>
                <a:schemeClr val="tx1"/>
              </a:solidFill>
            </a:endParaRPr>
          </a:p>
          <a:p>
            <a:pPr algn="ctr"/>
            <a:endParaRPr lang="en-GB" sz="1600" dirty="0">
              <a:solidFill>
                <a:schemeClr val="tx1"/>
              </a:solidFill>
            </a:endParaRPr>
          </a:p>
        </p:txBody>
      </p:sp>
      <p:sp>
        <p:nvSpPr>
          <p:cNvPr id="16" name="Rounded Rectangle 15"/>
          <p:cNvSpPr/>
          <p:nvPr/>
        </p:nvSpPr>
        <p:spPr>
          <a:xfrm>
            <a:off x="5531784" y="1824951"/>
            <a:ext cx="3699896" cy="146416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Why are the Beatitudes an important part of Jesus’ teaching?</a:t>
            </a:r>
          </a:p>
          <a:p>
            <a:pPr algn="ctr"/>
            <a:endParaRPr lang="en-GB" sz="1600" dirty="0">
              <a:solidFill>
                <a:schemeClr val="tx1"/>
              </a:solidFill>
            </a:endParaRPr>
          </a:p>
          <a:p>
            <a:pPr algn="ctr"/>
            <a:endParaRPr lang="en-GB" sz="1600" dirty="0">
              <a:solidFill>
                <a:schemeClr val="tx1"/>
              </a:solidFill>
            </a:endParaRPr>
          </a:p>
          <a:p>
            <a:pPr algn="ctr"/>
            <a:endParaRPr lang="en-GB" sz="1600" dirty="0" smtClean="0">
              <a:solidFill>
                <a:schemeClr val="tx1"/>
              </a:solidFill>
            </a:endParaRPr>
          </a:p>
        </p:txBody>
      </p:sp>
      <p:sp>
        <p:nvSpPr>
          <p:cNvPr id="17" name="Rounded Rectangle 16"/>
          <p:cNvSpPr/>
          <p:nvPr/>
        </p:nvSpPr>
        <p:spPr>
          <a:xfrm>
            <a:off x="6932333" y="3289112"/>
            <a:ext cx="2203537" cy="35688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are other beliefs about Jesus?</a:t>
            </a: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18" name="Rounded Rectangle 17"/>
          <p:cNvSpPr/>
          <p:nvPr/>
        </p:nvSpPr>
        <p:spPr>
          <a:xfrm>
            <a:off x="9423301" y="88501"/>
            <a:ext cx="2637905" cy="36369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r>
              <a:rPr lang="en-GB" sz="1600" dirty="0" smtClean="0">
                <a:solidFill>
                  <a:schemeClr val="tx1"/>
                </a:solidFill>
              </a:rPr>
              <a:t>Add a definition to these key words:</a:t>
            </a:r>
          </a:p>
          <a:p>
            <a:pPr marL="285750" indent="-285750">
              <a:buFont typeface="Arial" panose="020B0604020202020204" pitchFamily="34" charset="0"/>
              <a:buChar char="•"/>
            </a:pPr>
            <a:r>
              <a:rPr lang="en-GB" sz="1600" dirty="0" smtClean="0">
                <a:solidFill>
                  <a:schemeClr val="tx1"/>
                </a:solidFill>
              </a:rPr>
              <a:t>Benevolence- </a:t>
            </a:r>
          </a:p>
          <a:p>
            <a:pPr marL="285750" indent="-285750">
              <a:buFont typeface="Arial" panose="020B0604020202020204" pitchFamily="34" charset="0"/>
              <a:buChar char="•"/>
            </a:pPr>
            <a:endParaRPr lang="en-GB" sz="1600" dirty="0">
              <a:solidFill>
                <a:schemeClr val="tx1"/>
              </a:solidFill>
            </a:endParaRPr>
          </a:p>
          <a:p>
            <a:pPr marL="285750" indent="-285750">
              <a:buFont typeface="Arial" panose="020B0604020202020204" pitchFamily="34" charset="0"/>
              <a:buChar char="•"/>
            </a:pPr>
            <a:endParaRPr lang="en-GB" sz="1600" dirty="0" smtClean="0">
              <a:solidFill>
                <a:schemeClr val="tx1"/>
              </a:solidFill>
            </a:endParaRPr>
          </a:p>
          <a:p>
            <a:pPr marL="285750" indent="-285750">
              <a:buFont typeface="Arial" panose="020B0604020202020204" pitchFamily="34" charset="0"/>
              <a:buChar char="•"/>
            </a:pPr>
            <a:r>
              <a:rPr lang="en-GB" sz="1600" dirty="0" smtClean="0">
                <a:solidFill>
                  <a:schemeClr val="tx1"/>
                </a:solidFill>
              </a:rPr>
              <a:t>Moral evil- </a:t>
            </a:r>
          </a:p>
          <a:p>
            <a:pPr marL="285750" indent="-285750">
              <a:buFont typeface="Arial" panose="020B0604020202020204" pitchFamily="34" charset="0"/>
              <a:buChar char="•"/>
            </a:pPr>
            <a:endParaRPr lang="en-GB" sz="1600" dirty="0" smtClean="0">
              <a:solidFill>
                <a:schemeClr val="tx1"/>
              </a:solidFill>
            </a:endParaRPr>
          </a:p>
          <a:p>
            <a:endParaRPr lang="en-GB" sz="1600" dirty="0">
              <a:solidFill>
                <a:schemeClr val="tx1"/>
              </a:solidFill>
            </a:endParaRPr>
          </a:p>
          <a:p>
            <a:pPr marL="285750" indent="-285750">
              <a:buFont typeface="Arial" panose="020B0604020202020204" pitchFamily="34" charset="0"/>
              <a:buChar char="•"/>
            </a:pPr>
            <a:r>
              <a:rPr lang="en-GB" sz="1600" dirty="0" smtClean="0">
                <a:solidFill>
                  <a:schemeClr val="tx1"/>
                </a:solidFill>
              </a:rPr>
              <a:t>Natural evil-</a:t>
            </a:r>
          </a:p>
          <a:p>
            <a:pPr marL="285750" indent="-285750">
              <a:buFont typeface="Arial" panose="020B0604020202020204" pitchFamily="34" charset="0"/>
              <a:buChar char="•"/>
            </a:pPr>
            <a:endParaRPr lang="en-GB" sz="1600" dirty="0" smtClean="0">
              <a:solidFill>
                <a:schemeClr val="tx1"/>
              </a:solidFill>
            </a:endParaRPr>
          </a:p>
          <a:p>
            <a:endParaRPr lang="en-GB" sz="1600" dirty="0">
              <a:solidFill>
                <a:schemeClr val="tx1"/>
              </a:solidFill>
            </a:endParaRPr>
          </a:p>
          <a:p>
            <a:pPr marL="285750" indent="-285750">
              <a:buFont typeface="Arial" panose="020B0604020202020204" pitchFamily="34" charset="0"/>
              <a:buChar char="•"/>
            </a:pPr>
            <a:r>
              <a:rPr lang="en-GB" sz="1600" dirty="0" smtClean="0">
                <a:solidFill>
                  <a:schemeClr val="tx1"/>
                </a:solidFill>
              </a:rPr>
              <a:t>Omnipotence-</a:t>
            </a:r>
            <a:endParaRPr lang="en-GB" dirty="0" smtClean="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19" name="Rounded Rectangle 18"/>
          <p:cNvSpPr/>
          <p:nvPr/>
        </p:nvSpPr>
        <p:spPr>
          <a:xfrm>
            <a:off x="9423301" y="3785692"/>
            <a:ext cx="2637905" cy="131302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a:p>
            <a:pPr algn="ctr"/>
            <a:endParaRPr lang="en-GB" sz="1600" dirty="0" smtClean="0">
              <a:solidFill>
                <a:schemeClr val="tx1"/>
              </a:solidFill>
            </a:endParaRPr>
          </a:p>
          <a:p>
            <a:pPr algn="ctr"/>
            <a:r>
              <a:rPr lang="en-GB" sz="1600" dirty="0" smtClean="0">
                <a:solidFill>
                  <a:schemeClr val="tx1"/>
                </a:solidFill>
              </a:rPr>
              <a:t>How did Pope John Paul II say Catholics should respond to evil?</a:t>
            </a: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20" name="Rounded Rectangle 19"/>
          <p:cNvSpPr/>
          <p:nvPr/>
        </p:nvSpPr>
        <p:spPr>
          <a:xfrm>
            <a:off x="9231681" y="5185701"/>
            <a:ext cx="2829525" cy="14748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r>
              <a:rPr lang="en-GB" sz="1600" dirty="0" smtClean="0">
                <a:solidFill>
                  <a:schemeClr val="tx1"/>
                </a:solidFill>
              </a:rPr>
              <a:t>Define these two words:</a:t>
            </a:r>
          </a:p>
          <a:p>
            <a:pPr marL="285750" indent="-285750" algn="ctr">
              <a:buFont typeface="Arial" panose="020B0604020202020204" pitchFamily="34" charset="0"/>
              <a:buChar char="•"/>
            </a:pPr>
            <a:r>
              <a:rPr lang="en-GB" sz="1600" dirty="0">
                <a:solidFill>
                  <a:schemeClr val="tx1"/>
                </a:solidFill>
              </a:rPr>
              <a:t> </a:t>
            </a:r>
            <a:r>
              <a:rPr lang="en-GB" sz="1600" dirty="0" smtClean="0">
                <a:solidFill>
                  <a:schemeClr val="tx1"/>
                </a:solidFill>
              </a:rPr>
              <a:t>Incarnate- </a:t>
            </a:r>
          </a:p>
          <a:p>
            <a:pPr marL="285750" indent="-285750" algn="ctr">
              <a:buFont typeface="Arial" panose="020B0604020202020204" pitchFamily="34" charset="0"/>
              <a:buChar char="•"/>
            </a:pPr>
            <a:endParaRPr lang="en-GB" sz="1600" dirty="0">
              <a:solidFill>
                <a:schemeClr val="tx1"/>
              </a:solidFill>
            </a:endParaRPr>
          </a:p>
          <a:p>
            <a:pPr marL="285750" indent="-285750" algn="ctr">
              <a:buFont typeface="Arial" panose="020B0604020202020204" pitchFamily="34" charset="0"/>
              <a:buChar char="•"/>
            </a:pPr>
            <a:r>
              <a:rPr lang="en-GB" sz="1600" dirty="0" smtClean="0">
                <a:solidFill>
                  <a:schemeClr val="tx1"/>
                </a:solidFill>
              </a:rPr>
              <a:t>Justification-</a:t>
            </a:r>
          </a:p>
          <a:p>
            <a:pPr marL="285750" indent="-285750" algn="ctr">
              <a:buFont typeface="Arial" panose="020B0604020202020204" pitchFamily="34" charset="0"/>
              <a:buChar char="•"/>
            </a:pPr>
            <a:endParaRPr lang="en-GB" sz="1600" dirty="0">
              <a:solidFill>
                <a:schemeClr val="tx1"/>
              </a:solidFill>
            </a:endParaRPr>
          </a:p>
          <a:p>
            <a:pPr algn="ctr"/>
            <a:endParaRPr lang="en-GB" sz="1600" dirty="0" smtClean="0">
              <a:solidFill>
                <a:schemeClr val="tx1"/>
              </a:solidFill>
            </a:endParaRPr>
          </a:p>
        </p:txBody>
      </p:sp>
    </p:spTree>
    <p:extLst>
      <p:ext uri="{BB962C8B-B14F-4D97-AF65-F5344CB8AC3E}">
        <p14:creationId xmlns:p14="http://schemas.microsoft.com/office/powerpoint/2010/main" val="241229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5980" y="50462"/>
            <a:ext cx="2249022" cy="12730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endParaRPr lang="en-GB" sz="1600" dirty="0" smtClean="0">
              <a:solidFill>
                <a:schemeClr val="tx1"/>
              </a:solidFill>
            </a:endParaRPr>
          </a:p>
          <a:p>
            <a:pPr algn="ctr"/>
            <a:endParaRPr lang="en-GB" sz="1600" dirty="0" smtClean="0">
              <a:solidFill>
                <a:schemeClr val="tx1"/>
              </a:solidFill>
            </a:endParaRPr>
          </a:p>
          <a:p>
            <a:pPr algn="ctr"/>
            <a:endParaRPr lang="en-GB" sz="1600" dirty="0">
              <a:solidFill>
                <a:schemeClr val="tx1"/>
              </a:solidFill>
            </a:endParaRPr>
          </a:p>
          <a:p>
            <a:pPr algn="ctr"/>
            <a:r>
              <a:rPr lang="en-GB" sz="1400" dirty="0" smtClean="0">
                <a:solidFill>
                  <a:schemeClr val="tx1"/>
                </a:solidFill>
              </a:rPr>
              <a:t>What does free will mean?</a:t>
            </a:r>
          </a:p>
          <a:p>
            <a:pPr algn="ctr"/>
            <a:r>
              <a:rPr lang="en-GB" sz="1400" dirty="0" smtClean="0">
                <a:solidFill>
                  <a:srgbClr val="7030A0"/>
                </a:solidFill>
              </a:rPr>
              <a:t>God gave humans free will to make their own decisions and choose to do evil.</a:t>
            </a:r>
            <a:endParaRPr lang="en-GB" sz="1400" dirty="0">
              <a:solidFill>
                <a:srgbClr val="7030A0"/>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6" name="Rounded Rectangle 5"/>
          <p:cNvSpPr/>
          <p:nvPr/>
        </p:nvSpPr>
        <p:spPr>
          <a:xfrm>
            <a:off x="9423301" y="88501"/>
            <a:ext cx="2637905" cy="36369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endParaRPr lang="en-GB" sz="1600" dirty="0">
              <a:solidFill>
                <a:schemeClr val="tx1"/>
              </a:solidFill>
            </a:endParaRPr>
          </a:p>
          <a:p>
            <a:pPr algn="ctr"/>
            <a:endParaRPr lang="en-GB" sz="1600" dirty="0" smtClean="0">
              <a:solidFill>
                <a:schemeClr val="tx1"/>
              </a:solidFill>
            </a:endParaRPr>
          </a:p>
          <a:p>
            <a:pPr algn="ctr"/>
            <a:r>
              <a:rPr lang="en-GB" sz="1600" dirty="0" smtClean="0">
                <a:solidFill>
                  <a:schemeClr val="tx1"/>
                </a:solidFill>
              </a:rPr>
              <a:t>Add a definition to these key words:</a:t>
            </a:r>
          </a:p>
          <a:p>
            <a:pPr marL="285750" indent="-285750">
              <a:buFont typeface="Arial" panose="020B0604020202020204" pitchFamily="34" charset="0"/>
              <a:buChar char="•"/>
            </a:pPr>
            <a:r>
              <a:rPr lang="en-GB" sz="1600" dirty="0" smtClean="0">
                <a:solidFill>
                  <a:schemeClr val="tx1"/>
                </a:solidFill>
              </a:rPr>
              <a:t>Benevolence- </a:t>
            </a:r>
            <a:r>
              <a:rPr lang="en-GB" sz="1600" dirty="0" smtClean="0">
                <a:solidFill>
                  <a:srgbClr val="7030A0"/>
                </a:solidFill>
              </a:rPr>
              <a:t>God is believed to be all good</a:t>
            </a:r>
            <a:endParaRPr lang="en-GB" sz="1600" dirty="0">
              <a:solidFill>
                <a:schemeClr val="tx1"/>
              </a:solidFill>
            </a:endParaRPr>
          </a:p>
          <a:p>
            <a:pPr marL="285750" indent="-285750">
              <a:buFont typeface="Arial" panose="020B0604020202020204" pitchFamily="34" charset="0"/>
              <a:buChar char="•"/>
            </a:pPr>
            <a:r>
              <a:rPr lang="en-GB" sz="1600" dirty="0" smtClean="0">
                <a:solidFill>
                  <a:schemeClr val="tx1"/>
                </a:solidFill>
              </a:rPr>
              <a:t>Moral evil- </a:t>
            </a:r>
            <a:r>
              <a:rPr lang="en-GB" sz="1600" dirty="0" smtClean="0">
                <a:solidFill>
                  <a:srgbClr val="7030A0"/>
                </a:solidFill>
              </a:rPr>
              <a:t>suffering caused by humans, such as war</a:t>
            </a:r>
            <a:endParaRPr lang="en-GB" sz="1600" dirty="0">
              <a:solidFill>
                <a:schemeClr val="tx1"/>
              </a:solidFill>
            </a:endParaRPr>
          </a:p>
          <a:p>
            <a:pPr marL="285750" indent="-285750">
              <a:buFont typeface="Arial" panose="020B0604020202020204" pitchFamily="34" charset="0"/>
              <a:buChar char="•"/>
            </a:pPr>
            <a:r>
              <a:rPr lang="en-GB" sz="1600" dirty="0" smtClean="0">
                <a:solidFill>
                  <a:schemeClr val="tx1"/>
                </a:solidFill>
              </a:rPr>
              <a:t>Natural evil-  </a:t>
            </a:r>
            <a:r>
              <a:rPr lang="en-GB" sz="1600" dirty="0" smtClean="0">
                <a:solidFill>
                  <a:srgbClr val="7030A0"/>
                </a:solidFill>
              </a:rPr>
              <a:t>suffering caused by natural events, such as earthquakes</a:t>
            </a:r>
            <a:endParaRPr lang="en-GB" sz="1600" dirty="0">
              <a:solidFill>
                <a:schemeClr val="tx1"/>
              </a:solidFill>
            </a:endParaRPr>
          </a:p>
          <a:p>
            <a:pPr marL="285750" indent="-285750">
              <a:buFont typeface="Arial" panose="020B0604020202020204" pitchFamily="34" charset="0"/>
              <a:buChar char="•"/>
            </a:pPr>
            <a:r>
              <a:rPr lang="en-GB" sz="1600" dirty="0" smtClean="0">
                <a:solidFill>
                  <a:schemeClr val="tx1"/>
                </a:solidFill>
              </a:rPr>
              <a:t>Omnipotence- </a:t>
            </a:r>
            <a:r>
              <a:rPr lang="en-GB" sz="1600" dirty="0" smtClean="0">
                <a:solidFill>
                  <a:srgbClr val="7030A0"/>
                </a:solidFill>
              </a:rPr>
              <a:t>God is believed to be all powerful</a:t>
            </a:r>
            <a:endParaRPr lang="en-GB" sz="1600"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8" name="Rounded Rectangle 7"/>
          <p:cNvSpPr/>
          <p:nvPr/>
        </p:nvSpPr>
        <p:spPr>
          <a:xfrm>
            <a:off x="115980" y="1436012"/>
            <a:ext cx="2249022" cy="175012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endParaRPr lang="en-GB" sz="1600" dirty="0">
              <a:solidFill>
                <a:schemeClr val="tx1"/>
              </a:solidFill>
            </a:endParaRPr>
          </a:p>
          <a:p>
            <a:pPr algn="ctr"/>
            <a:endParaRPr lang="en-GB" sz="1600" dirty="0" smtClean="0">
              <a:solidFill>
                <a:schemeClr val="tx1"/>
              </a:solidFill>
            </a:endParaRPr>
          </a:p>
          <a:p>
            <a:pPr algn="ctr"/>
            <a:endParaRPr lang="en-GB" sz="1600" dirty="0">
              <a:solidFill>
                <a:schemeClr val="tx1"/>
              </a:solidFill>
            </a:endParaRPr>
          </a:p>
          <a:p>
            <a:pPr algn="ctr"/>
            <a:r>
              <a:rPr lang="en-GB" sz="1600" dirty="0" smtClean="0">
                <a:solidFill>
                  <a:schemeClr val="tx1"/>
                </a:solidFill>
              </a:rPr>
              <a:t>What is the message of the story of Job?</a:t>
            </a:r>
          </a:p>
          <a:p>
            <a:pPr algn="ctr"/>
            <a:r>
              <a:rPr lang="en-GB" sz="1600" dirty="0" smtClean="0">
                <a:solidFill>
                  <a:srgbClr val="7030A0"/>
                </a:solidFill>
              </a:rPr>
              <a:t>Faith can endure suffering.</a:t>
            </a: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10" name="Isosceles Triangle 9"/>
          <p:cNvSpPr/>
          <p:nvPr/>
        </p:nvSpPr>
        <p:spPr>
          <a:xfrm>
            <a:off x="3769879" y="4038418"/>
            <a:ext cx="2487706" cy="216497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The Inconsistent Triad</a:t>
            </a:r>
            <a:endParaRPr lang="en-GB" sz="1600" dirty="0">
              <a:solidFill>
                <a:schemeClr val="tx1"/>
              </a:solidFill>
            </a:endParaRPr>
          </a:p>
        </p:txBody>
      </p:sp>
      <p:sp>
        <p:nvSpPr>
          <p:cNvPr id="11" name="Rounded Rectangle 10"/>
          <p:cNvSpPr/>
          <p:nvPr/>
        </p:nvSpPr>
        <p:spPr>
          <a:xfrm>
            <a:off x="2464174" y="132666"/>
            <a:ext cx="2968438" cy="16922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smtClean="0">
              <a:solidFill>
                <a:schemeClr val="tx1"/>
              </a:solidFill>
            </a:endParaRPr>
          </a:p>
          <a:p>
            <a:pPr algn="ctr"/>
            <a:endParaRPr lang="en-GB" sz="1600" dirty="0">
              <a:solidFill>
                <a:schemeClr val="tx1"/>
              </a:solidFill>
            </a:endParaRPr>
          </a:p>
          <a:p>
            <a:pPr algn="ctr"/>
            <a:endParaRPr lang="en-GB" sz="1600" dirty="0" smtClean="0">
              <a:solidFill>
                <a:schemeClr val="tx1"/>
              </a:solidFill>
            </a:endParaRPr>
          </a:p>
          <a:p>
            <a:pPr algn="ctr"/>
            <a:r>
              <a:rPr lang="en-GB" sz="1600" dirty="0" smtClean="0">
                <a:solidFill>
                  <a:schemeClr val="tx1"/>
                </a:solidFill>
              </a:rPr>
              <a:t>Why does evil and suffering lead some to question God’s </a:t>
            </a:r>
          </a:p>
          <a:p>
            <a:pPr algn="ctr"/>
            <a:r>
              <a:rPr lang="en-GB" sz="1600" dirty="0" smtClean="0">
                <a:solidFill>
                  <a:schemeClr val="tx1"/>
                </a:solidFill>
              </a:rPr>
              <a:t>existence?</a:t>
            </a:r>
          </a:p>
          <a:p>
            <a:pPr algn="ctr"/>
            <a:r>
              <a:rPr lang="en-GB" sz="1500" dirty="0" smtClean="0">
                <a:solidFill>
                  <a:srgbClr val="7030A0"/>
                </a:solidFill>
              </a:rPr>
              <a:t>If God is actually all loving and all powerful then surely he should prevent evil and suffering.</a:t>
            </a:r>
          </a:p>
          <a:p>
            <a:pPr algn="ctr"/>
            <a:endParaRPr lang="en-GB" sz="1600" dirty="0" smtClean="0">
              <a:solidFill>
                <a:srgbClr val="7030A0"/>
              </a:solidFill>
            </a:endParaRPr>
          </a:p>
          <a:p>
            <a:pPr algn="ctr"/>
            <a:endParaRPr lang="en-GB" dirty="0">
              <a:solidFill>
                <a:schemeClr val="tx1"/>
              </a:solidFill>
            </a:endParaRPr>
          </a:p>
          <a:p>
            <a:pPr algn="ctr"/>
            <a:endParaRPr lang="en-GB" dirty="0" smtClean="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12" name="Rounded Rectangle 11"/>
          <p:cNvSpPr/>
          <p:nvPr/>
        </p:nvSpPr>
        <p:spPr>
          <a:xfrm>
            <a:off x="2414588" y="1906972"/>
            <a:ext cx="3067610" cy="13345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endParaRPr lang="en-GB" dirty="0">
              <a:solidFill>
                <a:schemeClr val="tx1"/>
              </a:solidFill>
            </a:endParaRPr>
          </a:p>
          <a:p>
            <a:pPr algn="ctr"/>
            <a:endParaRPr lang="en-GB" sz="1600" dirty="0" smtClean="0">
              <a:solidFill>
                <a:schemeClr val="tx1"/>
              </a:solidFill>
            </a:endParaRPr>
          </a:p>
          <a:p>
            <a:pPr algn="ctr"/>
            <a:endParaRPr lang="en-GB" sz="1500" dirty="0">
              <a:solidFill>
                <a:schemeClr val="tx1"/>
              </a:solidFill>
            </a:endParaRPr>
          </a:p>
          <a:p>
            <a:pPr algn="ctr"/>
            <a:r>
              <a:rPr lang="en-GB" sz="1500" dirty="0" smtClean="0">
                <a:solidFill>
                  <a:schemeClr val="tx1"/>
                </a:solidFill>
              </a:rPr>
              <a:t>How did St Augustine describe evil?</a:t>
            </a:r>
          </a:p>
          <a:p>
            <a:pPr algn="ctr"/>
            <a:r>
              <a:rPr lang="en-GB" sz="1500" dirty="0" smtClean="0">
                <a:solidFill>
                  <a:srgbClr val="7030A0"/>
                </a:solidFill>
              </a:rPr>
              <a:t>Evil is the privation of good. Humans cause evil and God allows it so that they can learn from actions.</a:t>
            </a:r>
            <a:endParaRPr lang="en-GB" sz="1500" dirty="0">
              <a:solidFill>
                <a:srgbClr val="7030A0"/>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13" name="Rounded Rectangle 12"/>
          <p:cNvSpPr/>
          <p:nvPr/>
        </p:nvSpPr>
        <p:spPr>
          <a:xfrm>
            <a:off x="5531784" y="162958"/>
            <a:ext cx="3699896" cy="15087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r>
              <a:rPr lang="en-GB" sz="1600" dirty="0" smtClean="0">
                <a:solidFill>
                  <a:schemeClr val="tx1"/>
                </a:solidFill>
              </a:rPr>
              <a:t>Name 3 reasons a Catholic could justify evil:</a:t>
            </a:r>
          </a:p>
          <a:p>
            <a:pPr marL="285750" indent="-285750">
              <a:buFont typeface="Arial" panose="020B0604020202020204" pitchFamily="34" charset="0"/>
              <a:buChar char="•"/>
            </a:pPr>
            <a:r>
              <a:rPr lang="en-GB" sz="1600" dirty="0">
                <a:solidFill>
                  <a:schemeClr val="tx1"/>
                </a:solidFill>
              </a:rPr>
              <a:t> </a:t>
            </a:r>
            <a:r>
              <a:rPr lang="en-GB" sz="1600" dirty="0" smtClean="0">
                <a:solidFill>
                  <a:srgbClr val="7030A0"/>
                </a:solidFill>
              </a:rPr>
              <a:t>The fall of Adam and Eve</a:t>
            </a:r>
            <a:endParaRPr lang="en-GB" sz="1600" dirty="0" smtClean="0">
              <a:solidFill>
                <a:schemeClr val="tx1"/>
              </a:solidFill>
            </a:endParaRPr>
          </a:p>
          <a:p>
            <a:pPr marL="285750" indent="-285750">
              <a:buFont typeface="Arial" panose="020B0604020202020204" pitchFamily="34" charset="0"/>
              <a:buChar char="•"/>
            </a:pPr>
            <a:r>
              <a:rPr lang="en-GB" sz="1600" dirty="0">
                <a:solidFill>
                  <a:schemeClr val="tx1"/>
                </a:solidFill>
              </a:rPr>
              <a:t> </a:t>
            </a:r>
            <a:r>
              <a:rPr lang="en-GB" sz="1600" dirty="0" smtClean="0">
                <a:solidFill>
                  <a:srgbClr val="7030A0"/>
                </a:solidFill>
              </a:rPr>
              <a:t>Sharing the suffering of Jesus</a:t>
            </a:r>
          </a:p>
          <a:p>
            <a:pPr marL="285750" indent="-285750">
              <a:buFont typeface="Arial" panose="020B0604020202020204" pitchFamily="34" charset="0"/>
              <a:buChar char="•"/>
            </a:pPr>
            <a:r>
              <a:rPr lang="en-GB" sz="1600" dirty="0">
                <a:solidFill>
                  <a:schemeClr val="tx1"/>
                </a:solidFill>
              </a:rPr>
              <a:t> </a:t>
            </a:r>
            <a:r>
              <a:rPr lang="en-GB" sz="1600" dirty="0" smtClean="0">
                <a:solidFill>
                  <a:srgbClr val="7030A0"/>
                </a:solidFill>
              </a:rPr>
              <a:t>Evil educates us</a:t>
            </a:r>
            <a:endParaRPr lang="en-GB" sz="1600" dirty="0" smtClean="0">
              <a:solidFill>
                <a:schemeClr val="tx1"/>
              </a:solidFill>
            </a:endParaRPr>
          </a:p>
          <a:p>
            <a:pPr algn="ctr"/>
            <a:endParaRPr lang="en-GB" dirty="0">
              <a:solidFill>
                <a:schemeClr val="tx1"/>
              </a:solidFill>
            </a:endParaRPr>
          </a:p>
        </p:txBody>
      </p:sp>
      <p:sp>
        <p:nvSpPr>
          <p:cNvPr id="14" name="Rounded Rectangle 13"/>
          <p:cNvSpPr/>
          <p:nvPr/>
        </p:nvSpPr>
        <p:spPr>
          <a:xfrm>
            <a:off x="115980" y="5250496"/>
            <a:ext cx="2739561" cy="141003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endParaRPr lang="en-GB" sz="1600" dirty="0" smtClean="0">
              <a:solidFill>
                <a:schemeClr val="tx1"/>
              </a:solidFill>
            </a:endParaRPr>
          </a:p>
          <a:p>
            <a:pPr algn="ctr"/>
            <a:endParaRPr lang="en-GB" sz="1600" dirty="0">
              <a:solidFill>
                <a:schemeClr val="tx1"/>
              </a:solidFill>
            </a:endParaRPr>
          </a:p>
          <a:p>
            <a:pPr algn="ctr"/>
            <a:r>
              <a:rPr lang="en-GB" sz="1600" dirty="0" smtClean="0">
                <a:solidFill>
                  <a:schemeClr val="tx1"/>
                </a:solidFill>
              </a:rPr>
              <a:t>What does Dawkins believe about suffering?</a:t>
            </a:r>
          </a:p>
          <a:p>
            <a:pPr algn="ctr"/>
            <a:r>
              <a:rPr lang="en-GB" sz="1600" dirty="0" smtClean="0">
                <a:solidFill>
                  <a:srgbClr val="7030A0"/>
                </a:solidFill>
              </a:rPr>
              <a:t>There is no logical explanation to suffering, no design, it just happens.</a:t>
            </a:r>
          </a:p>
          <a:p>
            <a:pPr algn="ctr"/>
            <a:endParaRPr lang="en-GB" sz="1600" dirty="0">
              <a:solidFill>
                <a:schemeClr val="tx1"/>
              </a:solidFill>
            </a:endParaRPr>
          </a:p>
          <a:p>
            <a:pPr algn="ctr"/>
            <a:endParaRPr lang="en-GB" sz="1600" dirty="0" smtClean="0">
              <a:solidFill>
                <a:schemeClr val="tx1"/>
              </a:solidFill>
            </a:endParaRPr>
          </a:p>
          <a:p>
            <a:pPr algn="ctr"/>
            <a:endParaRPr lang="en-GB" sz="1600" dirty="0">
              <a:solidFill>
                <a:schemeClr val="tx1"/>
              </a:solidFill>
            </a:endParaRPr>
          </a:p>
        </p:txBody>
      </p:sp>
      <p:sp>
        <p:nvSpPr>
          <p:cNvPr id="15" name="Rounded Rectangle 14"/>
          <p:cNvSpPr/>
          <p:nvPr/>
        </p:nvSpPr>
        <p:spPr>
          <a:xfrm>
            <a:off x="9423301" y="3785692"/>
            <a:ext cx="2637905" cy="131302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endParaRPr lang="en-GB" sz="1600" dirty="0">
              <a:solidFill>
                <a:schemeClr val="tx1"/>
              </a:solidFill>
            </a:endParaRPr>
          </a:p>
          <a:p>
            <a:pPr algn="ctr"/>
            <a:endParaRPr lang="en-GB" sz="1600" dirty="0" smtClean="0">
              <a:solidFill>
                <a:schemeClr val="tx1"/>
              </a:solidFill>
            </a:endParaRPr>
          </a:p>
          <a:p>
            <a:pPr algn="ctr"/>
            <a:r>
              <a:rPr lang="en-GB" sz="1600" dirty="0" smtClean="0">
                <a:solidFill>
                  <a:schemeClr val="tx1"/>
                </a:solidFill>
              </a:rPr>
              <a:t>How did Pope John Paul II say Catholics should respond to evil?</a:t>
            </a:r>
          </a:p>
          <a:p>
            <a:pPr algn="ctr"/>
            <a:r>
              <a:rPr lang="en-GB" sz="1600" dirty="0" smtClean="0">
                <a:solidFill>
                  <a:srgbClr val="7030A0"/>
                </a:solidFill>
              </a:rPr>
              <a:t>Love and hope. Suffering can give humans strength.</a:t>
            </a: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16" name="Rounded Rectangle 15"/>
          <p:cNvSpPr/>
          <p:nvPr/>
        </p:nvSpPr>
        <p:spPr>
          <a:xfrm>
            <a:off x="5531784" y="1824952"/>
            <a:ext cx="3699896" cy="14641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sz="1600" dirty="0" smtClean="0">
              <a:solidFill>
                <a:schemeClr val="tx1"/>
              </a:solidFill>
            </a:endParaRPr>
          </a:p>
          <a:p>
            <a:pPr algn="ctr"/>
            <a:r>
              <a:rPr lang="en-GB" sz="1600" dirty="0" smtClean="0">
                <a:solidFill>
                  <a:schemeClr val="tx1"/>
                </a:solidFill>
              </a:rPr>
              <a:t>Why are the Beatitudes an important part of Jesus’ teaching?</a:t>
            </a:r>
          </a:p>
          <a:p>
            <a:pPr algn="ctr"/>
            <a:r>
              <a:rPr lang="en-GB" sz="1400" dirty="0" smtClean="0">
                <a:solidFill>
                  <a:srgbClr val="7030A0"/>
                </a:solidFill>
              </a:rPr>
              <a:t>This is Jesus’ first Sermon and tells people exactly how they should behave. All about love. The Golden Rule-treat others how you want to be treated.</a:t>
            </a:r>
            <a:endParaRPr lang="en-GB" sz="1600"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17" name="Rounded Rectangle 16"/>
          <p:cNvSpPr/>
          <p:nvPr/>
        </p:nvSpPr>
        <p:spPr>
          <a:xfrm>
            <a:off x="7171923" y="3442326"/>
            <a:ext cx="1931267" cy="32182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18" name="Rounded Rectangle 17"/>
          <p:cNvSpPr/>
          <p:nvPr/>
        </p:nvSpPr>
        <p:spPr>
          <a:xfrm>
            <a:off x="115980" y="3261603"/>
            <a:ext cx="2586277" cy="18593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r>
              <a:rPr lang="en-GB" sz="1600" dirty="0" smtClean="0">
                <a:solidFill>
                  <a:schemeClr val="tx1"/>
                </a:solidFill>
              </a:rPr>
              <a:t>Name 3 ways a Catholic should respond to evil:</a:t>
            </a:r>
          </a:p>
          <a:p>
            <a:pPr marL="285750" indent="-285750">
              <a:buFont typeface="Arial" panose="020B0604020202020204" pitchFamily="34" charset="0"/>
              <a:buChar char="•"/>
            </a:pPr>
            <a:r>
              <a:rPr lang="en-GB" sz="1600" dirty="0">
                <a:solidFill>
                  <a:schemeClr val="tx1"/>
                </a:solidFill>
              </a:rPr>
              <a:t> </a:t>
            </a:r>
            <a:r>
              <a:rPr lang="en-GB" sz="1600" dirty="0" smtClean="0">
                <a:solidFill>
                  <a:srgbClr val="7030A0"/>
                </a:solidFill>
              </a:rPr>
              <a:t>prayer</a:t>
            </a:r>
            <a:endParaRPr lang="en-GB" sz="1600" dirty="0" smtClean="0">
              <a:solidFill>
                <a:schemeClr val="tx1"/>
              </a:solidFill>
            </a:endParaRPr>
          </a:p>
          <a:p>
            <a:pPr marL="285750" indent="-285750">
              <a:buFont typeface="Arial" panose="020B0604020202020204" pitchFamily="34" charset="0"/>
              <a:buChar char="•"/>
            </a:pPr>
            <a:r>
              <a:rPr lang="en-GB" sz="1600" dirty="0">
                <a:solidFill>
                  <a:schemeClr val="tx1"/>
                </a:solidFill>
              </a:rPr>
              <a:t> </a:t>
            </a:r>
            <a:r>
              <a:rPr lang="en-GB" sz="1600" dirty="0" smtClean="0">
                <a:solidFill>
                  <a:srgbClr val="7030A0"/>
                </a:solidFill>
              </a:rPr>
              <a:t>service</a:t>
            </a:r>
            <a:endParaRPr lang="en-GB" sz="1600" dirty="0" smtClean="0">
              <a:solidFill>
                <a:schemeClr val="tx1"/>
              </a:solidFill>
            </a:endParaRPr>
          </a:p>
          <a:p>
            <a:pPr marL="285750" indent="-285750">
              <a:buFont typeface="Arial" panose="020B0604020202020204" pitchFamily="34" charset="0"/>
              <a:buChar char="•"/>
            </a:pPr>
            <a:r>
              <a:rPr lang="en-GB" sz="1600" dirty="0">
                <a:solidFill>
                  <a:schemeClr val="tx1"/>
                </a:solidFill>
              </a:rPr>
              <a:t> </a:t>
            </a:r>
            <a:r>
              <a:rPr lang="en-GB" sz="1600" dirty="0" smtClean="0">
                <a:solidFill>
                  <a:srgbClr val="7030A0"/>
                </a:solidFill>
              </a:rPr>
              <a:t>charity</a:t>
            </a: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19" name="Rounded Rectangle 18"/>
          <p:cNvSpPr/>
          <p:nvPr/>
        </p:nvSpPr>
        <p:spPr>
          <a:xfrm>
            <a:off x="9231681" y="5185701"/>
            <a:ext cx="2829525" cy="153962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Define these two words:</a:t>
            </a:r>
          </a:p>
          <a:p>
            <a:pPr marL="285750" indent="-285750" algn="ctr">
              <a:buFont typeface="Arial" panose="020B0604020202020204" pitchFamily="34" charset="0"/>
              <a:buChar char="•"/>
            </a:pPr>
            <a:r>
              <a:rPr lang="en-GB" sz="1400" dirty="0">
                <a:solidFill>
                  <a:schemeClr val="tx1"/>
                </a:solidFill>
              </a:rPr>
              <a:t> </a:t>
            </a:r>
            <a:r>
              <a:rPr lang="en-GB" sz="1400" dirty="0" smtClean="0">
                <a:solidFill>
                  <a:schemeClr val="tx1"/>
                </a:solidFill>
              </a:rPr>
              <a:t>Incarnate- </a:t>
            </a:r>
            <a:r>
              <a:rPr lang="en-GB" sz="1400" dirty="0" smtClean="0">
                <a:solidFill>
                  <a:srgbClr val="7030A0"/>
                </a:solidFill>
              </a:rPr>
              <a:t>To make flesh, Jesus is both fully human and fully God</a:t>
            </a:r>
            <a:endParaRPr lang="en-GB" sz="1400" dirty="0">
              <a:solidFill>
                <a:srgbClr val="7030A0"/>
              </a:solidFill>
            </a:endParaRPr>
          </a:p>
          <a:p>
            <a:pPr marL="285750" indent="-285750" algn="ctr">
              <a:buFont typeface="Arial" panose="020B0604020202020204" pitchFamily="34" charset="0"/>
              <a:buChar char="•"/>
            </a:pPr>
            <a:r>
              <a:rPr lang="en-GB" sz="1400" dirty="0" smtClean="0">
                <a:solidFill>
                  <a:schemeClr val="tx1"/>
                </a:solidFill>
              </a:rPr>
              <a:t>Justification- </a:t>
            </a:r>
            <a:r>
              <a:rPr lang="en-GB" sz="1400" dirty="0" smtClean="0">
                <a:solidFill>
                  <a:srgbClr val="7030A0"/>
                </a:solidFill>
              </a:rPr>
              <a:t>Jesus had to die to repair the relationship between God and humans</a:t>
            </a:r>
            <a:endParaRPr lang="en-GB" sz="1600" dirty="0" smtClean="0">
              <a:solidFill>
                <a:schemeClr val="tx1"/>
              </a:solidFill>
            </a:endParaRPr>
          </a:p>
        </p:txBody>
      </p:sp>
      <p:sp>
        <p:nvSpPr>
          <p:cNvPr id="2" name="TextBox 1"/>
          <p:cNvSpPr txBox="1"/>
          <p:nvPr/>
        </p:nvSpPr>
        <p:spPr>
          <a:xfrm>
            <a:off x="4234380" y="3672422"/>
            <a:ext cx="2129051" cy="307777"/>
          </a:xfrm>
          <a:prstGeom prst="rect">
            <a:avLst/>
          </a:prstGeom>
          <a:noFill/>
          <a:ln>
            <a:solidFill>
              <a:schemeClr val="bg1"/>
            </a:solidFill>
          </a:ln>
        </p:spPr>
        <p:txBody>
          <a:bodyPr wrap="square" rtlCol="0">
            <a:spAutoFit/>
          </a:bodyPr>
          <a:lstStyle/>
          <a:p>
            <a:r>
              <a:rPr lang="en-GB" sz="1400" dirty="0" smtClean="0">
                <a:solidFill>
                  <a:srgbClr val="7030A0"/>
                </a:solidFill>
              </a:rPr>
              <a:t>The existence of evil</a:t>
            </a:r>
            <a:endParaRPr lang="en-GB" sz="1400" dirty="0">
              <a:solidFill>
                <a:srgbClr val="7030A0"/>
              </a:solidFill>
            </a:endParaRPr>
          </a:p>
        </p:txBody>
      </p:sp>
      <p:sp>
        <p:nvSpPr>
          <p:cNvPr id="20" name="TextBox 19"/>
          <p:cNvSpPr txBox="1"/>
          <p:nvPr/>
        </p:nvSpPr>
        <p:spPr>
          <a:xfrm>
            <a:off x="2884681" y="6261615"/>
            <a:ext cx="2129051" cy="307777"/>
          </a:xfrm>
          <a:prstGeom prst="rect">
            <a:avLst/>
          </a:prstGeom>
          <a:noFill/>
          <a:ln>
            <a:solidFill>
              <a:schemeClr val="bg1"/>
            </a:solidFill>
          </a:ln>
        </p:spPr>
        <p:txBody>
          <a:bodyPr wrap="square" rtlCol="0">
            <a:spAutoFit/>
          </a:bodyPr>
          <a:lstStyle/>
          <a:p>
            <a:r>
              <a:rPr lang="en-GB" sz="1400" dirty="0" smtClean="0">
                <a:solidFill>
                  <a:srgbClr val="7030A0"/>
                </a:solidFill>
              </a:rPr>
              <a:t>God is all powerful</a:t>
            </a:r>
            <a:endParaRPr lang="en-GB" sz="1400" dirty="0">
              <a:solidFill>
                <a:srgbClr val="7030A0"/>
              </a:solidFill>
            </a:endParaRPr>
          </a:p>
        </p:txBody>
      </p:sp>
      <p:sp>
        <p:nvSpPr>
          <p:cNvPr id="21" name="TextBox 20"/>
          <p:cNvSpPr txBox="1"/>
          <p:nvPr/>
        </p:nvSpPr>
        <p:spPr>
          <a:xfrm>
            <a:off x="5717461" y="6239625"/>
            <a:ext cx="1454462" cy="307777"/>
          </a:xfrm>
          <a:prstGeom prst="rect">
            <a:avLst/>
          </a:prstGeom>
          <a:noFill/>
          <a:ln>
            <a:solidFill>
              <a:schemeClr val="bg1"/>
            </a:solidFill>
          </a:ln>
        </p:spPr>
        <p:txBody>
          <a:bodyPr wrap="square" rtlCol="0">
            <a:spAutoFit/>
          </a:bodyPr>
          <a:lstStyle/>
          <a:p>
            <a:r>
              <a:rPr lang="en-GB" sz="1400" dirty="0" smtClean="0">
                <a:solidFill>
                  <a:srgbClr val="7030A0"/>
                </a:solidFill>
              </a:rPr>
              <a:t>God is all loving</a:t>
            </a:r>
            <a:endParaRPr lang="en-GB" sz="1400" dirty="0">
              <a:solidFill>
                <a:srgbClr val="7030A0"/>
              </a:solidFill>
            </a:endParaRPr>
          </a:p>
        </p:txBody>
      </p:sp>
    </p:spTree>
    <p:extLst>
      <p:ext uri="{BB962C8B-B14F-4D97-AF65-F5344CB8AC3E}">
        <p14:creationId xmlns:p14="http://schemas.microsoft.com/office/powerpoint/2010/main" val="2207191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4759" y="533384"/>
            <a:ext cx="4176463" cy="618630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eriod"/>
            </a:pPr>
            <a:r>
              <a:rPr lang="en-GB" dirty="0"/>
              <a:t>What are the two types of suffering? </a:t>
            </a:r>
          </a:p>
          <a:p>
            <a:pPr marL="342900" indent="-342900">
              <a:buAutoNum type="arabicPeriod"/>
            </a:pPr>
            <a:r>
              <a:rPr lang="en-GB" dirty="0"/>
              <a:t>What are the three ways a Catholic should respond to suffering? </a:t>
            </a:r>
          </a:p>
          <a:p>
            <a:pPr marL="342900" indent="-342900">
              <a:buAutoNum type="arabicPeriod"/>
            </a:pPr>
            <a:r>
              <a:rPr lang="en-GB" dirty="0"/>
              <a:t>Give two ways Catholics justify suffering? </a:t>
            </a:r>
          </a:p>
          <a:p>
            <a:pPr marL="342900" indent="-342900">
              <a:buAutoNum type="arabicPeriod"/>
            </a:pPr>
            <a:r>
              <a:rPr lang="en-GB" dirty="0"/>
              <a:t>What does privation mean? </a:t>
            </a:r>
          </a:p>
          <a:p>
            <a:pPr marL="342900" indent="-342900">
              <a:buAutoNum type="arabicPeriod"/>
            </a:pPr>
            <a:r>
              <a:rPr lang="en-GB" dirty="0"/>
              <a:t>What does St. Augustine teach about privation?</a:t>
            </a:r>
          </a:p>
          <a:p>
            <a:pPr marL="342900" indent="-342900">
              <a:buAutoNum type="arabicPeriod"/>
            </a:pPr>
            <a:r>
              <a:rPr lang="en-GB" dirty="0"/>
              <a:t>What can we learn about the story of Job? </a:t>
            </a:r>
          </a:p>
          <a:p>
            <a:pPr marL="342900" indent="-342900">
              <a:buAutoNum type="arabicPeriod"/>
            </a:pPr>
            <a:r>
              <a:rPr lang="en-GB" dirty="0"/>
              <a:t>What does Jesus’ suffering teach Catholics? </a:t>
            </a:r>
          </a:p>
          <a:p>
            <a:pPr marL="342900" indent="-342900">
              <a:buAutoNum type="arabicPeriod"/>
            </a:pPr>
            <a:r>
              <a:rPr lang="en-GB" dirty="0"/>
              <a:t>What is justification?</a:t>
            </a:r>
          </a:p>
          <a:p>
            <a:pPr marL="342900" indent="-342900">
              <a:buAutoNum type="arabicPeriod"/>
            </a:pPr>
            <a:r>
              <a:rPr lang="en-GB" dirty="0"/>
              <a:t>What is the inconsistent triad? </a:t>
            </a:r>
          </a:p>
          <a:p>
            <a:pPr marL="342900" indent="-342900">
              <a:buAutoNum type="arabicPeriod"/>
            </a:pPr>
            <a:r>
              <a:rPr lang="en-GB" dirty="0"/>
              <a:t>What does Dawkins believe about suffering? </a:t>
            </a:r>
          </a:p>
          <a:p>
            <a:pPr marL="342900" indent="-342900">
              <a:buAutoNum type="arabicPeriod"/>
            </a:pPr>
            <a:r>
              <a:rPr lang="en-GB" dirty="0"/>
              <a:t>What does euthanasia mean? </a:t>
            </a:r>
          </a:p>
          <a:p>
            <a:pPr marL="342900" indent="-342900">
              <a:buAutoNum type="arabicPeriod"/>
            </a:pPr>
            <a:r>
              <a:rPr lang="en-GB" dirty="0"/>
              <a:t>Why are Catholics against euthanasia?</a:t>
            </a:r>
          </a:p>
          <a:p>
            <a:pPr marL="342900" indent="-342900">
              <a:buAutoNum type="arabicPeriod"/>
            </a:pPr>
            <a:r>
              <a:rPr lang="en-GB" dirty="0"/>
              <a:t>Why do some non-religious people support Euthanasia?</a:t>
            </a:r>
          </a:p>
          <a:p>
            <a:pPr marL="257175" indent="-257175">
              <a:buAutoNum type="arabicPeriod"/>
            </a:pPr>
            <a:r>
              <a:rPr lang="en-GB" dirty="0"/>
              <a:t> Who is St. Augustine?</a:t>
            </a:r>
          </a:p>
          <a:p>
            <a:pPr marL="257175" indent="-257175">
              <a:buAutoNum type="arabicPeriod"/>
            </a:pPr>
            <a:r>
              <a:rPr lang="en-GB" dirty="0"/>
              <a:t>What is the Trinity?</a:t>
            </a:r>
          </a:p>
        </p:txBody>
      </p:sp>
      <p:sp>
        <p:nvSpPr>
          <p:cNvPr id="3" name="Rectangle 2"/>
          <p:cNvSpPr/>
          <p:nvPr/>
        </p:nvSpPr>
        <p:spPr>
          <a:xfrm>
            <a:off x="5986157" y="533384"/>
            <a:ext cx="4572000" cy="618630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57175" indent="-257175">
              <a:buAutoNum type="arabicPeriod"/>
            </a:pPr>
            <a:r>
              <a:rPr lang="en-GB" dirty="0"/>
              <a:t> What is the name of St. Augustine’s book about the Trinity?</a:t>
            </a:r>
          </a:p>
          <a:p>
            <a:pPr marL="257175" indent="-257175">
              <a:buAutoNum type="arabicPeriod"/>
            </a:pPr>
            <a:r>
              <a:rPr lang="en-GB" dirty="0"/>
              <a:t> Why did St. Augustine find writing his book so difficult?</a:t>
            </a:r>
          </a:p>
          <a:p>
            <a:pPr marL="257175" indent="-257175">
              <a:buAutoNum type="arabicPeriod"/>
            </a:pPr>
            <a:r>
              <a:rPr lang="en-GB" dirty="0"/>
              <a:t> What is a heresy?</a:t>
            </a:r>
          </a:p>
          <a:p>
            <a:pPr marL="257175" indent="-257175">
              <a:buAutoNum type="arabicPeriod"/>
            </a:pPr>
            <a:r>
              <a:rPr lang="en-GB" dirty="0"/>
              <a:t> What does the word begotten mean?</a:t>
            </a:r>
          </a:p>
          <a:p>
            <a:pPr marL="257175" indent="-257175">
              <a:buAutoNum type="arabicPeriod"/>
            </a:pPr>
            <a:r>
              <a:rPr lang="en-GB" dirty="0"/>
              <a:t> What is the difference between ‘Begot’ and ‘create?’</a:t>
            </a:r>
          </a:p>
          <a:p>
            <a:pPr marL="257175" indent="-257175">
              <a:buAutoNum type="arabicPeriod"/>
            </a:pPr>
            <a:r>
              <a:rPr lang="en-GB" dirty="0"/>
              <a:t> How is Jesus described in the Nicene Creed?</a:t>
            </a:r>
          </a:p>
          <a:p>
            <a:pPr marL="257175" indent="-257175">
              <a:buAutoNum type="arabicPeriod"/>
            </a:pPr>
            <a:r>
              <a:rPr lang="en-GB" dirty="0"/>
              <a:t> Which part of the Trinity is most important according to St. Augustine?</a:t>
            </a:r>
          </a:p>
          <a:p>
            <a:pPr marL="257175" indent="-257175">
              <a:buAutoNum type="arabicPeriod"/>
            </a:pPr>
            <a:r>
              <a:rPr lang="en-GB" dirty="0"/>
              <a:t> What did Arius say that was incorrect?</a:t>
            </a:r>
          </a:p>
          <a:p>
            <a:pPr marL="257175" indent="-257175">
              <a:buAutoNum type="arabicPeriod"/>
            </a:pPr>
            <a:r>
              <a:rPr lang="en-GB" dirty="0"/>
              <a:t> What does excommunicate mean?</a:t>
            </a:r>
          </a:p>
          <a:p>
            <a:pPr marL="257175" indent="-257175">
              <a:buAutoNum type="arabicPeriod"/>
            </a:pPr>
            <a:r>
              <a:rPr lang="en-GB" dirty="0"/>
              <a:t>What does ‘incarnate’ mean?</a:t>
            </a:r>
          </a:p>
          <a:p>
            <a:pPr marL="257175" indent="-257175">
              <a:buAutoNum type="arabicPeriod"/>
            </a:pPr>
            <a:r>
              <a:rPr lang="en-GB" dirty="0"/>
              <a:t> What can we learn from the good Samaritan?</a:t>
            </a:r>
          </a:p>
          <a:p>
            <a:pPr marL="257175" indent="-257175">
              <a:buAutoNum type="arabicPeriod"/>
            </a:pPr>
            <a:r>
              <a:rPr lang="en-GB" dirty="0"/>
              <a:t> What is Catholic Social Teaching?</a:t>
            </a:r>
          </a:p>
          <a:p>
            <a:pPr marL="257175" indent="-257175">
              <a:buAutoNum type="arabicPeriod"/>
            </a:pPr>
            <a:r>
              <a:rPr lang="en-GB" dirty="0"/>
              <a:t> Name a Beatitude.</a:t>
            </a:r>
          </a:p>
          <a:p>
            <a:pPr marL="257175" indent="-257175">
              <a:buAutoNum type="arabicPeriod"/>
            </a:pPr>
            <a:r>
              <a:rPr lang="en-GB" dirty="0"/>
              <a:t> What does John Paul II teach about suffering?</a:t>
            </a:r>
          </a:p>
          <a:p>
            <a:pPr marL="257175" indent="-257175">
              <a:buAutoNum type="arabicPeriod"/>
            </a:pPr>
            <a:r>
              <a:rPr lang="en-GB" dirty="0"/>
              <a:t> What is an atheist?</a:t>
            </a:r>
          </a:p>
        </p:txBody>
      </p:sp>
    </p:spTree>
    <p:extLst>
      <p:ext uri="{BB962C8B-B14F-4D97-AF65-F5344CB8AC3E}">
        <p14:creationId xmlns:p14="http://schemas.microsoft.com/office/powerpoint/2010/main" val="2423632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998" y="1490541"/>
            <a:ext cx="10515600" cy="3475355"/>
          </a:xfrm>
        </p:spPr>
        <p:txBody>
          <a:bodyPr>
            <a:normAutofit fontScale="90000"/>
          </a:bodyPr>
          <a:lstStyle/>
          <a:p>
            <a:r>
              <a:rPr lang="en-GB" dirty="0" smtClean="0"/>
              <a:t>Does competition</a:t>
            </a:r>
            <a:r>
              <a:rPr lang="en-GB" dirty="0"/>
              <a:t> </a:t>
            </a:r>
            <a:r>
              <a:rPr lang="en-GB" dirty="0" smtClean="0"/>
              <a:t>lower self esteem?</a:t>
            </a:r>
            <a:br>
              <a:rPr lang="en-GB" dirty="0" smtClean="0"/>
            </a:br>
            <a:r>
              <a:rPr lang="en-GB" dirty="0" smtClean="0"/>
              <a:t>Do SEND labels ever hinder progress?</a:t>
            </a:r>
            <a:br>
              <a:rPr lang="en-GB" dirty="0" smtClean="0"/>
            </a:br>
            <a:r>
              <a:rPr lang="en-GB" dirty="0" smtClean="0"/>
              <a:t>Do FFT target grades lead to lower expectations?</a:t>
            </a:r>
            <a:br>
              <a:rPr lang="en-GB" dirty="0" smtClean="0"/>
            </a:br>
            <a:r>
              <a:rPr lang="en-GB" dirty="0" smtClean="0"/>
              <a:t>Do you know what the new level ‘5’ looks like at GCSE?</a:t>
            </a:r>
            <a:br>
              <a:rPr lang="en-GB" dirty="0" smtClean="0"/>
            </a:br>
            <a:r>
              <a:rPr lang="en-GB" dirty="0" smtClean="0"/>
              <a:t>Do you give your students a ‘level’ for assessment and if so, what is this based on?</a:t>
            </a:r>
            <a:br>
              <a:rPr lang="en-GB" dirty="0" smtClean="0"/>
            </a:br>
            <a:endParaRPr lang="en-GB" dirty="0"/>
          </a:p>
        </p:txBody>
      </p:sp>
    </p:spTree>
    <p:extLst>
      <p:ext uri="{BB962C8B-B14F-4D97-AF65-F5344CB8AC3E}">
        <p14:creationId xmlns:p14="http://schemas.microsoft.com/office/powerpoint/2010/main" val="1893320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8295" t="20731" r="9153" b="7790"/>
          <a:stretch/>
        </p:blipFill>
        <p:spPr>
          <a:xfrm>
            <a:off x="244698" y="953035"/>
            <a:ext cx="11719836" cy="5705341"/>
          </a:xfrm>
          <a:prstGeom prst="rect">
            <a:avLst/>
          </a:prstGeom>
        </p:spPr>
      </p:pic>
      <p:sp>
        <p:nvSpPr>
          <p:cNvPr id="3" name="Rectangle 2"/>
          <p:cNvSpPr/>
          <p:nvPr/>
        </p:nvSpPr>
        <p:spPr>
          <a:xfrm>
            <a:off x="3476794" y="0"/>
            <a:ext cx="4877810" cy="923330"/>
          </a:xfrm>
          <a:prstGeom prst="rect">
            <a:avLst/>
          </a:prstGeom>
          <a:noFill/>
        </p:spPr>
        <p:txBody>
          <a:bodyPr wrap="none" lIns="91440" tIns="45720" rIns="91440" bIns="45720">
            <a:spAutoFit/>
          </a:bodyPr>
          <a:lstStyle/>
          <a:p>
            <a:pPr algn="ctr"/>
            <a:r>
              <a:rPr lang="en-US" sz="5400" b="1" u="sng" cap="none" spc="0" dirty="0" err="1" smtClean="0">
                <a:ln w="0"/>
                <a:solidFill>
                  <a:schemeClr val="tx1"/>
                </a:solidFill>
                <a:effectLst>
                  <a:outerShdw blurRad="38100" dist="19050" dir="2700000" algn="tl" rotWithShape="0">
                    <a:schemeClr val="dk1">
                      <a:alpha val="40000"/>
                    </a:schemeClr>
                  </a:outerShdw>
                </a:effectLst>
              </a:rPr>
              <a:t>PiXL</a:t>
            </a:r>
            <a:r>
              <a:rPr lang="en-US" sz="5400" b="1" u="sng" cap="none" spc="0" dirty="0" smtClean="0">
                <a:ln w="0"/>
                <a:solidFill>
                  <a:schemeClr val="tx1"/>
                </a:solidFill>
                <a:effectLst>
                  <a:outerShdw blurRad="38100" dist="19050" dir="2700000" algn="tl" rotWithShape="0">
                    <a:schemeClr val="dk1">
                      <a:alpha val="40000"/>
                    </a:schemeClr>
                  </a:outerShdw>
                </a:effectLst>
              </a:rPr>
              <a:t> approaches</a:t>
            </a:r>
            <a:endParaRPr lang="en-US" sz="5400" b="1" u="sng"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9134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26540" r="39640" b="12544"/>
          <a:stretch/>
        </p:blipFill>
        <p:spPr>
          <a:xfrm>
            <a:off x="221490" y="914399"/>
            <a:ext cx="9927062" cy="5632587"/>
          </a:xfrm>
          <a:prstGeom prst="rect">
            <a:avLst/>
          </a:prstGeom>
        </p:spPr>
      </p:pic>
      <p:sp>
        <p:nvSpPr>
          <p:cNvPr id="3" name="Rectangle 2"/>
          <p:cNvSpPr/>
          <p:nvPr/>
        </p:nvSpPr>
        <p:spPr>
          <a:xfrm>
            <a:off x="3476794" y="0"/>
            <a:ext cx="4877810" cy="923330"/>
          </a:xfrm>
          <a:prstGeom prst="rect">
            <a:avLst/>
          </a:prstGeom>
          <a:noFill/>
        </p:spPr>
        <p:txBody>
          <a:bodyPr wrap="none" lIns="91440" tIns="45720" rIns="91440" bIns="45720">
            <a:spAutoFit/>
          </a:bodyPr>
          <a:lstStyle/>
          <a:p>
            <a:pPr algn="ctr"/>
            <a:r>
              <a:rPr lang="en-US" sz="5400" b="1" u="sng" cap="none" spc="0" dirty="0" err="1" smtClean="0">
                <a:ln w="0"/>
                <a:solidFill>
                  <a:schemeClr val="tx1"/>
                </a:solidFill>
                <a:effectLst>
                  <a:outerShdw blurRad="38100" dist="19050" dir="2700000" algn="tl" rotWithShape="0">
                    <a:schemeClr val="dk1">
                      <a:alpha val="40000"/>
                    </a:schemeClr>
                  </a:outerShdw>
                </a:effectLst>
              </a:rPr>
              <a:t>PiXL</a:t>
            </a:r>
            <a:r>
              <a:rPr lang="en-US" sz="5400" b="1" u="sng" cap="none" spc="0" dirty="0" smtClean="0">
                <a:ln w="0"/>
                <a:solidFill>
                  <a:schemeClr val="tx1"/>
                </a:solidFill>
                <a:effectLst>
                  <a:outerShdw blurRad="38100" dist="19050" dir="2700000" algn="tl" rotWithShape="0">
                    <a:schemeClr val="dk1">
                      <a:alpha val="40000"/>
                    </a:schemeClr>
                  </a:outerShdw>
                </a:effectLst>
              </a:rPr>
              <a:t> approaches</a:t>
            </a:r>
            <a:endParaRPr lang="en-US" sz="5400" b="1" u="sng"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40439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5003" y="443076"/>
            <a:ext cx="392710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I say, you say.</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7319620" y="2218214"/>
            <a:ext cx="339548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Loop Game</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6441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2008" y="186390"/>
            <a:ext cx="3803553" cy="517064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latin typeface="Garamond" panose="02020404030301010803" pitchFamily="18" charset="0"/>
              </a:rPr>
              <a:t>The caged bird sings</a:t>
            </a:r>
          </a:p>
          <a:p>
            <a:r>
              <a:rPr lang="en-US" sz="3200" dirty="0" smtClean="0">
                <a:latin typeface="Garamond" panose="02020404030301010803" pitchFamily="18" charset="0"/>
              </a:rPr>
              <a:t>with a fearful trill</a:t>
            </a:r>
          </a:p>
          <a:p>
            <a:r>
              <a:rPr lang="en-US" sz="3200" dirty="0">
                <a:latin typeface="Garamond" panose="02020404030301010803" pitchFamily="18" charset="0"/>
              </a:rPr>
              <a:t>o</a:t>
            </a:r>
            <a:r>
              <a:rPr lang="en-US" sz="3200" dirty="0" smtClean="0">
                <a:latin typeface="Garamond" panose="02020404030301010803" pitchFamily="18" charset="0"/>
              </a:rPr>
              <a:t>f things unknown</a:t>
            </a:r>
          </a:p>
          <a:p>
            <a:r>
              <a:rPr lang="en-US" sz="3200" dirty="0">
                <a:latin typeface="Garamond" panose="02020404030301010803" pitchFamily="18" charset="0"/>
              </a:rPr>
              <a:t>b</a:t>
            </a:r>
            <a:r>
              <a:rPr lang="en-US" sz="3200" dirty="0" smtClean="0">
                <a:latin typeface="Garamond" panose="02020404030301010803" pitchFamily="18" charset="0"/>
              </a:rPr>
              <a:t>ut longed for still </a:t>
            </a:r>
          </a:p>
          <a:p>
            <a:r>
              <a:rPr lang="en-US" sz="3200" dirty="0">
                <a:latin typeface="Garamond" panose="02020404030301010803" pitchFamily="18" charset="0"/>
              </a:rPr>
              <a:t>a</a:t>
            </a:r>
            <a:r>
              <a:rPr lang="en-US" sz="3200" dirty="0" smtClean="0">
                <a:latin typeface="Garamond" panose="02020404030301010803" pitchFamily="18" charset="0"/>
              </a:rPr>
              <a:t>nd his tune is heard</a:t>
            </a:r>
          </a:p>
          <a:p>
            <a:r>
              <a:rPr lang="en-US" sz="3200" dirty="0">
                <a:latin typeface="Garamond" panose="02020404030301010803" pitchFamily="18" charset="0"/>
              </a:rPr>
              <a:t>o</a:t>
            </a:r>
            <a:r>
              <a:rPr lang="en-US" sz="3200" dirty="0" smtClean="0">
                <a:latin typeface="Garamond" panose="02020404030301010803" pitchFamily="18" charset="0"/>
              </a:rPr>
              <a:t>n the distant hill</a:t>
            </a:r>
          </a:p>
          <a:p>
            <a:r>
              <a:rPr lang="en-US" sz="3200" dirty="0">
                <a:latin typeface="Garamond" panose="02020404030301010803" pitchFamily="18" charset="0"/>
              </a:rPr>
              <a:t>f</a:t>
            </a:r>
            <a:r>
              <a:rPr lang="en-US" sz="3200" dirty="0" smtClean="0">
                <a:latin typeface="Garamond" panose="02020404030301010803" pitchFamily="18" charset="0"/>
              </a:rPr>
              <a:t>or the caged bird</a:t>
            </a:r>
          </a:p>
          <a:p>
            <a:r>
              <a:rPr lang="en-US" sz="3200" dirty="0">
                <a:latin typeface="Garamond" panose="02020404030301010803" pitchFamily="18" charset="0"/>
              </a:rPr>
              <a:t>s</a:t>
            </a:r>
            <a:r>
              <a:rPr lang="en-US" sz="3200" dirty="0" smtClean="0">
                <a:latin typeface="Garamond" panose="02020404030301010803" pitchFamily="18" charset="0"/>
              </a:rPr>
              <a:t>ings of freedom. </a:t>
            </a:r>
          </a:p>
          <a:p>
            <a:endParaRPr lang="en-US" sz="3200" dirty="0">
              <a:latin typeface="Garamond" panose="02020404030301010803" pitchFamily="18" charset="0"/>
            </a:endParaRPr>
          </a:p>
          <a:p>
            <a:r>
              <a:rPr lang="en-GB" sz="1050" dirty="0">
                <a:latin typeface="Garamond" panose="02020404030301010803" pitchFamily="18" charset="0"/>
              </a:rPr>
              <a:t>Maya Angelou, “Caged Bird” from </a:t>
            </a:r>
            <a:r>
              <a:rPr lang="en-GB" sz="1050" i="1" dirty="0">
                <a:latin typeface="Garamond" panose="02020404030301010803" pitchFamily="18" charset="0"/>
              </a:rPr>
              <a:t>Shaker, Why Don't You Sing?</a:t>
            </a:r>
            <a:r>
              <a:rPr lang="en-GB" sz="1050" dirty="0">
                <a:latin typeface="Garamond" panose="02020404030301010803" pitchFamily="18" charset="0"/>
              </a:rPr>
              <a:t> Copyright © 1983 by Maya Angelou. Used by permission of Random House, an imprint and division of Penguin Random House LLC. All rights reserved</a:t>
            </a:r>
            <a:endParaRPr lang="en-US" sz="1050" dirty="0" smtClean="0">
              <a:latin typeface="Garamond" panose="02020404030301010803" pitchFamily="18" charset="0"/>
            </a:endParaRPr>
          </a:p>
        </p:txBody>
      </p:sp>
      <p:sp>
        <p:nvSpPr>
          <p:cNvPr id="5" name="TextBox 4"/>
          <p:cNvSpPr txBox="1"/>
          <p:nvPr/>
        </p:nvSpPr>
        <p:spPr>
          <a:xfrm>
            <a:off x="154546" y="152119"/>
            <a:ext cx="275607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Garamond" panose="02020404030301010803" pitchFamily="18" charset="0"/>
              </a:rPr>
              <a:t>17% of students leaving school functionally illiterate.</a:t>
            </a:r>
            <a:endParaRPr lang="en-GB" sz="2000" dirty="0">
              <a:latin typeface="Garamond" panose="02020404030301010803" pitchFamily="18" charset="0"/>
            </a:endParaRPr>
          </a:p>
        </p:txBody>
      </p:sp>
      <p:sp>
        <p:nvSpPr>
          <p:cNvPr id="6" name="TextBox 5"/>
          <p:cNvSpPr txBox="1"/>
          <p:nvPr/>
        </p:nvSpPr>
        <p:spPr>
          <a:xfrm>
            <a:off x="7301243" y="2558151"/>
            <a:ext cx="4443212"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Garamond" panose="02020404030301010803" pitchFamily="18" charset="0"/>
              </a:rPr>
              <a:t>‘RE isn’t about knowledge, it’s a skills based subject.’</a:t>
            </a:r>
            <a:endParaRPr lang="en-GB" sz="2800" dirty="0">
              <a:latin typeface="Garamond" panose="02020404030301010803" pitchFamily="18" charset="0"/>
            </a:endParaRPr>
          </a:p>
        </p:txBody>
      </p:sp>
      <p:sp>
        <p:nvSpPr>
          <p:cNvPr id="8" name="TextBox 7"/>
          <p:cNvSpPr txBox="1"/>
          <p:nvPr/>
        </p:nvSpPr>
        <p:spPr>
          <a:xfrm>
            <a:off x="7160651" y="186390"/>
            <a:ext cx="4675034"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Garamond" panose="02020404030301010803" pitchFamily="18" charset="0"/>
              </a:rPr>
              <a:t>‘ Thinking well requires knowing facts…..critical thinking is intertwined with factual knowledge that is stored in long-term memory.’</a:t>
            </a:r>
          </a:p>
          <a:p>
            <a:pPr algn="ctr"/>
            <a:endParaRPr lang="en-US" sz="2000" dirty="0" smtClean="0">
              <a:latin typeface="Garamond" panose="02020404030301010803" pitchFamily="18" charset="0"/>
            </a:endParaRPr>
          </a:p>
          <a:p>
            <a:pPr algn="ctr"/>
            <a:r>
              <a:rPr lang="en-US" sz="2000" dirty="0" smtClean="0">
                <a:latin typeface="Garamond" panose="02020404030301010803" pitchFamily="18" charset="0"/>
              </a:rPr>
              <a:t>Daniel Willingham (cognitive psychologist)</a:t>
            </a:r>
            <a:endParaRPr lang="en-GB" sz="2000" dirty="0">
              <a:latin typeface="Garamond" panose="02020404030301010803" pitchFamily="18" charset="0"/>
            </a:endParaRPr>
          </a:p>
        </p:txBody>
      </p:sp>
      <p:sp>
        <p:nvSpPr>
          <p:cNvPr id="9" name="TextBox 8"/>
          <p:cNvSpPr txBox="1"/>
          <p:nvPr/>
        </p:nvSpPr>
        <p:spPr>
          <a:xfrm>
            <a:off x="90148" y="3035205"/>
            <a:ext cx="2756079"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Garamond" panose="02020404030301010803" pitchFamily="18" charset="0"/>
              </a:rPr>
              <a:t>90% of private school pupils get to university, less then 20% of FSM do. </a:t>
            </a:r>
            <a:endParaRPr lang="en-GB" sz="2000" dirty="0">
              <a:latin typeface="Garamond" panose="02020404030301010803" pitchFamily="18" charset="0"/>
            </a:endParaRPr>
          </a:p>
        </p:txBody>
      </p:sp>
      <p:sp>
        <p:nvSpPr>
          <p:cNvPr id="10" name="TextBox 9"/>
          <p:cNvSpPr txBox="1"/>
          <p:nvPr/>
        </p:nvSpPr>
        <p:spPr>
          <a:xfrm>
            <a:off x="7160649" y="3802478"/>
            <a:ext cx="4724400"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Garamond" panose="02020404030301010803" pitchFamily="18" charset="0"/>
              </a:rPr>
              <a:t>Do your students know who Shakespeare is? Can they locate China on a world map? Can they name the date of one Historical event? Do they know who the Prime Minister is?</a:t>
            </a:r>
            <a:endParaRPr lang="en-GB" sz="2000" dirty="0">
              <a:latin typeface="Garamond" panose="02020404030301010803" pitchFamily="18" charset="0"/>
            </a:endParaRPr>
          </a:p>
        </p:txBody>
      </p:sp>
      <p:sp>
        <p:nvSpPr>
          <p:cNvPr id="11" name="TextBox 10"/>
          <p:cNvSpPr txBox="1"/>
          <p:nvPr/>
        </p:nvSpPr>
        <p:spPr>
          <a:xfrm>
            <a:off x="67600" y="4596066"/>
            <a:ext cx="2979320"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latin typeface="Garamond" panose="02020404030301010803" pitchFamily="18" charset="0"/>
              </a:rPr>
              <a:t>‘To whoever has, more shall be given; but from whoever has not, even what they have will be taken away.’</a:t>
            </a:r>
            <a:endParaRPr lang="en-GB" sz="2400" dirty="0">
              <a:latin typeface="Garamond" panose="02020404030301010803" pitchFamily="18" charset="0"/>
            </a:endParaRPr>
          </a:p>
        </p:txBody>
      </p:sp>
      <p:sp>
        <p:nvSpPr>
          <p:cNvPr id="12" name="TextBox 11"/>
          <p:cNvSpPr txBox="1"/>
          <p:nvPr/>
        </p:nvSpPr>
        <p:spPr>
          <a:xfrm>
            <a:off x="154545" y="1474344"/>
            <a:ext cx="2756079"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000" dirty="0" smtClean="0">
                <a:latin typeface="Garamond" panose="02020404030301010803" pitchFamily="18" charset="0"/>
              </a:rPr>
              <a:t>47% of students in 2015 did not achieve five C grades including English and Maths</a:t>
            </a:r>
            <a:endParaRPr lang="en-GB" sz="2000" dirty="0">
              <a:latin typeface="Garamond" panose="02020404030301010803" pitchFamily="18" charset="0"/>
            </a:endParaRPr>
          </a:p>
        </p:txBody>
      </p:sp>
      <p:sp>
        <p:nvSpPr>
          <p:cNvPr id="13" name="TextBox 12"/>
          <p:cNvSpPr txBox="1"/>
          <p:nvPr/>
        </p:nvSpPr>
        <p:spPr>
          <a:xfrm>
            <a:off x="7160649" y="5416137"/>
            <a:ext cx="47244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dirty="0" smtClean="0">
                <a:latin typeface="Garamond" panose="02020404030301010803" pitchFamily="18" charset="0"/>
              </a:rPr>
              <a:t>What religion was Jesus? Who are the Sadducees? What does the term Eucharist mean?</a:t>
            </a:r>
            <a:endParaRPr lang="en-GB" sz="2400" dirty="0">
              <a:latin typeface="Garamond" panose="02020404030301010803" pitchFamily="18" charset="0"/>
            </a:endParaRPr>
          </a:p>
        </p:txBody>
      </p:sp>
      <p:sp>
        <p:nvSpPr>
          <p:cNvPr id="2" name="TextBox 1"/>
          <p:cNvSpPr txBox="1"/>
          <p:nvPr/>
        </p:nvSpPr>
        <p:spPr>
          <a:xfrm>
            <a:off x="3202008" y="5448923"/>
            <a:ext cx="3803553"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b="1" u="sng" dirty="0" smtClean="0">
                <a:latin typeface="Garamond" panose="02020404030301010803" pitchFamily="18" charset="0"/>
              </a:rPr>
              <a:t>Share</a:t>
            </a:r>
          </a:p>
          <a:p>
            <a:r>
              <a:rPr lang="en-GB" dirty="0" smtClean="0">
                <a:latin typeface="Garamond" panose="02020404030301010803" pitchFamily="18" charset="0"/>
              </a:rPr>
              <a:t>What is your favourite piece of scripture? Can you recite a poem in full? Where did you acquire this knowledge?</a:t>
            </a:r>
            <a:endParaRPr lang="en-GB" dirty="0">
              <a:latin typeface="Garamond" panose="02020404030301010803" pitchFamily="18" charset="0"/>
            </a:endParaRPr>
          </a:p>
        </p:txBody>
      </p:sp>
    </p:spTree>
    <p:extLst>
      <p:ext uri="{BB962C8B-B14F-4D97-AF65-F5344CB8AC3E}">
        <p14:creationId xmlns:p14="http://schemas.microsoft.com/office/powerpoint/2010/main" val="1681576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4132" t="21258" r="26574" b="5678"/>
          <a:stretch/>
        </p:blipFill>
        <p:spPr>
          <a:xfrm>
            <a:off x="321971" y="128789"/>
            <a:ext cx="7598535" cy="6332112"/>
          </a:xfrm>
          <a:prstGeom prst="rect">
            <a:avLst/>
          </a:prstGeom>
        </p:spPr>
      </p:pic>
      <p:sp>
        <p:nvSpPr>
          <p:cNvPr id="3" name="Oval 2"/>
          <p:cNvSpPr/>
          <p:nvPr/>
        </p:nvSpPr>
        <p:spPr>
          <a:xfrm>
            <a:off x="2794715" y="3400023"/>
            <a:ext cx="1854558" cy="37348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791719" y="3588844"/>
            <a:ext cx="3709115"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u="sng" dirty="0" smtClean="0"/>
              <a:t>2 marks</a:t>
            </a:r>
          </a:p>
          <a:p>
            <a:pPr algn="ctr"/>
            <a:endParaRPr lang="en-US" sz="2400" dirty="0"/>
          </a:p>
          <a:p>
            <a:pPr algn="ctr"/>
            <a:r>
              <a:rPr lang="en-US" sz="2400" dirty="0" smtClean="0"/>
              <a:t>Re-write: The belief that humans are made in the image of God. </a:t>
            </a:r>
            <a:endParaRPr lang="en-GB" sz="2400" dirty="0"/>
          </a:p>
        </p:txBody>
      </p:sp>
      <p:sp>
        <p:nvSpPr>
          <p:cNvPr id="5" name="TextBox 4"/>
          <p:cNvSpPr txBox="1"/>
          <p:nvPr/>
        </p:nvSpPr>
        <p:spPr>
          <a:xfrm>
            <a:off x="7920506" y="708337"/>
            <a:ext cx="3773511" cy="1384995"/>
          </a:xfrm>
          <a:prstGeom prst="rect">
            <a:avLst/>
          </a:prstGeom>
          <a:noFill/>
        </p:spPr>
        <p:txBody>
          <a:bodyPr wrap="square" rtlCol="0">
            <a:spAutoFit/>
          </a:bodyPr>
          <a:lstStyle/>
          <a:p>
            <a:r>
              <a:rPr lang="en-US" sz="2800" dirty="0" smtClean="0"/>
              <a:t>a) What do Catholics mean by the term ‘Imago Dei’?</a:t>
            </a:r>
            <a:endParaRPr lang="en-GB" sz="2800" dirty="0"/>
          </a:p>
        </p:txBody>
      </p:sp>
    </p:spTree>
    <p:extLst>
      <p:ext uri="{BB962C8B-B14F-4D97-AF65-F5344CB8AC3E}">
        <p14:creationId xmlns:p14="http://schemas.microsoft.com/office/powerpoint/2010/main" val="3107949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5026" t="19674" r="15092" b="10959"/>
          <a:stretch/>
        </p:blipFill>
        <p:spPr>
          <a:xfrm>
            <a:off x="592428" y="824704"/>
            <a:ext cx="10676585" cy="5958321"/>
          </a:xfrm>
          <a:prstGeom prst="rect">
            <a:avLst/>
          </a:prstGeom>
        </p:spPr>
      </p:pic>
      <p:sp>
        <p:nvSpPr>
          <p:cNvPr id="3" name="Rectangle 2"/>
          <p:cNvSpPr/>
          <p:nvPr/>
        </p:nvSpPr>
        <p:spPr>
          <a:xfrm>
            <a:off x="3206470" y="-98626"/>
            <a:ext cx="4774512" cy="923330"/>
          </a:xfrm>
          <a:prstGeom prst="rect">
            <a:avLst/>
          </a:prstGeom>
          <a:noFill/>
        </p:spPr>
        <p:txBody>
          <a:bodyPr wrap="none" lIns="91440" tIns="45720" rIns="91440" bIns="45720">
            <a:spAutoFit/>
          </a:bodyPr>
          <a:lstStyle/>
          <a:p>
            <a:pPr algn="ctr"/>
            <a:r>
              <a:rPr lang="en-US" sz="5400" b="1" u="sng" cap="none" spc="0" dirty="0" smtClean="0">
                <a:ln w="0"/>
                <a:solidFill>
                  <a:schemeClr val="tx1"/>
                </a:solidFill>
                <a:effectLst>
                  <a:outerShdw blurRad="38100" dist="19050" dir="2700000" algn="tl" rotWithShape="0">
                    <a:schemeClr val="dk1">
                      <a:alpha val="40000"/>
                    </a:schemeClr>
                  </a:outerShdw>
                </a:effectLst>
              </a:rPr>
              <a:t>Homework plan</a:t>
            </a:r>
            <a:endParaRPr lang="en-US" sz="5400" b="1" u="sng"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38162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4219" y="-6794"/>
            <a:ext cx="8642555" cy="523220"/>
          </a:xfrm>
          <a:prstGeom prst="rect">
            <a:avLst/>
          </a:prstGeom>
          <a:noFill/>
        </p:spPr>
        <p:txBody>
          <a:bodyPr wrap="square" rtlCol="0">
            <a:spAutoFit/>
          </a:bodyPr>
          <a:lstStyle/>
          <a:p>
            <a:r>
              <a:rPr lang="en-GB" sz="2800" b="1" dirty="0">
                <a:solidFill>
                  <a:srgbClr val="FF0000"/>
                </a:solidFill>
                <a:latin typeface="Arial" panose="020B0604020202020204" pitchFamily="34" charset="0"/>
                <a:cs typeface="Arial" panose="020B0604020202020204" pitchFamily="34" charset="0"/>
              </a:rPr>
              <a:t>( C) Explain Catholic teachings on salvation (8</a:t>
            </a:r>
            <a:r>
              <a:rPr lang="en-GB" sz="2400" b="1" dirty="0">
                <a:solidFill>
                  <a:srgbClr val="FF0000"/>
                </a:solidFill>
                <a:latin typeface="Arial" panose="020B0604020202020204" pitchFamily="34" charset="0"/>
                <a:cs typeface="Arial" panose="020B0604020202020204" pitchFamily="34" charset="0"/>
              </a:rPr>
              <a:t>)</a:t>
            </a:r>
          </a:p>
        </p:txBody>
      </p:sp>
      <p:sp>
        <p:nvSpPr>
          <p:cNvPr id="6" name="TextBox 5"/>
          <p:cNvSpPr txBox="1"/>
          <p:nvPr/>
        </p:nvSpPr>
        <p:spPr>
          <a:xfrm>
            <a:off x="8021222" y="822808"/>
            <a:ext cx="2592288" cy="5262979"/>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400" b="1" u="sng" dirty="0"/>
              <a:t>Key Words</a:t>
            </a:r>
            <a:endParaRPr lang="en-GB" sz="2400" dirty="0"/>
          </a:p>
          <a:p>
            <a:r>
              <a:rPr lang="en-GB" sz="2400" dirty="0"/>
              <a:t>Salvation</a:t>
            </a:r>
          </a:p>
          <a:p>
            <a:r>
              <a:rPr lang="en-GB" sz="2400" dirty="0"/>
              <a:t>Good works</a:t>
            </a:r>
          </a:p>
          <a:p>
            <a:r>
              <a:rPr lang="en-GB" sz="2400" dirty="0"/>
              <a:t>Grace</a:t>
            </a:r>
          </a:p>
          <a:p>
            <a:r>
              <a:rPr lang="en-GB" sz="2400" dirty="0"/>
              <a:t>Baptism </a:t>
            </a:r>
          </a:p>
          <a:p>
            <a:r>
              <a:rPr lang="en-GB" sz="2400" dirty="0"/>
              <a:t>Original sin</a:t>
            </a:r>
          </a:p>
          <a:p>
            <a:r>
              <a:rPr lang="en-GB" sz="2400" dirty="0"/>
              <a:t>Eternal life</a:t>
            </a:r>
          </a:p>
          <a:p>
            <a:r>
              <a:rPr lang="en-GB" sz="2400" dirty="0"/>
              <a:t>Justification</a:t>
            </a:r>
          </a:p>
          <a:p>
            <a:r>
              <a:rPr lang="en-GB" sz="2400" dirty="0"/>
              <a:t>Atonement</a:t>
            </a:r>
          </a:p>
          <a:p>
            <a:r>
              <a:rPr lang="en-GB" sz="2400" dirty="0"/>
              <a:t>Jesus’ example</a:t>
            </a:r>
          </a:p>
          <a:p>
            <a:r>
              <a:rPr lang="en-GB" sz="2400" dirty="0"/>
              <a:t>Forgiveness</a:t>
            </a:r>
          </a:p>
          <a:p>
            <a:r>
              <a:rPr lang="en-GB" sz="2400" dirty="0"/>
              <a:t>St. Peter</a:t>
            </a:r>
          </a:p>
          <a:p>
            <a:r>
              <a:rPr lang="en-GB" sz="2400" dirty="0"/>
              <a:t>Law</a:t>
            </a:r>
          </a:p>
          <a:p>
            <a:r>
              <a:rPr lang="en-GB" sz="2400" dirty="0"/>
              <a:t>10 commandments</a:t>
            </a:r>
          </a:p>
        </p:txBody>
      </p:sp>
      <p:sp>
        <p:nvSpPr>
          <p:cNvPr id="2" name="Rectangle 1"/>
          <p:cNvSpPr/>
          <p:nvPr/>
        </p:nvSpPr>
        <p:spPr>
          <a:xfrm>
            <a:off x="1614473" y="3730345"/>
            <a:ext cx="6280830" cy="292387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2400" b="1" u="sng" dirty="0">
                <a:latin typeface="Arial" panose="020B0604020202020204" pitchFamily="34" charset="0"/>
                <a:cs typeface="Arial" panose="020B0604020202020204" pitchFamily="34" charset="0"/>
              </a:rPr>
              <a:t>Evidence</a:t>
            </a:r>
          </a:p>
          <a:p>
            <a:pPr marL="285750" indent="-285750">
              <a:buFont typeface="Arial" panose="020B0604020202020204" pitchFamily="34" charset="0"/>
              <a:buChar char="•"/>
            </a:pPr>
            <a:r>
              <a:rPr lang="en-GB" sz="1600" b="1" dirty="0">
                <a:solidFill>
                  <a:schemeClr val="tx1"/>
                </a:solidFill>
                <a:latin typeface="Arial" panose="020B0604020202020204" pitchFamily="34" charset="0"/>
                <a:cs typeface="Arial" panose="020B0604020202020204" pitchFamily="34" charset="0"/>
              </a:rPr>
              <a:t>“For God did not send his Son into the world to condemn the world, but to save the world through him.” John 3:17</a:t>
            </a:r>
          </a:p>
          <a:p>
            <a:pPr marL="285750" indent="-285750">
              <a:buFont typeface="Arial" panose="020B0604020202020204" pitchFamily="34" charset="0"/>
              <a:buChar char="•"/>
            </a:pPr>
            <a:r>
              <a:rPr lang="en-GB" sz="1600" b="1" dirty="0">
                <a:solidFill>
                  <a:srgbClr val="0070C0"/>
                </a:solidFill>
                <a:latin typeface="Arial" panose="020B0604020202020204" pitchFamily="34" charset="0"/>
                <a:cs typeface="Arial" panose="020B0604020202020204" pitchFamily="34" charset="0"/>
              </a:rPr>
              <a:t>“let us do good to all people.” Galatians 6:9-10</a:t>
            </a:r>
          </a:p>
          <a:p>
            <a:pPr marL="285750" indent="-285750">
              <a:buFont typeface="Arial" panose="020B0604020202020204" pitchFamily="34" charset="0"/>
              <a:buChar char="•"/>
            </a:pPr>
            <a:r>
              <a:rPr lang="en-GB" sz="1600" b="1" dirty="0">
                <a:solidFill>
                  <a:srgbClr val="00B0F0"/>
                </a:solidFill>
                <a:latin typeface="Arial" panose="020B0604020202020204" pitchFamily="34" charset="0"/>
                <a:cs typeface="Arial" panose="020B0604020202020204" pitchFamily="34" charset="0"/>
              </a:rPr>
              <a:t>“Faith is the theological virtue by which we believe in God and believe all that he has said and revealed to us, and that Holy Church proposes for our belief, because he is truth itself," (CCC 1814).</a:t>
            </a:r>
          </a:p>
          <a:p>
            <a:pPr marL="285750" indent="-285750">
              <a:buFont typeface="Arial" panose="020B0604020202020204" pitchFamily="34" charset="0"/>
              <a:buChar char="•"/>
            </a:pPr>
            <a:r>
              <a:rPr lang="en-GB" sz="1600" b="1" dirty="0">
                <a:solidFill>
                  <a:srgbClr val="FF0000"/>
                </a:solidFill>
                <a:latin typeface="Arial" panose="020B0604020202020204" pitchFamily="34" charset="0"/>
                <a:cs typeface="Arial" panose="020B0604020202020204" pitchFamily="34" charset="0"/>
              </a:rPr>
              <a:t>‘Repent and be baptized, every one of you, in the name of Jesus Christ for the forgiveness of your sins. And you will receive the gift of the Holy Spirit.’ Acts 2:38</a:t>
            </a:r>
          </a:p>
        </p:txBody>
      </p:sp>
      <p:sp>
        <p:nvSpPr>
          <p:cNvPr id="7" name="TextBox 6"/>
          <p:cNvSpPr txBox="1"/>
          <p:nvPr/>
        </p:nvSpPr>
        <p:spPr>
          <a:xfrm>
            <a:off x="1614473" y="584502"/>
            <a:ext cx="6280830" cy="307776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b="1" u="sng" dirty="0">
                <a:latin typeface="Arial" panose="020B0604020202020204" pitchFamily="34" charset="0"/>
                <a:cs typeface="Arial" panose="020B0604020202020204" pitchFamily="34" charset="0"/>
              </a:rPr>
              <a:t>NO SENTENCE STARTERS TODAY!</a:t>
            </a:r>
          </a:p>
          <a:p>
            <a:endParaRPr lang="en-GB"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You must include: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definition of salvation and atonement</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three ways that a Catholic can achieve salvation with evidence.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How St. Peter and the 10 commandments/law link to salvation.</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importance of salvation for Catholics.</a:t>
            </a:r>
          </a:p>
          <a:p>
            <a:endParaRPr lang="en-GB" dirty="0"/>
          </a:p>
        </p:txBody>
      </p:sp>
    </p:spTree>
    <p:extLst>
      <p:ext uri="{BB962C8B-B14F-4D97-AF65-F5344CB8AC3E}">
        <p14:creationId xmlns:p14="http://schemas.microsoft.com/office/powerpoint/2010/main" val="3118924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0"/>
            <a:ext cx="7992888" cy="523220"/>
          </a:xfrm>
          <a:prstGeom prst="rect">
            <a:avLst/>
          </a:prstGeom>
          <a:noFill/>
        </p:spPr>
        <p:txBody>
          <a:bodyPr wrap="square" rtlCol="0">
            <a:spAutoFit/>
          </a:bodyPr>
          <a:lstStyle/>
          <a:p>
            <a:r>
              <a:rPr lang="en-GB" sz="2800" b="1" dirty="0"/>
              <a:t>( C) Explain Catholic teachings on salvation (8</a:t>
            </a:r>
            <a:r>
              <a:rPr lang="en-GB" sz="2400" b="1" dirty="0"/>
              <a:t>)</a:t>
            </a:r>
          </a:p>
        </p:txBody>
      </p:sp>
      <p:sp>
        <p:nvSpPr>
          <p:cNvPr id="6" name="TextBox 5"/>
          <p:cNvSpPr txBox="1"/>
          <p:nvPr/>
        </p:nvSpPr>
        <p:spPr>
          <a:xfrm>
            <a:off x="8389625" y="529150"/>
            <a:ext cx="2282572" cy="480131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solidFill>
                  <a:srgbClr val="00B050"/>
                </a:solidFill>
                <a:latin typeface="Arial" panose="020B0604020202020204" pitchFamily="34" charset="0"/>
                <a:cs typeface="Arial" panose="020B0604020202020204" pitchFamily="34" charset="0"/>
              </a:rPr>
              <a:t>Underline key words and evidence in green</a:t>
            </a:r>
          </a:p>
          <a:p>
            <a:r>
              <a:rPr lang="en-GB" b="1" u="sng" dirty="0">
                <a:latin typeface="Arial" panose="020B0604020202020204" pitchFamily="34" charset="0"/>
                <a:cs typeface="Arial" panose="020B0604020202020204" pitchFamily="34" charset="0"/>
              </a:rPr>
              <a:t>Key Words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Salvation</a:t>
            </a:r>
          </a:p>
          <a:p>
            <a:r>
              <a:rPr lang="en-GB" dirty="0">
                <a:latin typeface="Arial" panose="020B0604020202020204" pitchFamily="34" charset="0"/>
                <a:cs typeface="Arial" panose="020B0604020202020204" pitchFamily="34" charset="0"/>
              </a:rPr>
              <a:t>Good works</a:t>
            </a:r>
          </a:p>
          <a:p>
            <a:r>
              <a:rPr lang="en-GB" dirty="0">
                <a:latin typeface="Arial" panose="020B0604020202020204" pitchFamily="34" charset="0"/>
                <a:cs typeface="Arial" panose="020B0604020202020204" pitchFamily="34" charset="0"/>
              </a:rPr>
              <a:t>Grace</a:t>
            </a:r>
          </a:p>
          <a:p>
            <a:r>
              <a:rPr lang="en-GB" dirty="0">
                <a:latin typeface="Arial" panose="020B0604020202020204" pitchFamily="34" charset="0"/>
                <a:cs typeface="Arial" panose="020B0604020202020204" pitchFamily="34" charset="0"/>
              </a:rPr>
              <a:t>Baptism </a:t>
            </a:r>
          </a:p>
          <a:p>
            <a:r>
              <a:rPr lang="en-GB" dirty="0">
                <a:latin typeface="Arial" panose="020B0604020202020204" pitchFamily="34" charset="0"/>
                <a:cs typeface="Arial" panose="020B0604020202020204" pitchFamily="34" charset="0"/>
              </a:rPr>
              <a:t>Original sin</a:t>
            </a:r>
          </a:p>
          <a:p>
            <a:r>
              <a:rPr lang="en-GB" dirty="0">
                <a:latin typeface="Arial" panose="020B0604020202020204" pitchFamily="34" charset="0"/>
                <a:cs typeface="Arial" panose="020B0604020202020204" pitchFamily="34" charset="0"/>
              </a:rPr>
              <a:t>Eternal life</a:t>
            </a:r>
          </a:p>
          <a:p>
            <a:r>
              <a:rPr lang="en-GB" dirty="0">
                <a:latin typeface="Arial" panose="020B0604020202020204" pitchFamily="34" charset="0"/>
                <a:cs typeface="Arial" panose="020B0604020202020204" pitchFamily="34" charset="0"/>
              </a:rPr>
              <a:t>Justification</a:t>
            </a:r>
          </a:p>
          <a:p>
            <a:r>
              <a:rPr lang="en-GB" dirty="0">
                <a:latin typeface="Arial" panose="020B0604020202020204" pitchFamily="34" charset="0"/>
                <a:cs typeface="Arial" panose="020B0604020202020204" pitchFamily="34" charset="0"/>
              </a:rPr>
              <a:t>Atonement</a:t>
            </a:r>
          </a:p>
          <a:p>
            <a:r>
              <a:rPr lang="en-GB" dirty="0">
                <a:latin typeface="Arial" panose="020B0604020202020204" pitchFamily="34" charset="0"/>
                <a:cs typeface="Arial" panose="020B0604020202020204" pitchFamily="34" charset="0"/>
              </a:rPr>
              <a:t>Jesus’ example</a:t>
            </a:r>
          </a:p>
          <a:p>
            <a:r>
              <a:rPr lang="en-GB" dirty="0">
                <a:latin typeface="Arial" panose="020B0604020202020204" pitchFamily="34" charset="0"/>
                <a:cs typeface="Arial" panose="020B0604020202020204" pitchFamily="34" charset="0"/>
              </a:rPr>
              <a:t>Forgiveness</a:t>
            </a:r>
          </a:p>
          <a:p>
            <a:r>
              <a:rPr lang="en-GB" dirty="0">
                <a:latin typeface="Arial" panose="020B0604020202020204" pitchFamily="34" charset="0"/>
                <a:cs typeface="Arial" panose="020B0604020202020204" pitchFamily="34" charset="0"/>
              </a:rPr>
              <a:t>St. Peter</a:t>
            </a:r>
          </a:p>
          <a:p>
            <a:r>
              <a:rPr lang="en-GB" dirty="0">
                <a:latin typeface="Arial" panose="020B0604020202020204" pitchFamily="34" charset="0"/>
                <a:cs typeface="Arial" panose="020B0604020202020204" pitchFamily="34" charset="0"/>
              </a:rPr>
              <a:t>Law</a:t>
            </a:r>
          </a:p>
          <a:p>
            <a:r>
              <a:rPr lang="en-GB" dirty="0">
                <a:latin typeface="Arial" panose="020B0604020202020204" pitchFamily="34" charset="0"/>
                <a:cs typeface="Arial" panose="020B0604020202020204" pitchFamily="34" charset="0"/>
              </a:rPr>
              <a:t>10 commandments</a:t>
            </a:r>
          </a:p>
        </p:txBody>
      </p:sp>
      <p:sp>
        <p:nvSpPr>
          <p:cNvPr id="2" name="Rectangle 1"/>
          <p:cNvSpPr/>
          <p:nvPr/>
        </p:nvSpPr>
        <p:spPr>
          <a:xfrm>
            <a:off x="1528195" y="5657672"/>
            <a:ext cx="9144003" cy="1200329"/>
          </a:xfrm>
          <a:prstGeom prst="rect">
            <a:avLst/>
          </a:prstGeom>
          <a:solidFill>
            <a:schemeClr val="accent6">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285750" indent="-285750">
              <a:buFont typeface="Arial" panose="020B0604020202020204" pitchFamily="34" charset="0"/>
              <a:buChar char="•"/>
            </a:pPr>
            <a:r>
              <a:rPr lang="en-GB" sz="1200" b="1" dirty="0">
                <a:solidFill>
                  <a:schemeClr val="tx1"/>
                </a:solidFill>
                <a:latin typeface="Arial" panose="020B0604020202020204" pitchFamily="34" charset="0"/>
                <a:cs typeface="Arial" panose="020B0604020202020204" pitchFamily="34" charset="0"/>
              </a:rPr>
              <a:t>“For God did not send his Son into the world to condemn the world, but to save the world through him.” John 3:17</a:t>
            </a:r>
          </a:p>
          <a:p>
            <a:pPr marL="285750" indent="-285750">
              <a:buFont typeface="Arial" panose="020B0604020202020204" pitchFamily="34" charset="0"/>
              <a:buChar char="•"/>
            </a:pPr>
            <a:r>
              <a:rPr lang="en-GB" sz="1200" b="1" dirty="0">
                <a:solidFill>
                  <a:schemeClr val="tx1"/>
                </a:solidFill>
                <a:latin typeface="Arial" panose="020B0604020202020204" pitchFamily="34" charset="0"/>
                <a:cs typeface="Arial" panose="020B0604020202020204" pitchFamily="34" charset="0"/>
              </a:rPr>
              <a:t>“let us do good to all people.” Galatians 6:9-10</a:t>
            </a:r>
          </a:p>
          <a:p>
            <a:pPr marL="285750" indent="-285750">
              <a:buFont typeface="Arial" panose="020B0604020202020204" pitchFamily="34" charset="0"/>
              <a:buChar char="•"/>
            </a:pPr>
            <a:r>
              <a:rPr lang="en-GB" sz="1200" b="1" dirty="0">
                <a:solidFill>
                  <a:schemeClr val="tx1"/>
                </a:solidFill>
                <a:latin typeface="Arial" panose="020B0604020202020204" pitchFamily="34" charset="0"/>
                <a:cs typeface="Arial" panose="020B0604020202020204" pitchFamily="34" charset="0"/>
              </a:rPr>
              <a:t>“Faith is the theological virtue by which we believe in God and believe all that he has said and revealed to us, and that Holy Church proposes for our belief, because he is truth itself," (CCC 1814).</a:t>
            </a:r>
          </a:p>
          <a:p>
            <a:pPr marL="285750" indent="-285750">
              <a:buFont typeface="Arial" panose="020B0604020202020204" pitchFamily="34" charset="0"/>
              <a:buChar char="•"/>
            </a:pPr>
            <a:r>
              <a:rPr lang="en-GB" sz="1200" b="1" dirty="0">
                <a:solidFill>
                  <a:schemeClr val="tx1"/>
                </a:solidFill>
                <a:latin typeface="Arial" panose="020B0604020202020204" pitchFamily="34" charset="0"/>
                <a:cs typeface="Arial" panose="020B0604020202020204" pitchFamily="34" charset="0"/>
              </a:rPr>
              <a:t>‘Repent and be baptized, every one of you, in the name of Jesus Christ for the forgiveness of your sins. And you will receive the gift of the Holy Spirit.’ Acts 2:38</a:t>
            </a:r>
          </a:p>
        </p:txBody>
      </p:sp>
      <p:sp>
        <p:nvSpPr>
          <p:cNvPr id="7" name="TextBox 6"/>
          <p:cNvSpPr txBox="1"/>
          <p:nvPr/>
        </p:nvSpPr>
        <p:spPr>
          <a:xfrm>
            <a:off x="1524000" y="523220"/>
            <a:ext cx="6869823" cy="2585323"/>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GB" b="1" u="sng" dirty="0">
                <a:latin typeface="Arial" panose="020B0604020202020204" pitchFamily="34" charset="0"/>
                <a:cs typeface="Arial" panose="020B0604020202020204" pitchFamily="34" charset="0"/>
              </a:rPr>
              <a:t>WWW:</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have identified the meaning of salvation and atonement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have explained how Catholics can achieve salvation through Baptism/good works/ actual grace.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have applied evidence from the Bible and/or Catechism to support your point of view.</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have explained how St. Peter and the 10 commandments/law link to salvation.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have explained the importance of salvation for Catholics.</a:t>
            </a:r>
          </a:p>
        </p:txBody>
      </p:sp>
      <p:sp>
        <p:nvSpPr>
          <p:cNvPr id="8" name="TextBox 7"/>
          <p:cNvSpPr txBox="1"/>
          <p:nvPr/>
        </p:nvSpPr>
        <p:spPr>
          <a:xfrm>
            <a:off x="1523998" y="3108543"/>
            <a:ext cx="6869824" cy="2585323"/>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GB" b="1" u="sng" dirty="0">
                <a:latin typeface="Arial" panose="020B0604020202020204" pitchFamily="34" charset="0"/>
                <a:cs typeface="Arial" panose="020B0604020202020204" pitchFamily="34" charset="0"/>
              </a:rPr>
              <a:t>EBI: </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need to identify the meaning of salvation and atonement.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need to explain how Catholics can achieve salvation through Baptism/good works/ actual grace.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need to apply evidence from the Bible and/or Catechism to support your point of view.</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need to explain how St. Peter and the 10 commandments/law link to salvation.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need to explain the importance of salvation for Catholics.</a:t>
            </a:r>
          </a:p>
        </p:txBody>
      </p:sp>
    </p:spTree>
    <p:extLst>
      <p:ext uri="{BB962C8B-B14F-4D97-AF65-F5344CB8AC3E}">
        <p14:creationId xmlns:p14="http://schemas.microsoft.com/office/powerpoint/2010/main" val="617757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85" y="329052"/>
            <a:ext cx="6096000" cy="431958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nSpc>
                <a:spcPct val="106000"/>
              </a:lnSpc>
              <a:spcAft>
                <a:spcPts val="800"/>
              </a:spcAft>
            </a:pPr>
            <a:r>
              <a:rPr lang="en-GB" b="1" u="sng" dirty="0" smtClean="0">
                <a:effectLst/>
                <a:latin typeface="Comic Sans MS" panose="030F0702030302020204" pitchFamily="66" charset="0"/>
                <a:ea typeface="Calibri" panose="020F0502020204030204" pitchFamily="34" charset="0"/>
                <a:cs typeface="Times New Roman" panose="02020603050405020304" pitchFamily="18" charset="0"/>
              </a:rPr>
              <a:t>Teacher Assessment</a:t>
            </a:r>
            <a:endParaRPr lang="en-GB"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b="1" dirty="0" smtClean="0">
                <a:effectLst/>
                <a:latin typeface="Comic Sans MS" panose="030F0702030302020204" pitchFamily="66" charset="0"/>
                <a:ea typeface="Calibri" panose="020F0502020204030204" pitchFamily="34" charset="0"/>
                <a:cs typeface="Times New Roman" panose="02020603050405020304" pitchFamily="18" charset="0"/>
              </a:rPr>
              <a:t>Molly</a:t>
            </a:r>
            <a:endParaRPr lang="en-GB"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b="1" dirty="0" smtClean="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WWW: You have identified the meaning of free will and described the difference between moral and natural evil. </a:t>
            </a:r>
            <a:endParaRPr lang="en-GB"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b="1" dirty="0" smtClean="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WWW: You have explained why a Roman Catholic would disagree that the existence of suffering proves there is no God.</a:t>
            </a:r>
            <a:endParaRPr lang="en-GB"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b="1" dirty="0" smtClean="0">
                <a:solidFill>
                  <a:srgbClr val="C45911"/>
                </a:solidFill>
                <a:effectLst/>
                <a:latin typeface="Comic Sans MS" panose="030F0702030302020204" pitchFamily="66" charset="0"/>
                <a:ea typeface="Calibri" panose="020F0502020204030204" pitchFamily="34" charset="0"/>
                <a:cs typeface="Times New Roman" panose="02020603050405020304" pitchFamily="18" charset="0"/>
              </a:rPr>
              <a:t>EBI: B-Give examples of moral and natural evil. C- What do incarnate and begotten mean and why do they show that Jesus has moral authority? Compare with another religion. D-How would a Humanist respond to this statement?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3191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2" y="218941"/>
            <a:ext cx="12088968" cy="6860864"/>
          </a:xfrm>
          <a:prstGeom prst="rect">
            <a:avLst/>
          </a:prstGeom>
        </p:spPr>
        <p:txBody>
          <a:bodyPr wrap="square">
            <a:spAutoFit/>
          </a:bodyPr>
          <a:lstStyle/>
          <a:p>
            <a:pPr algn="ctr">
              <a:lnSpc>
                <a:spcPct val="107000"/>
              </a:lnSpc>
              <a:spcAft>
                <a:spcPts val="800"/>
              </a:spcAft>
            </a:pPr>
            <a:r>
              <a:rPr lang="en-GB" b="1" u="sng" dirty="0">
                <a:latin typeface="Garamond" panose="02020404030301010803" pitchFamily="18" charset="0"/>
                <a:ea typeface="Calibri" panose="020F0502020204030204" pitchFamily="34" charset="0"/>
                <a:cs typeface="Times New Roman" panose="02020603050405020304" pitchFamily="18" charset="0"/>
              </a:rPr>
              <a:t>Model Answers- Origins and Meaning Assessment</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b="1" dirty="0" smtClean="0">
                <a:latin typeface="Garamond" panose="02020404030301010803" pitchFamily="18" charset="0"/>
                <a:ea typeface="Calibri" panose="020F0502020204030204" pitchFamily="34" charset="0"/>
                <a:cs typeface="Times New Roman" panose="02020603050405020304" pitchFamily="18" charset="0"/>
              </a:rPr>
              <a:t>D </a:t>
            </a:r>
            <a:r>
              <a:rPr lang="en-GB" dirty="0">
                <a:latin typeface="Garamond" panose="02020404030301010803" pitchFamily="18" charset="0"/>
                <a:ea typeface="Calibri" panose="020F0502020204030204" pitchFamily="34" charset="0"/>
                <a:cs typeface="Times New Roman" panose="02020603050405020304" pitchFamily="18" charset="0"/>
              </a:rPr>
              <a:t>A Catholic would agree with the statement ‘Abortion is always wrong’ as they believe that life begins at the moment of conception (when the egg and sperm fuse) and from that moment an embryo has the same status a full human being.  Catholics argue because of that human status, abortion is equivalent to murder which goes against one of the 10 commandments: ‘Do not kill.’ Taking the life of a human is a sin, regardless of whether it is in or outside of the womb. Another reason that Catholics agree that Abortion is always wrong is the belief that life is holy and God given, otherwise known as ‘Sanctity of life.’ As life is God given, it is precious and should not be taken by any choosing other than God’s and abortion is a direct violation of God’s plan. Catholics also argue that God ‘knew us before we were born’ and ‘formed us in the womb’ (Jeremiah.) For this reason, all life is planned and loved by God and abortion interferes with God’s plan.</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Garamond" panose="02020404030301010803" pitchFamily="18" charset="0"/>
                <a:ea typeface="Calibri" panose="020F0502020204030204" pitchFamily="34" charset="0"/>
                <a:cs typeface="Times New Roman" panose="02020603050405020304" pitchFamily="18" charset="0"/>
              </a:rPr>
              <a:t>Non-Catholic Christians may use situation ethics to determine the morality of an abortion. This is the belief that the decision should be made based on the most loving thing. Some Christians would argue that if a mothers health is compromised, or a severe disability is likely in the foetus then an abortion would be ‘the most loving thing.’ This is based on Jesus’ teaching to ‘love your neighbour as you love yourself.’</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Garamond" panose="02020404030301010803" pitchFamily="18" charset="0"/>
                <a:ea typeface="Calibri" panose="020F0502020204030204" pitchFamily="34" charset="0"/>
                <a:cs typeface="Times New Roman" panose="02020603050405020304" pitchFamily="18" charset="0"/>
              </a:rPr>
              <a:t>Humanists would argue that in the case of abortion, it must always be the mother’s choice (pro-choice) and that she is more important as she already exists in the world as a functioning human. For this reason, an abortion would be acceptable if the mother’s health was at risk, as she is more important than the foetus. Humanists also place great value on being happy in the ‘here and now’ as they do not believe in an afterlife. Women should make a decision about abortion based on what will make them most happy (taking into consideration economic, social and emotional well-being.) Peter Singer, a Humanist philosopher argues that life does not begin at conception (a direct contradiction of Catholic teaching) and therefore abortion is not murder. He also argues that a foetus is not a conscious, rational being and therefore does not have any more ‘human’ status then an animal. For this reason, Peter Singer disagrees with the statement and fully supports a woman’s right to have an abortion.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1054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0965" y="176204"/>
            <a:ext cx="8592671" cy="6555641"/>
          </a:xfrm>
          <a:prstGeom prst="rect">
            <a:avLst/>
          </a:prstGeom>
          <a:noFill/>
        </p:spPr>
        <p:txBody>
          <a:bodyPr wrap="square" rtlCol="0">
            <a:spAutoFit/>
          </a:bodyPr>
          <a:lstStyle/>
          <a:p>
            <a:r>
              <a:rPr lang="en-GB" sz="2000" dirty="0"/>
              <a:t>“Around the globe various human rights declarations acknowledge the value and dignity of every individual as a human being. How do we reconcile these noble declarations with the refusal to accept those who are weak and needy or elderly or those who have just been conceived?</a:t>
            </a:r>
          </a:p>
          <a:p>
            <a:endParaRPr lang="en-GB" sz="2000" dirty="0"/>
          </a:p>
          <a:p>
            <a:r>
              <a:rPr lang="en-GB" sz="2000" dirty="0"/>
              <a:t>Freedom negates and destroys itself and becomes a factor leading to the destruction of others when it no longer recognizes and respects its essential link with the truth. People end up making choices based only on subjective and changeable opinions or selfish interests and whims instead of choices based on the truth about good and evil. </a:t>
            </a:r>
          </a:p>
          <a:p>
            <a:endParaRPr lang="en-GB" sz="2000" dirty="0"/>
          </a:p>
          <a:p>
            <a:r>
              <a:rPr lang="en-GB" sz="2000" dirty="0"/>
              <a:t>To defend and promote all of human life, to show reverence and love for it, is a task which God entrusts to each of us. Democracy stands or falls with the values it embodies and promotes. Civil law must ensure that all members of society enjoy certain fundamental rights which innately belong to the person. The issue of life, its defence and promotion is not a concern for Christians alone. Civil leaders, called to serve people and the common good, have a duty to make courageous choices in support of life, especially through legislative measures. We must encourage politicians to make those choices which, taking into account what is realistically attainable, will lead to the reestablishment of a just order in the defence and promotion of life.”</a:t>
            </a:r>
          </a:p>
        </p:txBody>
      </p:sp>
    </p:spTree>
    <p:extLst>
      <p:ext uri="{BB962C8B-B14F-4D97-AF65-F5344CB8AC3E}">
        <p14:creationId xmlns:p14="http://schemas.microsoft.com/office/powerpoint/2010/main" val="1405588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9344" y="62414"/>
            <a:ext cx="4315929" cy="3493939"/>
          </a:xfrm>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GB" sz="2400" b="1" u="sng" dirty="0">
                <a:solidFill>
                  <a:srgbClr val="FF0000"/>
                </a:solidFill>
                <a:latin typeface="Arial Nova Light" panose="020B0304020202020204" pitchFamily="34" charset="0"/>
                <a:cs typeface="Arial Nova Light" panose="020B0304020202020204" pitchFamily="34" charset="0"/>
              </a:rPr>
              <a:t>The Clarifier</a:t>
            </a:r>
          </a:p>
          <a:p>
            <a:pPr marL="0" indent="0">
              <a:buNone/>
            </a:pPr>
            <a:r>
              <a:rPr lang="en-GB" sz="2400" b="1" dirty="0">
                <a:latin typeface="Arial Nova Light" panose="020B0304020202020204" pitchFamily="34" charset="0"/>
                <a:cs typeface="Arial Nova Light" panose="020B0304020202020204" pitchFamily="34" charset="0"/>
              </a:rPr>
              <a:t>Your job is to:</a:t>
            </a:r>
          </a:p>
          <a:p>
            <a:pPr lvl="0"/>
            <a:r>
              <a:rPr lang="en-GB" sz="2400" dirty="0">
                <a:latin typeface="Arial Nova Light" panose="020B0304020202020204" pitchFamily="34" charset="0"/>
                <a:cs typeface="Arial Nova Light" panose="020B0304020202020204" pitchFamily="34" charset="0"/>
              </a:rPr>
              <a:t>Clear up any parts of the story you found confusing. </a:t>
            </a:r>
          </a:p>
          <a:p>
            <a:pPr lvl="0"/>
            <a:r>
              <a:rPr lang="en-GB" sz="2400" dirty="0">
                <a:latin typeface="Arial Nova Light" panose="020B0304020202020204" pitchFamily="34" charset="0"/>
                <a:cs typeface="Arial Nova Light" panose="020B0304020202020204" pitchFamily="34" charset="0"/>
              </a:rPr>
              <a:t>Underline unfamiliar words or phrases and try to work out their meaning.</a:t>
            </a:r>
          </a:p>
          <a:p>
            <a:pPr marL="0" indent="0" algn="ctr">
              <a:buNone/>
            </a:pPr>
            <a:endParaRPr lang="en-GB" u="sng" dirty="0"/>
          </a:p>
        </p:txBody>
      </p:sp>
      <p:pic>
        <p:nvPicPr>
          <p:cNvPr id="409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6032" y="79021"/>
            <a:ext cx="324114" cy="598312"/>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6269343" y="3581515"/>
            <a:ext cx="4315930" cy="318052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None/>
            </a:pPr>
            <a:r>
              <a:rPr lang="en-GB" b="1" u="sng" dirty="0">
                <a:solidFill>
                  <a:srgbClr val="00B050"/>
                </a:solidFill>
                <a:latin typeface="Arial Nova Light" panose="020B0304020202020204" pitchFamily="34" charset="0"/>
                <a:cs typeface="Arial Nova Light" panose="020B0304020202020204" pitchFamily="34" charset="0"/>
              </a:rPr>
              <a:t>The Summariser</a:t>
            </a:r>
          </a:p>
          <a:p>
            <a:pPr marL="0" indent="0">
              <a:buNone/>
            </a:pPr>
            <a:r>
              <a:rPr lang="en-GB" b="1" dirty="0">
                <a:solidFill>
                  <a:prstClr val="black"/>
                </a:solidFill>
                <a:latin typeface="Arial Nova Light" panose="020B0304020202020204" pitchFamily="34" charset="0"/>
                <a:cs typeface="Arial Nova Light" panose="020B0304020202020204" pitchFamily="34" charset="0"/>
              </a:rPr>
              <a:t>Your job is to:</a:t>
            </a:r>
          </a:p>
          <a:p>
            <a:r>
              <a:rPr lang="en-GB" dirty="0">
                <a:solidFill>
                  <a:prstClr val="black"/>
                </a:solidFill>
                <a:latin typeface="Arial Nova Light" panose="020B0304020202020204" pitchFamily="34" charset="0"/>
                <a:cs typeface="Arial Nova Light" panose="020B0304020202020204" pitchFamily="34" charset="0"/>
              </a:rPr>
              <a:t>Summarise the main things that happened in the text.</a:t>
            </a:r>
          </a:p>
          <a:p>
            <a:r>
              <a:rPr lang="en-GB" dirty="0">
                <a:solidFill>
                  <a:prstClr val="black"/>
                </a:solidFill>
                <a:latin typeface="Arial Nova Light" panose="020B0304020202020204" pitchFamily="34" charset="0"/>
                <a:cs typeface="Arial Nova Light" panose="020B0304020202020204" pitchFamily="34" charset="0"/>
              </a:rPr>
              <a:t>Use bullet points and as little words as possible to do this</a:t>
            </a:r>
            <a:r>
              <a:rPr lang="en-GB" sz="1100" dirty="0">
                <a:solidFill>
                  <a:prstClr val="black"/>
                </a:solidFill>
              </a:rPr>
              <a:t>.</a:t>
            </a:r>
          </a:p>
          <a:p>
            <a:pPr marL="0" indent="0" algn="ctr">
              <a:buNone/>
            </a:pPr>
            <a:endParaRPr lang="en-GB" sz="1100" u="sng" dirty="0">
              <a:solidFill>
                <a:prstClr val="black"/>
              </a:solidFill>
            </a:endParaRPr>
          </a:p>
        </p:txBody>
      </p:sp>
      <p:sp>
        <p:nvSpPr>
          <p:cNvPr id="8" name="Content Placeholder 2"/>
          <p:cNvSpPr txBox="1">
            <a:spLocks/>
          </p:cNvSpPr>
          <p:nvPr/>
        </p:nvSpPr>
        <p:spPr>
          <a:xfrm>
            <a:off x="1594644" y="56445"/>
            <a:ext cx="4674700" cy="349990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None/>
            </a:pPr>
            <a:r>
              <a:rPr lang="en-GB" sz="2400" b="1" u="sng" dirty="0">
                <a:solidFill>
                  <a:srgbClr val="00B0F0"/>
                </a:solidFill>
                <a:latin typeface="Arial Nova Light" panose="020B0304020202020204" pitchFamily="34" charset="0"/>
                <a:cs typeface="Arial Nova Light" panose="020B0304020202020204" pitchFamily="34" charset="0"/>
              </a:rPr>
              <a:t>The Predictor</a:t>
            </a:r>
          </a:p>
          <a:p>
            <a:pPr marL="0" indent="0">
              <a:buNone/>
            </a:pPr>
            <a:r>
              <a:rPr lang="en-GB" sz="2400" b="1" dirty="0">
                <a:solidFill>
                  <a:prstClr val="black"/>
                </a:solidFill>
                <a:latin typeface="Arial Nova Light" panose="020B0304020202020204" pitchFamily="34" charset="0"/>
                <a:cs typeface="Arial Nova Light" panose="020B0304020202020204" pitchFamily="34" charset="0"/>
              </a:rPr>
              <a:t>Your job is to:</a:t>
            </a:r>
          </a:p>
          <a:p>
            <a:r>
              <a:rPr lang="en-GB" sz="2400" dirty="0">
                <a:solidFill>
                  <a:prstClr val="black"/>
                </a:solidFill>
                <a:latin typeface="Arial Nova Light" panose="020B0304020202020204" pitchFamily="34" charset="0"/>
                <a:cs typeface="Arial Nova Light" panose="020B0304020202020204" pitchFamily="34" charset="0"/>
              </a:rPr>
              <a:t>Predict what you think the text is going to be about from the title.</a:t>
            </a:r>
          </a:p>
          <a:p>
            <a:r>
              <a:rPr lang="en-GB" sz="2400" dirty="0">
                <a:solidFill>
                  <a:prstClr val="black"/>
                </a:solidFill>
                <a:latin typeface="Arial Nova Light" panose="020B0304020202020204" pitchFamily="34" charset="0"/>
                <a:cs typeface="Arial Nova Light" panose="020B0304020202020204" pitchFamily="34" charset="0"/>
              </a:rPr>
              <a:t>Use the story clues to predict what is going to happen next in the text.</a:t>
            </a:r>
          </a:p>
          <a:p>
            <a:pPr marL="0" indent="0" algn="ctr">
              <a:buNone/>
            </a:pPr>
            <a:endParaRPr lang="en-GB" sz="5400" u="sng" dirty="0">
              <a:solidFill>
                <a:prstClr val="black"/>
              </a:solidFill>
            </a:endParaRPr>
          </a:p>
        </p:txBody>
      </p:sp>
      <p:sp>
        <p:nvSpPr>
          <p:cNvPr id="9" name="Content Placeholder 2"/>
          <p:cNvSpPr txBox="1">
            <a:spLocks/>
          </p:cNvSpPr>
          <p:nvPr/>
        </p:nvSpPr>
        <p:spPr>
          <a:xfrm>
            <a:off x="1594644" y="3556352"/>
            <a:ext cx="4674701" cy="3205693"/>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None/>
            </a:pPr>
            <a:r>
              <a:rPr lang="en-GB" sz="2400" b="1" u="sng" dirty="0">
                <a:solidFill>
                  <a:srgbClr val="7030A0"/>
                </a:solidFill>
                <a:latin typeface="Arial Nova Light" panose="020B0304020202020204" pitchFamily="34" charset="0"/>
                <a:cs typeface="Arial Nova Light" panose="020B0304020202020204" pitchFamily="34" charset="0"/>
              </a:rPr>
              <a:t>The Questioner</a:t>
            </a:r>
          </a:p>
          <a:p>
            <a:pPr marL="0" indent="0">
              <a:buNone/>
            </a:pPr>
            <a:r>
              <a:rPr lang="en-GB" sz="2400" b="1" dirty="0">
                <a:solidFill>
                  <a:prstClr val="black"/>
                </a:solidFill>
                <a:latin typeface="Arial Nova Light" panose="020B0304020202020204" pitchFamily="34" charset="0"/>
                <a:cs typeface="Arial Nova Light" panose="020B0304020202020204" pitchFamily="34" charset="0"/>
              </a:rPr>
              <a:t>Your job is to:</a:t>
            </a:r>
          </a:p>
          <a:p>
            <a:r>
              <a:rPr lang="en-GB" sz="2400" dirty="0">
                <a:solidFill>
                  <a:prstClr val="black"/>
                </a:solidFill>
                <a:latin typeface="Arial Nova Light" panose="020B0304020202020204" pitchFamily="34" charset="0"/>
                <a:cs typeface="Arial Nova Light" panose="020B0304020202020204" pitchFamily="34" charset="0"/>
              </a:rPr>
              <a:t>Ask questions to help your group understand and discuss the text</a:t>
            </a:r>
          </a:p>
          <a:p>
            <a:r>
              <a:rPr lang="en-GB" sz="2400" dirty="0">
                <a:solidFill>
                  <a:prstClr val="black"/>
                </a:solidFill>
                <a:latin typeface="Arial Nova Light" panose="020B0304020202020204" pitchFamily="34" charset="0"/>
                <a:cs typeface="Arial Nova Light" panose="020B0304020202020204" pitchFamily="34" charset="0"/>
              </a:rPr>
              <a:t>You should think of at least </a:t>
            </a:r>
            <a:r>
              <a:rPr lang="en-GB" sz="2400" dirty="0" smtClean="0">
                <a:solidFill>
                  <a:prstClr val="black"/>
                </a:solidFill>
                <a:latin typeface="Arial Nova Light" panose="020B0304020202020204" pitchFamily="34" charset="0"/>
                <a:cs typeface="Arial Nova Light" panose="020B0304020202020204" pitchFamily="34" charset="0"/>
              </a:rPr>
              <a:t>3 </a:t>
            </a:r>
            <a:r>
              <a:rPr lang="en-GB" sz="2400" dirty="0">
                <a:solidFill>
                  <a:prstClr val="black"/>
                </a:solidFill>
                <a:latin typeface="Arial Nova Light" panose="020B0304020202020204" pitchFamily="34" charset="0"/>
                <a:cs typeface="Arial Nova Light" panose="020B0304020202020204" pitchFamily="34" charset="0"/>
              </a:rPr>
              <a:t>questions as you read.</a:t>
            </a:r>
          </a:p>
          <a:p>
            <a:pPr marL="0" indent="0" algn="ctr">
              <a:buNone/>
            </a:pPr>
            <a:endParaRPr lang="en-GB" u="sng" dirty="0">
              <a:solidFill>
                <a:prstClr val="black"/>
              </a:solidFill>
            </a:endParaRPr>
          </a:p>
        </p:txBody>
      </p:sp>
      <p:pic>
        <p:nvPicPr>
          <p:cNvPr id="410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55842" y="79021"/>
            <a:ext cx="396331" cy="39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445290" flipV="1">
            <a:off x="6497249" y="3558941"/>
            <a:ext cx="585805" cy="531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76854" y="3549809"/>
            <a:ext cx="423950" cy="536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70122" y="79021"/>
            <a:ext cx="315206" cy="42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852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3761" y="0"/>
            <a:ext cx="7939802" cy="923330"/>
          </a:xfrm>
          <a:prstGeom prst="rect">
            <a:avLst/>
          </a:prstGeom>
          <a:noFill/>
        </p:spPr>
        <p:txBody>
          <a:bodyPr wrap="none" lIns="91440" tIns="45720" rIns="91440" bIns="45720">
            <a:spAutoFit/>
          </a:bodyPr>
          <a:lstStyle/>
          <a:p>
            <a:pPr algn="ctr"/>
            <a:r>
              <a:rPr lang="en-US" sz="5400" b="1" u="sng" cap="none" spc="0" dirty="0" smtClean="0">
                <a:ln w="0"/>
                <a:solidFill>
                  <a:schemeClr val="tx1"/>
                </a:solidFill>
                <a:effectLst>
                  <a:outerShdw blurRad="38100" dist="19050" dir="2700000" algn="tl" rotWithShape="0">
                    <a:schemeClr val="dk1">
                      <a:alpha val="40000"/>
                    </a:schemeClr>
                  </a:outerShdw>
                </a:effectLst>
                <a:latin typeface="Garamond" panose="02020404030301010803" pitchFamily="18" charset="0"/>
              </a:rPr>
              <a:t>The problem of forgetting</a:t>
            </a:r>
            <a:endParaRPr lang="en-US" sz="5400" b="1" u="sng" cap="none" spc="0"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sp>
        <p:nvSpPr>
          <p:cNvPr id="3" name="TextBox 2"/>
          <p:cNvSpPr txBox="1"/>
          <p:nvPr/>
        </p:nvSpPr>
        <p:spPr>
          <a:xfrm>
            <a:off x="334653" y="1124425"/>
            <a:ext cx="4662152"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Arial" panose="020B0604020202020204" pitchFamily="34" charset="0"/>
              <a:buChar char="•"/>
            </a:pPr>
            <a:r>
              <a:rPr lang="en-US" sz="2800" dirty="0" smtClean="0">
                <a:latin typeface="Garamond" panose="02020404030301010803" pitchFamily="18" charset="0"/>
              </a:rPr>
              <a:t>Have they really learnt it?</a:t>
            </a:r>
          </a:p>
          <a:p>
            <a:pPr marL="342900" indent="-342900">
              <a:buFont typeface="Arial" panose="020B0604020202020204" pitchFamily="34" charset="0"/>
              <a:buChar char="•"/>
            </a:pPr>
            <a:r>
              <a:rPr lang="en-US" sz="2800" dirty="0" smtClean="0">
                <a:latin typeface="Garamond" panose="02020404030301010803" pitchFamily="18" charset="0"/>
              </a:rPr>
              <a:t>Have we taught it with sufficient time, focus and attention?</a:t>
            </a:r>
          </a:p>
          <a:p>
            <a:pPr marL="342900" indent="-342900">
              <a:buFont typeface="Arial" panose="020B0604020202020204" pitchFamily="34" charset="0"/>
              <a:buChar char="•"/>
            </a:pPr>
            <a:r>
              <a:rPr lang="en-US" sz="2800" dirty="0" smtClean="0">
                <a:latin typeface="Garamond" panose="02020404030301010803" pitchFamily="18" charset="0"/>
              </a:rPr>
              <a:t>Have we revisited it?</a:t>
            </a:r>
          </a:p>
          <a:p>
            <a:pPr marL="342900" indent="-342900">
              <a:buFont typeface="Arial" panose="020B0604020202020204" pitchFamily="34" charset="0"/>
              <a:buChar char="•"/>
            </a:pPr>
            <a:r>
              <a:rPr lang="en-US" sz="2800" dirty="0" smtClean="0">
                <a:latin typeface="Garamond" panose="02020404030301010803" pitchFamily="18" charset="0"/>
              </a:rPr>
              <a:t>Have we consolidated it?</a:t>
            </a:r>
          </a:p>
          <a:p>
            <a:pPr marL="342900" indent="-342900">
              <a:buFont typeface="Arial" panose="020B0604020202020204" pitchFamily="34" charset="0"/>
              <a:buChar char="•"/>
            </a:pPr>
            <a:r>
              <a:rPr lang="en-US" sz="2800" dirty="0" smtClean="0">
                <a:latin typeface="Garamond" panose="02020404030301010803" pitchFamily="18" charset="0"/>
              </a:rPr>
              <a:t>Have they mastered it?</a:t>
            </a:r>
          </a:p>
          <a:p>
            <a:pPr marL="342900" indent="-342900">
              <a:buFont typeface="Arial" panose="020B0604020202020204" pitchFamily="34" charset="0"/>
              <a:buChar char="•"/>
            </a:pPr>
            <a:r>
              <a:rPr lang="en-US" sz="2800" dirty="0" smtClean="0">
                <a:latin typeface="Garamond" panose="02020404030301010803" pitchFamily="18" charset="0"/>
              </a:rPr>
              <a:t>Is it in their long term memory?</a:t>
            </a:r>
          </a:p>
        </p:txBody>
      </p:sp>
      <p:sp>
        <p:nvSpPr>
          <p:cNvPr id="4" name="TextBox 3"/>
          <p:cNvSpPr txBox="1"/>
          <p:nvPr/>
        </p:nvSpPr>
        <p:spPr>
          <a:xfrm>
            <a:off x="5265343" y="1391711"/>
            <a:ext cx="3937194"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latin typeface="Garamond" panose="02020404030301010803" pitchFamily="18" charset="0"/>
              </a:rPr>
              <a:t>Low stakes testing has a higher impact on learning than other techniques such as re-reading, highlighting and summarizing. </a:t>
            </a:r>
            <a:endParaRPr lang="en-GB" sz="3200" dirty="0">
              <a:latin typeface="Garamond" panose="02020404030301010803" pitchFamily="18" charset="0"/>
            </a:endParaRPr>
          </a:p>
        </p:txBody>
      </p:sp>
      <p:sp>
        <p:nvSpPr>
          <p:cNvPr id="5" name="TextBox 4"/>
          <p:cNvSpPr txBox="1"/>
          <p:nvPr/>
        </p:nvSpPr>
        <p:spPr>
          <a:xfrm>
            <a:off x="9471075" y="1231822"/>
            <a:ext cx="2584938" cy="40318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latin typeface="Garamond" panose="02020404030301010803" pitchFamily="18" charset="0"/>
              </a:rPr>
              <a:t>Teach A</a:t>
            </a:r>
          </a:p>
          <a:p>
            <a:r>
              <a:rPr lang="en-US" sz="3200" dirty="0" smtClean="0">
                <a:latin typeface="Garamond" panose="02020404030301010803" pitchFamily="18" charset="0"/>
              </a:rPr>
              <a:t>Test A</a:t>
            </a:r>
          </a:p>
          <a:p>
            <a:r>
              <a:rPr lang="en-US" sz="3200" dirty="0" smtClean="0">
                <a:latin typeface="Garamond" panose="02020404030301010803" pitchFamily="18" charset="0"/>
              </a:rPr>
              <a:t>Teach B</a:t>
            </a:r>
          </a:p>
          <a:p>
            <a:r>
              <a:rPr lang="en-US" sz="3200" dirty="0" smtClean="0">
                <a:latin typeface="Garamond" panose="02020404030301010803" pitchFamily="18" charset="0"/>
              </a:rPr>
              <a:t>Test A and B</a:t>
            </a:r>
          </a:p>
          <a:p>
            <a:r>
              <a:rPr lang="en-US" sz="3200" dirty="0" smtClean="0">
                <a:latin typeface="Garamond" panose="02020404030301010803" pitchFamily="18" charset="0"/>
              </a:rPr>
              <a:t>Teach C</a:t>
            </a:r>
          </a:p>
          <a:p>
            <a:r>
              <a:rPr lang="en-US" sz="3200" dirty="0" smtClean="0">
                <a:latin typeface="Garamond" panose="02020404030301010803" pitchFamily="18" charset="0"/>
              </a:rPr>
              <a:t>Test B and C</a:t>
            </a:r>
          </a:p>
          <a:p>
            <a:r>
              <a:rPr lang="en-US" sz="3200" dirty="0" smtClean="0">
                <a:latin typeface="Garamond" panose="02020404030301010803" pitchFamily="18" charset="0"/>
              </a:rPr>
              <a:t>Teach D</a:t>
            </a:r>
          </a:p>
          <a:p>
            <a:r>
              <a:rPr lang="en-US" sz="3200" dirty="0" smtClean="0">
                <a:latin typeface="Garamond" panose="02020404030301010803" pitchFamily="18" charset="0"/>
              </a:rPr>
              <a:t>Test A and D</a:t>
            </a:r>
            <a:endParaRPr lang="en-GB" sz="3200" dirty="0">
              <a:latin typeface="Garamond" panose="02020404030301010803" pitchFamily="18" charset="0"/>
            </a:endParaRPr>
          </a:p>
        </p:txBody>
      </p:sp>
    </p:spTree>
    <p:extLst>
      <p:ext uri="{BB962C8B-B14F-4D97-AF65-F5344CB8AC3E}">
        <p14:creationId xmlns:p14="http://schemas.microsoft.com/office/powerpoint/2010/main" val="2289156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2467" y="0"/>
            <a:ext cx="7642413" cy="923330"/>
          </a:xfrm>
          <a:prstGeom prst="rect">
            <a:avLst/>
          </a:prstGeom>
          <a:noFill/>
        </p:spPr>
        <p:txBody>
          <a:bodyPr wrap="none" lIns="91440" tIns="45720" rIns="91440" bIns="45720">
            <a:spAutoFit/>
          </a:bodyPr>
          <a:lstStyle/>
          <a:p>
            <a:pPr algn="ctr"/>
            <a:r>
              <a:rPr lang="en-US" sz="5400" b="1" u="sng" cap="none" spc="0" dirty="0" smtClean="0">
                <a:ln w="0"/>
                <a:solidFill>
                  <a:schemeClr val="tx1"/>
                </a:solidFill>
                <a:effectLst>
                  <a:outerShdw blurRad="38100" dist="19050" dir="2700000" algn="tl" rotWithShape="0">
                    <a:schemeClr val="dk1">
                      <a:alpha val="40000"/>
                    </a:schemeClr>
                  </a:outerShdw>
                </a:effectLst>
                <a:latin typeface="Garamond" panose="02020404030301010803" pitchFamily="18" charset="0"/>
              </a:rPr>
              <a:t>The Progressive mindset </a:t>
            </a:r>
            <a:endParaRPr lang="en-US" sz="5400" b="1" u="sng" cap="none" spc="0"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sp>
        <p:nvSpPr>
          <p:cNvPr id="3" name="TextBox 2"/>
          <p:cNvSpPr txBox="1"/>
          <p:nvPr/>
        </p:nvSpPr>
        <p:spPr>
          <a:xfrm>
            <a:off x="979140" y="1168311"/>
            <a:ext cx="4662152"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Garamond" panose="02020404030301010803" pitchFamily="18" charset="0"/>
              </a:rPr>
              <a:t>‘Teachers should talk less.’</a:t>
            </a:r>
          </a:p>
        </p:txBody>
      </p:sp>
      <p:sp>
        <p:nvSpPr>
          <p:cNvPr id="6" name="Rectangle 5"/>
          <p:cNvSpPr/>
          <p:nvPr/>
        </p:nvSpPr>
        <p:spPr>
          <a:xfrm>
            <a:off x="1233268" y="3150215"/>
            <a:ext cx="9387839"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latin typeface="Garamond" panose="02020404030301010803" pitchFamily="18" charset="0"/>
              </a:rPr>
              <a:t>‘Students are more likely to make meaning of knowledge and remember it if they are involved in the discovery and construction of knowledge.’</a:t>
            </a:r>
          </a:p>
        </p:txBody>
      </p:sp>
      <p:sp>
        <p:nvSpPr>
          <p:cNvPr id="7" name="TextBox 6"/>
          <p:cNvSpPr txBox="1"/>
          <p:nvPr/>
        </p:nvSpPr>
        <p:spPr>
          <a:xfrm>
            <a:off x="6746745" y="1334371"/>
            <a:ext cx="4662152"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Garamond" panose="02020404030301010803" pitchFamily="18" charset="0"/>
              </a:rPr>
              <a:t>‘Students should discover knowledge for themselves.’</a:t>
            </a:r>
          </a:p>
        </p:txBody>
      </p:sp>
      <p:sp>
        <p:nvSpPr>
          <p:cNvPr id="8" name="TextBox 7"/>
          <p:cNvSpPr txBox="1"/>
          <p:nvPr/>
        </p:nvSpPr>
        <p:spPr>
          <a:xfrm>
            <a:off x="367047" y="2196127"/>
            <a:ext cx="4662152"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Garamond" panose="02020404030301010803" pitchFamily="18" charset="0"/>
              </a:rPr>
              <a:t>‘Regular testing is boring.’</a:t>
            </a:r>
          </a:p>
        </p:txBody>
      </p:sp>
    </p:spTree>
    <p:extLst>
      <p:ext uri="{BB962C8B-B14F-4D97-AF65-F5344CB8AC3E}">
        <p14:creationId xmlns:p14="http://schemas.microsoft.com/office/powerpoint/2010/main" val="46545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6659" y="0"/>
            <a:ext cx="7654019" cy="923330"/>
          </a:xfrm>
          <a:prstGeom prst="rect">
            <a:avLst/>
          </a:prstGeom>
          <a:noFill/>
        </p:spPr>
        <p:txBody>
          <a:bodyPr wrap="none" lIns="91440" tIns="45720" rIns="91440" bIns="45720">
            <a:spAutoFit/>
          </a:bodyPr>
          <a:lstStyle/>
          <a:p>
            <a:pPr algn="ctr"/>
            <a:r>
              <a:rPr lang="en-US" sz="5400" b="1" u="sng" cap="none" spc="0" dirty="0" smtClean="0">
                <a:ln w="0"/>
                <a:solidFill>
                  <a:schemeClr val="tx1"/>
                </a:solidFill>
                <a:effectLst>
                  <a:outerShdw blurRad="38100" dist="19050" dir="2700000" algn="tl" rotWithShape="0">
                    <a:schemeClr val="dk1">
                      <a:alpha val="40000"/>
                    </a:schemeClr>
                  </a:outerShdw>
                </a:effectLst>
                <a:latin typeface="Garamond" panose="02020404030301010803" pitchFamily="18" charset="0"/>
              </a:rPr>
              <a:t>Guess what's in my head.</a:t>
            </a:r>
            <a:endParaRPr lang="en-US" sz="5400" b="1" u="sng" cap="none" spc="0"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sp>
        <p:nvSpPr>
          <p:cNvPr id="3" name="TextBox 2"/>
          <p:cNvSpPr txBox="1"/>
          <p:nvPr/>
        </p:nvSpPr>
        <p:spPr>
          <a:xfrm>
            <a:off x="163214" y="867184"/>
            <a:ext cx="5885894" cy="224676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Garamond" panose="02020404030301010803" pitchFamily="18" charset="0"/>
              </a:rPr>
              <a:t>‘Teachers should talk less.’</a:t>
            </a:r>
          </a:p>
          <a:p>
            <a:pPr algn="ctr"/>
            <a:r>
              <a:rPr lang="en-US" sz="2800" i="1" dirty="0" smtClean="0">
                <a:latin typeface="Garamond" panose="02020404030301010803" pitchFamily="18" charset="0"/>
              </a:rPr>
              <a:t>2012 OFSTED- give children autonomy</a:t>
            </a:r>
          </a:p>
          <a:p>
            <a:pPr algn="ctr"/>
            <a:r>
              <a:rPr lang="en-US" sz="2800" i="1" dirty="0" smtClean="0">
                <a:latin typeface="Garamond" panose="02020404030301010803" pitchFamily="18" charset="0"/>
              </a:rPr>
              <a:t>U turn ‘no particular teaching style.’</a:t>
            </a:r>
          </a:p>
          <a:p>
            <a:pPr algn="ctr"/>
            <a:r>
              <a:rPr lang="en-US" sz="2800" i="1" dirty="0" smtClean="0">
                <a:latin typeface="Garamond" panose="02020404030301010803" pitchFamily="18" charset="0"/>
              </a:rPr>
              <a:t>YOU are the expert- is there enough evidence to suggest that less teacher talk improves outcomes?</a:t>
            </a:r>
            <a:endParaRPr lang="en-US" sz="2800" i="1" dirty="0">
              <a:latin typeface="Garamond" panose="02020404030301010803" pitchFamily="18" charset="0"/>
            </a:endParaRPr>
          </a:p>
        </p:txBody>
      </p:sp>
      <p:sp>
        <p:nvSpPr>
          <p:cNvPr id="6" name="Rectangle 5"/>
          <p:cNvSpPr/>
          <p:nvPr/>
        </p:nvSpPr>
        <p:spPr>
          <a:xfrm>
            <a:off x="124722" y="3309890"/>
            <a:ext cx="5688946"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latin typeface="Garamond" panose="02020404030301010803" pitchFamily="18" charset="0"/>
              </a:rPr>
              <a:t>‘Students are more likely to make meaning of knowledge and remember it if they are involved in the discovery and construction of knowledge</a:t>
            </a:r>
            <a:r>
              <a:rPr lang="en-US" sz="2400" dirty="0" smtClean="0">
                <a:latin typeface="Garamond" panose="02020404030301010803" pitchFamily="18" charset="0"/>
              </a:rPr>
              <a:t>.’</a:t>
            </a:r>
          </a:p>
          <a:p>
            <a:endParaRPr lang="en-US" sz="2400" dirty="0">
              <a:latin typeface="Garamond" panose="02020404030301010803" pitchFamily="18" charset="0"/>
            </a:endParaRPr>
          </a:p>
          <a:p>
            <a:r>
              <a:rPr lang="en-US" sz="2400" i="1" dirty="0">
                <a:latin typeface="Garamond" panose="02020404030301010803" pitchFamily="18" charset="0"/>
              </a:rPr>
              <a:t>2006 </a:t>
            </a:r>
            <a:r>
              <a:rPr lang="en-US" sz="2400" i="1" dirty="0" err="1">
                <a:latin typeface="Garamond" panose="02020404030301010803" pitchFamily="18" charset="0"/>
              </a:rPr>
              <a:t>Kirschner</a:t>
            </a:r>
            <a:r>
              <a:rPr lang="en-US" sz="2400" i="1" dirty="0">
                <a:latin typeface="Garamond" panose="02020404030301010803" pitchFamily="18" charset="0"/>
              </a:rPr>
              <a:t>, </a:t>
            </a:r>
            <a:r>
              <a:rPr lang="en-US" sz="2400" i="1" dirty="0" err="1">
                <a:latin typeface="Garamond" panose="02020404030301010803" pitchFamily="18" charset="0"/>
              </a:rPr>
              <a:t>Sweller</a:t>
            </a:r>
            <a:r>
              <a:rPr lang="en-US" sz="2400" i="1" dirty="0">
                <a:latin typeface="Garamond" panose="02020404030301010803" pitchFamily="18" charset="0"/>
              </a:rPr>
              <a:t> and Clark.</a:t>
            </a:r>
            <a:endParaRPr lang="en-GB" sz="2400" i="1" dirty="0">
              <a:latin typeface="Garamond" panose="02020404030301010803" pitchFamily="18" charset="0"/>
            </a:endParaRPr>
          </a:p>
          <a:p>
            <a:r>
              <a:rPr lang="en-US" sz="2400" i="1" dirty="0" smtClean="0">
                <a:latin typeface="Garamond" panose="02020404030301010803" pitchFamily="18" charset="0"/>
              </a:rPr>
              <a:t>This is not true! Learning is most effective when students are explicitly instructed. </a:t>
            </a:r>
            <a:endParaRPr lang="en-US" sz="2400" i="1" dirty="0">
              <a:latin typeface="Garamond" panose="02020404030301010803" pitchFamily="18" charset="0"/>
            </a:endParaRPr>
          </a:p>
        </p:txBody>
      </p:sp>
      <p:sp>
        <p:nvSpPr>
          <p:cNvPr id="7" name="TextBox 6"/>
          <p:cNvSpPr txBox="1"/>
          <p:nvPr/>
        </p:nvSpPr>
        <p:spPr>
          <a:xfrm>
            <a:off x="6246055" y="1109288"/>
            <a:ext cx="5725699"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Garamond" panose="02020404030301010803" pitchFamily="18" charset="0"/>
              </a:rPr>
              <a:t>‘Students should discover knowledge for themselves.’</a:t>
            </a:r>
          </a:p>
          <a:p>
            <a:pPr algn="ctr"/>
            <a:r>
              <a:rPr lang="en-US" sz="2800" i="1" dirty="0" smtClean="0">
                <a:latin typeface="Garamond" panose="02020404030301010803" pitchFamily="18" charset="0"/>
              </a:rPr>
              <a:t>Working memory is highly limited. Student struggle to hold more than 5 things in their working memory. Discovery learning puts huge demands on working memory. This information cannot accumulate into long term memory whilst the working memory is being used! </a:t>
            </a:r>
          </a:p>
        </p:txBody>
      </p:sp>
      <p:sp>
        <p:nvSpPr>
          <p:cNvPr id="8" name="TextBox 7"/>
          <p:cNvSpPr txBox="1"/>
          <p:nvPr/>
        </p:nvSpPr>
        <p:spPr>
          <a:xfrm>
            <a:off x="6430223" y="5265564"/>
            <a:ext cx="4662152"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latin typeface="Garamond" panose="02020404030301010803" pitchFamily="18" charset="0"/>
              </a:rPr>
              <a:t>‘Regular testing is boring.’</a:t>
            </a:r>
          </a:p>
          <a:p>
            <a:pPr algn="ctr"/>
            <a:r>
              <a:rPr lang="en-US" sz="2800" i="1" dirty="0" smtClean="0">
                <a:latin typeface="Garamond" panose="02020404030301010803" pitchFamily="18" charset="0"/>
              </a:rPr>
              <a:t>TRY IT!</a:t>
            </a:r>
          </a:p>
        </p:txBody>
      </p:sp>
    </p:spTree>
    <p:extLst>
      <p:ext uri="{BB962C8B-B14F-4D97-AF65-F5344CB8AC3E}">
        <p14:creationId xmlns:p14="http://schemas.microsoft.com/office/powerpoint/2010/main" val="47639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8250" y="1772816"/>
            <a:ext cx="8787507" cy="4832092"/>
          </a:xfrm>
          <a:prstGeom prst="rect">
            <a:avLst/>
          </a:prstGeom>
          <a:solidFill>
            <a:schemeClr val="bg1"/>
          </a:solidFill>
        </p:spPr>
        <p:txBody>
          <a:bodyPr wrap="square" rtlCol="0">
            <a:spAutoFit/>
          </a:bodyPr>
          <a:lstStyle/>
          <a:p>
            <a:pPr marL="514350" indent="-514350">
              <a:buAutoNum type="arabicParenR"/>
            </a:pPr>
            <a:r>
              <a:rPr lang="en-GB" sz="2800" dirty="0">
                <a:latin typeface="Garamond" panose="02020404030301010803" pitchFamily="18" charset="0"/>
              </a:rPr>
              <a:t>What is purgatory?</a:t>
            </a:r>
          </a:p>
          <a:p>
            <a:pPr marL="514350" indent="-514350">
              <a:buAutoNum type="arabicParenR"/>
            </a:pPr>
            <a:r>
              <a:rPr lang="en-GB" sz="2800" dirty="0">
                <a:latin typeface="Garamond" panose="02020404030301010803" pitchFamily="18" charset="0"/>
              </a:rPr>
              <a:t>What do Catholics believe that is different to other Christians?</a:t>
            </a:r>
          </a:p>
          <a:p>
            <a:pPr marL="514350" indent="-514350">
              <a:buAutoNum type="arabicParenR"/>
            </a:pPr>
            <a:r>
              <a:rPr lang="en-US" sz="2800" dirty="0">
                <a:latin typeface="Garamond" panose="02020404030301010803" pitchFamily="18" charset="0"/>
              </a:rPr>
              <a:t>What are the three ways a Catholic can achieve salvation?</a:t>
            </a:r>
          </a:p>
          <a:p>
            <a:pPr marL="514350" indent="-514350">
              <a:buAutoNum type="arabicParenR"/>
            </a:pPr>
            <a:r>
              <a:rPr lang="en-US" sz="2800" dirty="0">
                <a:latin typeface="Garamond" panose="02020404030301010803" pitchFamily="18" charset="0"/>
              </a:rPr>
              <a:t>What are the four events of the Paschal mystery?</a:t>
            </a:r>
            <a:endParaRPr lang="en-GB" sz="2800" dirty="0">
              <a:latin typeface="Garamond" panose="02020404030301010803" pitchFamily="18" charset="0"/>
            </a:endParaRPr>
          </a:p>
          <a:p>
            <a:pPr marL="514350" indent="-514350">
              <a:buAutoNum type="arabicParenR"/>
            </a:pPr>
            <a:r>
              <a:rPr lang="en-GB" sz="2800" dirty="0">
                <a:latin typeface="Garamond" panose="02020404030301010803" pitchFamily="18" charset="0"/>
              </a:rPr>
              <a:t>Why is Mary is important to Roman Catholics?</a:t>
            </a:r>
          </a:p>
          <a:p>
            <a:pPr marL="514350" indent="-514350">
              <a:buAutoNum type="arabicParenR"/>
            </a:pPr>
            <a:r>
              <a:rPr lang="en-US" sz="2800" dirty="0">
                <a:latin typeface="Garamond" panose="02020404030301010803" pitchFamily="18" charset="0"/>
              </a:rPr>
              <a:t>What is eschatology?</a:t>
            </a:r>
          </a:p>
          <a:p>
            <a:pPr marL="514350" indent="-514350">
              <a:buAutoNum type="arabicParenR"/>
            </a:pPr>
            <a:r>
              <a:rPr lang="en-US" sz="2800" dirty="0">
                <a:latin typeface="Garamond" panose="02020404030301010803" pitchFamily="18" charset="0"/>
              </a:rPr>
              <a:t>What is universalism?</a:t>
            </a:r>
          </a:p>
          <a:p>
            <a:pPr marL="514350" indent="-514350">
              <a:buAutoNum type="arabicParenR"/>
            </a:pPr>
            <a:r>
              <a:rPr lang="en-US" sz="2800" dirty="0">
                <a:latin typeface="Garamond" panose="02020404030301010803" pitchFamily="18" charset="0"/>
              </a:rPr>
              <a:t>What three words describe the nature of God?</a:t>
            </a:r>
          </a:p>
          <a:p>
            <a:pPr marL="514350" indent="-514350">
              <a:buAutoNum type="arabicParenR"/>
            </a:pPr>
            <a:endParaRPr lang="en-US" sz="2800" dirty="0"/>
          </a:p>
          <a:p>
            <a:pPr marL="514350" indent="-514350">
              <a:buAutoNum type="arabicParenR"/>
            </a:pPr>
            <a:endParaRPr lang="en-GB" sz="2800" dirty="0"/>
          </a:p>
        </p:txBody>
      </p:sp>
      <p:sp>
        <p:nvSpPr>
          <p:cNvPr id="3" name="Rectangle 2"/>
          <p:cNvSpPr/>
          <p:nvPr/>
        </p:nvSpPr>
        <p:spPr>
          <a:xfrm>
            <a:off x="1496008" y="12441"/>
            <a:ext cx="9171992" cy="790602"/>
          </a:xfrm>
          <a:prstGeom prst="rect">
            <a:avLst/>
          </a:prstGeom>
        </p:spPr>
        <p:style>
          <a:lnRef idx="2">
            <a:schemeClr val="dk1"/>
          </a:lnRef>
          <a:fillRef idx="1">
            <a:schemeClr val="lt1"/>
          </a:fillRef>
          <a:effectRef idx="0">
            <a:schemeClr val="dk1"/>
          </a:effectRef>
          <a:fontRef idx="minor">
            <a:schemeClr val="dk1"/>
          </a:fontRef>
        </p:style>
        <p:txBody>
          <a:bodyPr wrap="square" lIns="51435" tIns="25718" rIns="51435" bIns="25718">
            <a:spAutoFit/>
          </a:bodyPr>
          <a:lstStyle/>
          <a:p>
            <a:pPr algn="ctr"/>
            <a:r>
              <a:rPr lang="en-US" sz="4800" dirty="0" err="1">
                <a:ln w="0"/>
                <a:solidFill>
                  <a:srgbClr val="00B0F0"/>
                </a:solidFill>
                <a:effectLst>
                  <a:outerShdw blurRad="38100" dist="19050" dir="2700000" algn="tl" rotWithShape="0">
                    <a:schemeClr val="dk1">
                      <a:alpha val="40000"/>
                    </a:schemeClr>
                  </a:outerShdw>
                </a:effectLst>
              </a:rPr>
              <a:t>REcap</a:t>
            </a:r>
            <a:r>
              <a:rPr lang="en-US" sz="4800" dirty="0">
                <a:ln w="0"/>
                <a:solidFill>
                  <a:srgbClr val="00B0F0"/>
                </a:solidFill>
                <a:effectLst>
                  <a:outerShdw blurRad="38100" dist="19050" dir="2700000" algn="tl" rotWithShape="0">
                    <a:schemeClr val="dk1">
                      <a:alpha val="40000"/>
                    </a:schemeClr>
                  </a:outerShdw>
                </a:effectLst>
              </a:rPr>
              <a:t>, </a:t>
            </a:r>
            <a:r>
              <a:rPr lang="en-US" sz="4800" dirty="0" err="1">
                <a:ln w="0"/>
                <a:solidFill>
                  <a:srgbClr val="FF0000"/>
                </a:solidFill>
                <a:effectLst>
                  <a:outerShdw blurRad="38100" dist="19050" dir="2700000" algn="tl" rotWithShape="0">
                    <a:schemeClr val="dk1">
                      <a:alpha val="40000"/>
                    </a:schemeClr>
                  </a:outerShdw>
                </a:effectLst>
              </a:rPr>
              <a:t>REview</a:t>
            </a:r>
            <a:r>
              <a:rPr lang="en-US" sz="4800" dirty="0">
                <a:ln w="0"/>
                <a:solidFill>
                  <a:srgbClr val="FF0000"/>
                </a:solidFill>
                <a:effectLst>
                  <a:outerShdw blurRad="38100" dist="19050" dir="2700000" algn="tl" rotWithShape="0">
                    <a:schemeClr val="dk1">
                      <a:alpha val="40000"/>
                    </a:schemeClr>
                  </a:outerShdw>
                </a:effectLst>
              </a:rPr>
              <a:t>, </a:t>
            </a:r>
            <a:r>
              <a:rPr lang="en-US" sz="4800" dirty="0" err="1">
                <a:ln w="0"/>
                <a:solidFill>
                  <a:srgbClr val="7030A0"/>
                </a:solidFill>
                <a:effectLst>
                  <a:outerShdw blurRad="38100" dist="19050" dir="2700000" algn="tl" rotWithShape="0">
                    <a:schemeClr val="dk1">
                      <a:alpha val="40000"/>
                    </a:schemeClr>
                  </a:outerShdw>
                </a:effectLst>
              </a:rPr>
              <a:t>REvisit</a:t>
            </a:r>
            <a:r>
              <a:rPr lang="en-US" sz="4800" dirty="0">
                <a:ln w="0"/>
                <a:solidFill>
                  <a:schemeClr val="tx1"/>
                </a:solidFill>
                <a:effectLst>
                  <a:outerShdw blurRad="38100" dist="19050" dir="2700000" algn="tl" rotWithShape="0">
                    <a:schemeClr val="dk1">
                      <a:alpha val="40000"/>
                    </a:schemeClr>
                  </a:outerShdw>
                </a:effectLst>
              </a:rPr>
              <a:t>, </a:t>
            </a:r>
            <a:r>
              <a:rPr lang="en-US" sz="4800" dirty="0" err="1">
                <a:ln w="0"/>
                <a:solidFill>
                  <a:srgbClr val="00B050"/>
                </a:solidFill>
                <a:effectLst>
                  <a:outerShdw blurRad="38100" dist="19050" dir="2700000" algn="tl" rotWithShape="0">
                    <a:schemeClr val="dk1">
                      <a:alpha val="40000"/>
                    </a:schemeClr>
                  </a:outerShdw>
                </a:effectLst>
              </a:rPr>
              <a:t>REvise</a:t>
            </a:r>
            <a:endParaRPr lang="en-US" sz="4800" dirty="0">
              <a:ln w="0"/>
              <a:solidFill>
                <a:srgbClr val="00B050"/>
              </a:solidFill>
              <a:effectLst>
                <a:outerShdw blurRad="38100" dist="19050" dir="2700000" algn="tl" rotWithShape="0">
                  <a:schemeClr val="dk1">
                    <a:alpha val="40000"/>
                  </a:schemeClr>
                </a:outerShdw>
              </a:effectLst>
            </a:endParaRPr>
          </a:p>
        </p:txBody>
      </p:sp>
      <p:sp>
        <p:nvSpPr>
          <p:cNvPr id="4" name="Rectangle 3"/>
          <p:cNvSpPr/>
          <p:nvPr/>
        </p:nvSpPr>
        <p:spPr>
          <a:xfrm>
            <a:off x="1799779" y="892628"/>
            <a:ext cx="8564451" cy="790602"/>
          </a:xfrm>
          <a:prstGeom prst="rect">
            <a:avLst/>
          </a:prstGeom>
        </p:spPr>
        <p:style>
          <a:lnRef idx="2">
            <a:schemeClr val="dk1"/>
          </a:lnRef>
          <a:fillRef idx="1">
            <a:schemeClr val="lt1"/>
          </a:fillRef>
          <a:effectRef idx="0">
            <a:schemeClr val="dk1"/>
          </a:effectRef>
          <a:fontRef idx="minor">
            <a:schemeClr val="dk1"/>
          </a:fontRef>
        </p:style>
        <p:txBody>
          <a:bodyPr wrap="square" lIns="51435" tIns="25718" rIns="51435" bIns="25718">
            <a:spAutoFit/>
          </a:bodyPr>
          <a:lstStyle/>
          <a:p>
            <a:pPr algn="ctr"/>
            <a:r>
              <a:rPr lang="en-US" sz="4800" dirty="0">
                <a:ln w="0"/>
                <a:solidFill>
                  <a:srgbClr val="00B0F0"/>
                </a:solidFill>
                <a:effectLst>
                  <a:outerShdw blurRad="38100" dist="19050" dir="2700000" algn="tl" rotWithShape="0">
                    <a:schemeClr val="dk1">
                      <a:alpha val="40000"/>
                    </a:schemeClr>
                  </a:outerShdw>
                </a:effectLst>
              </a:rPr>
              <a:t>In the back of your book</a:t>
            </a:r>
            <a:endParaRPr lang="en-US" sz="4800" dirty="0">
              <a:ln w="0"/>
              <a:solidFill>
                <a:srgbClr val="00B05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50185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1" y="1683231"/>
            <a:ext cx="9318689" cy="4832092"/>
          </a:xfrm>
          <a:prstGeom prst="rect">
            <a:avLst/>
          </a:prstGeom>
          <a:solidFill>
            <a:schemeClr val="bg1"/>
          </a:solidFill>
        </p:spPr>
        <p:txBody>
          <a:bodyPr wrap="square" rtlCol="0">
            <a:spAutoFit/>
          </a:bodyPr>
          <a:lstStyle/>
          <a:p>
            <a:pPr marL="342900" indent="-342900">
              <a:buAutoNum type="arabicParenR"/>
            </a:pPr>
            <a:r>
              <a:rPr lang="en-GB" sz="2800" dirty="0">
                <a:latin typeface="Garamond" panose="02020404030301010803" pitchFamily="18" charset="0"/>
              </a:rPr>
              <a:t>What does an ‘eye for an eye’ mean?</a:t>
            </a:r>
          </a:p>
          <a:p>
            <a:pPr marL="342900" indent="-342900">
              <a:buAutoNum type="arabicParenR"/>
            </a:pPr>
            <a:r>
              <a:rPr lang="en-GB" sz="2800" dirty="0">
                <a:latin typeface="Garamond" panose="02020404030301010803" pitchFamily="18" charset="0"/>
              </a:rPr>
              <a:t>What is restorative justice?</a:t>
            </a:r>
          </a:p>
          <a:p>
            <a:pPr marL="342900" indent="-342900">
              <a:buAutoNum type="arabicParenR"/>
            </a:pPr>
            <a:r>
              <a:rPr lang="en-GB" sz="2800" dirty="0">
                <a:latin typeface="Garamond" panose="02020404030301010803" pitchFamily="18" charset="0"/>
              </a:rPr>
              <a:t>Which theory of punishment do Christians support most?</a:t>
            </a:r>
          </a:p>
          <a:p>
            <a:pPr marL="342900" indent="-342900">
              <a:buAutoNum type="arabicParenR"/>
            </a:pPr>
            <a:r>
              <a:rPr lang="en-GB" sz="2800" dirty="0">
                <a:latin typeface="Garamond" panose="02020404030301010803" pitchFamily="18" charset="0"/>
              </a:rPr>
              <a:t>What does St. Paul teach about how Christians should treat one another?</a:t>
            </a:r>
          </a:p>
          <a:p>
            <a:pPr marL="342900" indent="-342900">
              <a:buAutoNum type="arabicParenR"/>
            </a:pPr>
            <a:r>
              <a:rPr lang="en-GB" sz="2800" dirty="0">
                <a:latin typeface="Garamond" panose="02020404030301010803" pitchFamily="18" charset="0"/>
              </a:rPr>
              <a:t>What reason did Gee Walker give for forgiving the killers of her son?</a:t>
            </a:r>
          </a:p>
          <a:p>
            <a:pPr marL="342900" indent="-342900">
              <a:buAutoNum type="arabicParenR"/>
            </a:pPr>
            <a:r>
              <a:rPr lang="en-GB" sz="2800" dirty="0">
                <a:latin typeface="Garamond" panose="02020404030301010803" pitchFamily="18" charset="0"/>
              </a:rPr>
              <a:t>What does the ‘Our Father’ prayer teach about forgiveness?</a:t>
            </a:r>
          </a:p>
          <a:p>
            <a:pPr marL="342900" indent="-342900">
              <a:buAutoNum type="arabicParenR"/>
            </a:pPr>
            <a:r>
              <a:rPr lang="en-GB" sz="2800" dirty="0">
                <a:latin typeface="Garamond" panose="02020404030301010803" pitchFamily="18" charset="0"/>
              </a:rPr>
              <a:t>Give one reason for why a Christian may support the death penalty. </a:t>
            </a:r>
            <a:endParaRPr lang="en-GB" sz="2800" dirty="0" smtClean="0">
              <a:latin typeface="Garamond" panose="02020404030301010803" pitchFamily="18" charset="0"/>
            </a:endParaRPr>
          </a:p>
          <a:p>
            <a:pPr marL="342900" indent="-342900">
              <a:buAutoNum type="arabicParenR"/>
            </a:pPr>
            <a:r>
              <a:rPr lang="en-US" sz="2800" dirty="0" smtClean="0">
                <a:latin typeface="Garamond" panose="02020404030301010803" pitchFamily="18" charset="0"/>
              </a:rPr>
              <a:t>What is the Golden Rule?</a:t>
            </a:r>
            <a:endParaRPr lang="en-GB" sz="2800" dirty="0">
              <a:latin typeface="Garamond" panose="02020404030301010803" pitchFamily="18" charset="0"/>
            </a:endParaRPr>
          </a:p>
        </p:txBody>
      </p:sp>
      <p:sp>
        <p:nvSpPr>
          <p:cNvPr id="3" name="Rectangle 2"/>
          <p:cNvSpPr/>
          <p:nvPr/>
        </p:nvSpPr>
        <p:spPr>
          <a:xfrm>
            <a:off x="1496008" y="12441"/>
            <a:ext cx="9171992" cy="790602"/>
          </a:xfrm>
          <a:prstGeom prst="rect">
            <a:avLst/>
          </a:prstGeom>
        </p:spPr>
        <p:style>
          <a:lnRef idx="2">
            <a:schemeClr val="dk1"/>
          </a:lnRef>
          <a:fillRef idx="1">
            <a:schemeClr val="lt1"/>
          </a:fillRef>
          <a:effectRef idx="0">
            <a:schemeClr val="dk1"/>
          </a:effectRef>
          <a:fontRef idx="minor">
            <a:schemeClr val="dk1"/>
          </a:fontRef>
        </p:style>
        <p:txBody>
          <a:bodyPr wrap="square" lIns="51435" tIns="25718" rIns="51435" bIns="25718">
            <a:spAutoFit/>
          </a:bodyPr>
          <a:lstStyle/>
          <a:p>
            <a:pPr algn="ctr"/>
            <a:r>
              <a:rPr lang="en-US" sz="4800" dirty="0" err="1">
                <a:ln w="0"/>
                <a:solidFill>
                  <a:srgbClr val="00B0F0"/>
                </a:solidFill>
                <a:effectLst>
                  <a:outerShdw blurRad="38100" dist="19050" dir="2700000" algn="tl" rotWithShape="0">
                    <a:schemeClr val="dk1">
                      <a:alpha val="40000"/>
                    </a:schemeClr>
                  </a:outerShdw>
                </a:effectLst>
              </a:rPr>
              <a:t>REcap</a:t>
            </a:r>
            <a:r>
              <a:rPr lang="en-US" sz="4800" dirty="0">
                <a:ln w="0"/>
                <a:solidFill>
                  <a:srgbClr val="00B0F0"/>
                </a:solidFill>
                <a:effectLst>
                  <a:outerShdw blurRad="38100" dist="19050" dir="2700000" algn="tl" rotWithShape="0">
                    <a:schemeClr val="dk1">
                      <a:alpha val="40000"/>
                    </a:schemeClr>
                  </a:outerShdw>
                </a:effectLst>
              </a:rPr>
              <a:t>, </a:t>
            </a:r>
            <a:r>
              <a:rPr lang="en-US" sz="4800" dirty="0" err="1">
                <a:ln w="0"/>
                <a:solidFill>
                  <a:srgbClr val="FF0000"/>
                </a:solidFill>
                <a:effectLst>
                  <a:outerShdw blurRad="38100" dist="19050" dir="2700000" algn="tl" rotWithShape="0">
                    <a:schemeClr val="dk1">
                      <a:alpha val="40000"/>
                    </a:schemeClr>
                  </a:outerShdw>
                </a:effectLst>
              </a:rPr>
              <a:t>REview</a:t>
            </a:r>
            <a:r>
              <a:rPr lang="en-US" sz="4800" dirty="0">
                <a:ln w="0"/>
                <a:solidFill>
                  <a:srgbClr val="FF0000"/>
                </a:solidFill>
                <a:effectLst>
                  <a:outerShdw blurRad="38100" dist="19050" dir="2700000" algn="tl" rotWithShape="0">
                    <a:schemeClr val="dk1">
                      <a:alpha val="40000"/>
                    </a:schemeClr>
                  </a:outerShdw>
                </a:effectLst>
              </a:rPr>
              <a:t>, </a:t>
            </a:r>
            <a:r>
              <a:rPr lang="en-US" sz="4800" dirty="0" err="1">
                <a:ln w="0"/>
                <a:solidFill>
                  <a:srgbClr val="7030A0"/>
                </a:solidFill>
                <a:effectLst>
                  <a:outerShdw blurRad="38100" dist="19050" dir="2700000" algn="tl" rotWithShape="0">
                    <a:schemeClr val="dk1">
                      <a:alpha val="40000"/>
                    </a:schemeClr>
                  </a:outerShdw>
                </a:effectLst>
              </a:rPr>
              <a:t>REvisit</a:t>
            </a:r>
            <a:r>
              <a:rPr lang="en-US" sz="4800" dirty="0">
                <a:ln w="0"/>
                <a:solidFill>
                  <a:schemeClr val="tx1"/>
                </a:solidFill>
                <a:effectLst>
                  <a:outerShdw blurRad="38100" dist="19050" dir="2700000" algn="tl" rotWithShape="0">
                    <a:schemeClr val="dk1">
                      <a:alpha val="40000"/>
                    </a:schemeClr>
                  </a:outerShdw>
                </a:effectLst>
              </a:rPr>
              <a:t>, </a:t>
            </a:r>
            <a:r>
              <a:rPr lang="en-US" sz="4800" dirty="0" err="1">
                <a:ln w="0"/>
                <a:solidFill>
                  <a:srgbClr val="00B050"/>
                </a:solidFill>
                <a:effectLst>
                  <a:outerShdw blurRad="38100" dist="19050" dir="2700000" algn="tl" rotWithShape="0">
                    <a:schemeClr val="dk1">
                      <a:alpha val="40000"/>
                    </a:schemeClr>
                  </a:outerShdw>
                </a:effectLst>
              </a:rPr>
              <a:t>REvise</a:t>
            </a:r>
            <a:endParaRPr lang="en-US" sz="4800" dirty="0">
              <a:ln w="0"/>
              <a:solidFill>
                <a:srgbClr val="00B050"/>
              </a:solidFill>
              <a:effectLst>
                <a:outerShdw blurRad="38100" dist="19050" dir="2700000" algn="tl" rotWithShape="0">
                  <a:schemeClr val="dk1">
                    <a:alpha val="40000"/>
                  </a:schemeClr>
                </a:outerShdw>
              </a:effectLst>
            </a:endParaRPr>
          </a:p>
        </p:txBody>
      </p:sp>
      <p:sp>
        <p:nvSpPr>
          <p:cNvPr id="4" name="Rectangle 3"/>
          <p:cNvSpPr/>
          <p:nvPr/>
        </p:nvSpPr>
        <p:spPr>
          <a:xfrm>
            <a:off x="1799779" y="892628"/>
            <a:ext cx="8564451" cy="790602"/>
          </a:xfrm>
          <a:prstGeom prst="rect">
            <a:avLst/>
          </a:prstGeom>
        </p:spPr>
        <p:style>
          <a:lnRef idx="2">
            <a:schemeClr val="dk1"/>
          </a:lnRef>
          <a:fillRef idx="1">
            <a:schemeClr val="lt1"/>
          </a:fillRef>
          <a:effectRef idx="0">
            <a:schemeClr val="dk1"/>
          </a:effectRef>
          <a:fontRef idx="minor">
            <a:schemeClr val="dk1"/>
          </a:fontRef>
        </p:style>
        <p:txBody>
          <a:bodyPr wrap="square" lIns="51435" tIns="25718" rIns="51435" bIns="25718">
            <a:spAutoFit/>
          </a:bodyPr>
          <a:lstStyle/>
          <a:p>
            <a:pPr algn="ctr"/>
            <a:r>
              <a:rPr lang="en-US" sz="4800" dirty="0">
                <a:ln w="0"/>
                <a:solidFill>
                  <a:srgbClr val="00B0F0"/>
                </a:solidFill>
                <a:effectLst>
                  <a:outerShdw blurRad="38100" dist="19050" dir="2700000" algn="tl" rotWithShape="0">
                    <a:schemeClr val="dk1">
                      <a:alpha val="40000"/>
                    </a:schemeClr>
                  </a:outerShdw>
                </a:effectLst>
              </a:rPr>
              <a:t>In the back of your book</a:t>
            </a:r>
            <a:endParaRPr lang="en-US" sz="4800" dirty="0">
              <a:ln w="0"/>
              <a:solidFill>
                <a:srgbClr val="00B05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77412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459" y="1913492"/>
            <a:ext cx="10155732" cy="4401205"/>
          </a:xfrm>
          <a:prstGeom prst="rect">
            <a:avLst/>
          </a:prstGeom>
          <a:solidFill>
            <a:schemeClr val="bg1"/>
          </a:solidFill>
        </p:spPr>
        <p:txBody>
          <a:bodyPr wrap="square" rtlCol="0">
            <a:spAutoFit/>
          </a:bodyPr>
          <a:lstStyle/>
          <a:p>
            <a:pPr marL="514350" indent="-514350">
              <a:buAutoNum type="arabicParenR"/>
            </a:pPr>
            <a:r>
              <a:rPr lang="en-GB" sz="2800" dirty="0">
                <a:latin typeface="Garamond" panose="02020404030301010803" pitchFamily="18" charset="0"/>
              </a:rPr>
              <a:t>What does St. Augustine teach is the best theory of punishment?</a:t>
            </a:r>
          </a:p>
          <a:p>
            <a:r>
              <a:rPr lang="en-GB" sz="2800" dirty="0">
                <a:latin typeface="Garamond" panose="02020404030301010803" pitchFamily="18" charset="0"/>
              </a:rPr>
              <a:t>2) How does St. Augustine teach a criminal should be treated?</a:t>
            </a:r>
          </a:p>
          <a:p>
            <a:r>
              <a:rPr lang="en-GB" sz="2800" dirty="0">
                <a:latin typeface="Garamond" panose="02020404030301010803" pitchFamily="18" charset="0"/>
              </a:rPr>
              <a:t>3) What is the main similarity between St Augustine and Pope John Paul II’s teaching?</a:t>
            </a:r>
          </a:p>
          <a:p>
            <a:r>
              <a:rPr lang="en-GB" sz="2800" dirty="0">
                <a:latin typeface="Garamond" panose="02020404030301010803" pitchFamily="18" charset="0"/>
              </a:rPr>
              <a:t>4) What does sanctity of life mean?</a:t>
            </a:r>
          </a:p>
          <a:p>
            <a:r>
              <a:rPr lang="en-GB" sz="2800" dirty="0">
                <a:latin typeface="Garamond" panose="02020404030301010803" pitchFamily="18" charset="0"/>
              </a:rPr>
              <a:t>5) Why did John Paul II call Human rights a ‘noble declaration?’</a:t>
            </a:r>
          </a:p>
          <a:p>
            <a:r>
              <a:rPr lang="en-GB" sz="2800" dirty="0">
                <a:latin typeface="Garamond" panose="02020404030301010803" pitchFamily="18" charset="0"/>
              </a:rPr>
              <a:t>6) What does John Paul II encourage civil leaders to do?</a:t>
            </a:r>
          </a:p>
          <a:p>
            <a:r>
              <a:rPr lang="en-GB" sz="2800" dirty="0">
                <a:latin typeface="Garamond" panose="02020404030301010803" pitchFamily="18" charset="0"/>
              </a:rPr>
              <a:t>7) Why do neither St. Augustine or John Paul II say Capital punishment is either right or wrong? </a:t>
            </a:r>
          </a:p>
          <a:p>
            <a:r>
              <a:rPr lang="en-GB" sz="2800" dirty="0">
                <a:latin typeface="Garamond" panose="02020404030301010803" pitchFamily="18" charset="0"/>
              </a:rPr>
              <a:t>8) What is the problem of ‘freedoms’ for John Paul II? </a:t>
            </a:r>
          </a:p>
        </p:txBody>
      </p:sp>
      <p:sp>
        <p:nvSpPr>
          <p:cNvPr id="3" name="Rectangle 2"/>
          <p:cNvSpPr/>
          <p:nvPr/>
        </p:nvSpPr>
        <p:spPr>
          <a:xfrm>
            <a:off x="1496008" y="12441"/>
            <a:ext cx="9171992" cy="790602"/>
          </a:xfrm>
          <a:prstGeom prst="rect">
            <a:avLst/>
          </a:prstGeom>
        </p:spPr>
        <p:style>
          <a:lnRef idx="2">
            <a:schemeClr val="dk1"/>
          </a:lnRef>
          <a:fillRef idx="1">
            <a:schemeClr val="lt1"/>
          </a:fillRef>
          <a:effectRef idx="0">
            <a:schemeClr val="dk1"/>
          </a:effectRef>
          <a:fontRef idx="minor">
            <a:schemeClr val="dk1"/>
          </a:fontRef>
        </p:style>
        <p:txBody>
          <a:bodyPr wrap="square" lIns="51435" tIns="25718" rIns="51435" bIns="25718">
            <a:spAutoFit/>
          </a:bodyPr>
          <a:lstStyle/>
          <a:p>
            <a:pPr algn="ctr"/>
            <a:r>
              <a:rPr lang="en-US" sz="4800" dirty="0" err="1">
                <a:ln w="0"/>
                <a:solidFill>
                  <a:srgbClr val="00B0F0"/>
                </a:solidFill>
                <a:effectLst>
                  <a:outerShdw blurRad="38100" dist="19050" dir="2700000" algn="tl" rotWithShape="0">
                    <a:schemeClr val="dk1">
                      <a:alpha val="40000"/>
                    </a:schemeClr>
                  </a:outerShdw>
                </a:effectLst>
              </a:rPr>
              <a:t>REcap</a:t>
            </a:r>
            <a:r>
              <a:rPr lang="en-US" sz="4800" dirty="0">
                <a:ln w="0"/>
                <a:solidFill>
                  <a:srgbClr val="00B0F0"/>
                </a:solidFill>
                <a:effectLst>
                  <a:outerShdw blurRad="38100" dist="19050" dir="2700000" algn="tl" rotWithShape="0">
                    <a:schemeClr val="dk1">
                      <a:alpha val="40000"/>
                    </a:schemeClr>
                  </a:outerShdw>
                </a:effectLst>
              </a:rPr>
              <a:t>, </a:t>
            </a:r>
            <a:r>
              <a:rPr lang="en-US" sz="4800" dirty="0" err="1">
                <a:ln w="0"/>
                <a:solidFill>
                  <a:srgbClr val="FF0000"/>
                </a:solidFill>
                <a:effectLst>
                  <a:outerShdw blurRad="38100" dist="19050" dir="2700000" algn="tl" rotWithShape="0">
                    <a:schemeClr val="dk1">
                      <a:alpha val="40000"/>
                    </a:schemeClr>
                  </a:outerShdw>
                </a:effectLst>
              </a:rPr>
              <a:t>REview</a:t>
            </a:r>
            <a:r>
              <a:rPr lang="en-US" sz="4800" dirty="0">
                <a:ln w="0"/>
                <a:solidFill>
                  <a:srgbClr val="FF0000"/>
                </a:solidFill>
                <a:effectLst>
                  <a:outerShdw blurRad="38100" dist="19050" dir="2700000" algn="tl" rotWithShape="0">
                    <a:schemeClr val="dk1">
                      <a:alpha val="40000"/>
                    </a:schemeClr>
                  </a:outerShdw>
                </a:effectLst>
              </a:rPr>
              <a:t>, </a:t>
            </a:r>
            <a:r>
              <a:rPr lang="en-US" sz="4800" dirty="0" err="1">
                <a:ln w="0"/>
                <a:solidFill>
                  <a:srgbClr val="7030A0"/>
                </a:solidFill>
                <a:effectLst>
                  <a:outerShdw blurRad="38100" dist="19050" dir="2700000" algn="tl" rotWithShape="0">
                    <a:schemeClr val="dk1">
                      <a:alpha val="40000"/>
                    </a:schemeClr>
                  </a:outerShdw>
                </a:effectLst>
              </a:rPr>
              <a:t>REvisit</a:t>
            </a:r>
            <a:r>
              <a:rPr lang="en-US" sz="4800" dirty="0">
                <a:ln w="0"/>
                <a:solidFill>
                  <a:schemeClr val="tx1"/>
                </a:solidFill>
                <a:effectLst>
                  <a:outerShdw blurRad="38100" dist="19050" dir="2700000" algn="tl" rotWithShape="0">
                    <a:schemeClr val="dk1">
                      <a:alpha val="40000"/>
                    </a:schemeClr>
                  </a:outerShdw>
                </a:effectLst>
              </a:rPr>
              <a:t>, </a:t>
            </a:r>
            <a:r>
              <a:rPr lang="en-US" sz="4800" dirty="0" err="1">
                <a:ln w="0"/>
                <a:solidFill>
                  <a:srgbClr val="00B050"/>
                </a:solidFill>
                <a:effectLst>
                  <a:outerShdw blurRad="38100" dist="19050" dir="2700000" algn="tl" rotWithShape="0">
                    <a:schemeClr val="dk1">
                      <a:alpha val="40000"/>
                    </a:schemeClr>
                  </a:outerShdw>
                </a:effectLst>
              </a:rPr>
              <a:t>REvise</a:t>
            </a:r>
            <a:endParaRPr lang="en-US" sz="4800" dirty="0">
              <a:ln w="0"/>
              <a:solidFill>
                <a:srgbClr val="00B050"/>
              </a:solidFill>
              <a:effectLst>
                <a:outerShdw blurRad="38100" dist="19050" dir="2700000" algn="tl" rotWithShape="0">
                  <a:schemeClr val="dk1">
                    <a:alpha val="40000"/>
                  </a:schemeClr>
                </a:outerShdw>
              </a:effectLst>
            </a:endParaRPr>
          </a:p>
        </p:txBody>
      </p:sp>
      <p:sp>
        <p:nvSpPr>
          <p:cNvPr id="4" name="Rectangle 3"/>
          <p:cNvSpPr/>
          <p:nvPr/>
        </p:nvSpPr>
        <p:spPr>
          <a:xfrm>
            <a:off x="1799779" y="892628"/>
            <a:ext cx="8564451" cy="790602"/>
          </a:xfrm>
          <a:prstGeom prst="rect">
            <a:avLst/>
          </a:prstGeom>
        </p:spPr>
        <p:style>
          <a:lnRef idx="2">
            <a:schemeClr val="dk1"/>
          </a:lnRef>
          <a:fillRef idx="1">
            <a:schemeClr val="lt1"/>
          </a:fillRef>
          <a:effectRef idx="0">
            <a:schemeClr val="dk1"/>
          </a:effectRef>
          <a:fontRef idx="minor">
            <a:schemeClr val="dk1"/>
          </a:fontRef>
        </p:style>
        <p:txBody>
          <a:bodyPr wrap="square" lIns="51435" tIns="25718" rIns="51435" bIns="25718">
            <a:spAutoFit/>
          </a:bodyPr>
          <a:lstStyle/>
          <a:p>
            <a:pPr algn="ctr"/>
            <a:r>
              <a:rPr lang="en-US" sz="4800" dirty="0">
                <a:ln w="0"/>
                <a:solidFill>
                  <a:srgbClr val="00B0F0"/>
                </a:solidFill>
                <a:effectLst>
                  <a:outerShdw blurRad="38100" dist="19050" dir="2700000" algn="tl" rotWithShape="0">
                    <a:schemeClr val="dk1">
                      <a:alpha val="40000"/>
                    </a:schemeClr>
                  </a:outerShdw>
                </a:effectLst>
              </a:rPr>
              <a:t>In the back of your book</a:t>
            </a:r>
            <a:endParaRPr lang="en-US" sz="4800" dirty="0">
              <a:ln w="0"/>
              <a:solidFill>
                <a:srgbClr val="00B05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4292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929" y="0"/>
            <a:ext cx="10515600" cy="1325563"/>
          </a:xfrm>
        </p:spPr>
        <p:txBody>
          <a:bodyPr>
            <a:normAutofit/>
          </a:bodyPr>
          <a:lstStyle/>
          <a:p>
            <a:r>
              <a:rPr lang="en-US" sz="6000" b="1" u="sng" dirty="0" smtClean="0">
                <a:latin typeface="Garamond" panose="02020404030301010803" pitchFamily="18" charset="0"/>
              </a:rPr>
              <a:t>Why low stakes testing?</a:t>
            </a:r>
            <a:endParaRPr lang="en-GB" sz="6000" b="1" u="sng" dirty="0">
              <a:latin typeface="Garamond" panose="02020404030301010803" pitchFamily="18" charset="0"/>
            </a:endParaRPr>
          </a:p>
        </p:txBody>
      </p:sp>
      <p:sp>
        <p:nvSpPr>
          <p:cNvPr id="3" name="TextBox 2"/>
          <p:cNvSpPr txBox="1"/>
          <p:nvPr/>
        </p:nvSpPr>
        <p:spPr>
          <a:xfrm>
            <a:off x="472952" y="1451538"/>
            <a:ext cx="9556124"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latin typeface="Garamond" panose="02020404030301010803" pitchFamily="18" charset="0"/>
              </a:rPr>
              <a:t>Instant feed back</a:t>
            </a:r>
          </a:p>
          <a:p>
            <a:pPr marL="457200" indent="-457200">
              <a:buFont typeface="Arial" panose="020B0604020202020204" pitchFamily="34" charset="0"/>
              <a:buChar char="•"/>
            </a:pPr>
            <a:r>
              <a:rPr lang="en-US" sz="2800" dirty="0" smtClean="0">
                <a:latin typeface="Garamond" panose="02020404030301010803" pitchFamily="18" charset="0"/>
              </a:rPr>
              <a:t>correct mistakes </a:t>
            </a:r>
            <a:endParaRPr lang="en-US" sz="2800" dirty="0">
              <a:latin typeface="Garamond" panose="02020404030301010803" pitchFamily="18" charset="0"/>
            </a:endParaRPr>
          </a:p>
          <a:p>
            <a:pPr marL="457200" indent="-457200">
              <a:buFont typeface="Arial" panose="020B0604020202020204" pitchFamily="34" charset="0"/>
              <a:buChar char="•"/>
            </a:pPr>
            <a:r>
              <a:rPr lang="en-US" sz="2800" dirty="0" smtClean="0">
                <a:latin typeface="Garamond" panose="02020404030301010803" pitchFamily="18" charset="0"/>
              </a:rPr>
              <a:t>improve answers IMMEDIATELY</a:t>
            </a:r>
          </a:p>
          <a:p>
            <a:pPr marL="457200" indent="-457200">
              <a:buFont typeface="Arial" panose="020B0604020202020204" pitchFamily="34" charset="0"/>
              <a:buChar char="•"/>
            </a:pPr>
            <a:r>
              <a:rPr lang="en-US" sz="2800" dirty="0" smtClean="0">
                <a:latin typeface="Garamond" panose="02020404030301010803" pitchFamily="18" charset="0"/>
              </a:rPr>
              <a:t>Enthusiasm and excitement.</a:t>
            </a:r>
          </a:p>
          <a:p>
            <a:pPr marL="457200" indent="-457200">
              <a:buFont typeface="Arial" panose="020B0604020202020204" pitchFamily="34" charset="0"/>
              <a:buChar char="•"/>
            </a:pPr>
            <a:r>
              <a:rPr lang="en-US" sz="2800" dirty="0" smtClean="0">
                <a:latin typeface="Garamond" panose="02020404030301010803" pitchFamily="18" charset="0"/>
              </a:rPr>
              <a:t>Motivated by learning.</a:t>
            </a:r>
          </a:p>
          <a:p>
            <a:pPr marL="457200" indent="-457200">
              <a:buFont typeface="Arial" panose="020B0604020202020204" pitchFamily="34" charset="0"/>
              <a:buChar char="•"/>
            </a:pPr>
            <a:r>
              <a:rPr lang="en-US" sz="2800" dirty="0" smtClean="0">
                <a:latin typeface="Garamond" panose="02020404030301010803" pitchFamily="18" charset="0"/>
              </a:rPr>
              <a:t>Testing improves long-term retention.</a:t>
            </a:r>
          </a:p>
          <a:p>
            <a:pPr marL="457200" indent="-457200">
              <a:buFont typeface="Arial" panose="020B0604020202020204" pitchFamily="34" charset="0"/>
              <a:buChar char="•"/>
            </a:pPr>
            <a:r>
              <a:rPr lang="en-US" sz="2800" dirty="0" smtClean="0">
                <a:latin typeface="Garamond" panose="02020404030301010803" pitchFamily="18" charset="0"/>
              </a:rPr>
              <a:t>Encourages self quizzing/revision at home.</a:t>
            </a:r>
            <a:endParaRPr lang="en-US" sz="2800" dirty="0">
              <a:latin typeface="Garamond" panose="02020404030301010803" pitchFamily="18" charset="0"/>
            </a:endParaRPr>
          </a:p>
          <a:p>
            <a:endParaRPr lang="en-US" sz="2800" dirty="0" smtClean="0">
              <a:latin typeface="Garamond" panose="02020404030301010803" pitchFamily="18" charset="0"/>
            </a:endParaRPr>
          </a:p>
          <a:p>
            <a:r>
              <a:rPr lang="en-US" sz="2800" b="1" u="sng" dirty="0" smtClean="0">
                <a:latin typeface="Garamond" panose="02020404030301010803" pitchFamily="18" charset="0"/>
              </a:rPr>
              <a:t>OFSTED</a:t>
            </a:r>
            <a:endParaRPr lang="en-US" sz="2800" b="1" u="sng" dirty="0">
              <a:latin typeface="Garamond" panose="02020404030301010803" pitchFamily="18" charset="0"/>
            </a:endParaRPr>
          </a:p>
          <a:p>
            <a:r>
              <a:rPr lang="en-US" sz="2800" dirty="0" smtClean="0">
                <a:latin typeface="Garamond" panose="02020404030301010803" pitchFamily="18" charset="0"/>
              </a:rPr>
              <a:t>Stigma of drilling and testing knowledge. </a:t>
            </a:r>
            <a:endParaRPr lang="en-GB" sz="2800" dirty="0" smtClean="0">
              <a:latin typeface="Garamond" panose="02020404030301010803" pitchFamily="18" charset="0"/>
            </a:endParaRPr>
          </a:p>
          <a:p>
            <a:r>
              <a:rPr lang="en-US" sz="2800" dirty="0" smtClean="0">
                <a:latin typeface="Garamond" panose="02020404030301010803" pitchFamily="18" charset="0"/>
              </a:rPr>
              <a:t>Dismisses knowledge as ‘low order’, ‘passive’ or ‘spoon feeding.’</a:t>
            </a:r>
          </a:p>
        </p:txBody>
      </p:sp>
    </p:spTree>
    <p:extLst>
      <p:ext uri="{BB962C8B-B14F-4D97-AF65-F5344CB8AC3E}">
        <p14:creationId xmlns:p14="http://schemas.microsoft.com/office/powerpoint/2010/main" val="672453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3980</Words>
  <Application>Microsoft Office PowerPoint</Application>
  <PresentationFormat>Widescreen</PresentationFormat>
  <Paragraphs>465</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Nova Light</vt:lpstr>
      <vt:lpstr>Calibri</vt:lpstr>
      <vt:lpstr>Calibri Light</vt:lpstr>
      <vt:lpstr>Comic Sans MS</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low stakes testing?</vt:lpstr>
      <vt:lpstr>PowerPoint Presentation</vt:lpstr>
      <vt:lpstr>PowerPoint Presentation</vt:lpstr>
      <vt:lpstr>PowerPoint Presentation</vt:lpstr>
      <vt:lpstr>PowerPoint Presentation</vt:lpstr>
      <vt:lpstr>PowerPoint Presentation</vt:lpstr>
      <vt:lpstr>PowerPoint Presentation</vt:lpstr>
      <vt:lpstr>Does competition lower self esteem? Do SEND labels ever hinder progress? Do FFT target grades lead to lower expectations? Do you know what the new level ‘5’ looks like at GCSE? Do you give your students a ‘level’ for assessment and if so, what is this based 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McMenamin</dc:creator>
  <cp:lastModifiedBy>Daniel Vince</cp:lastModifiedBy>
  <cp:revision>22</cp:revision>
  <dcterms:created xsi:type="dcterms:W3CDTF">2017-03-27T08:55:45Z</dcterms:created>
  <dcterms:modified xsi:type="dcterms:W3CDTF">2017-03-28T07:54:48Z</dcterms:modified>
</cp:coreProperties>
</file>