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60" r:id="rId5"/>
  </p:sldMasterIdLst>
  <p:notesMasterIdLst>
    <p:notesMasterId r:id="rId14"/>
  </p:notesMasterIdLst>
  <p:sldIdLst>
    <p:sldId id="282" r:id="rId6"/>
    <p:sldId id="294" r:id="rId7"/>
    <p:sldId id="293" r:id="rId8"/>
    <p:sldId id="291" r:id="rId9"/>
    <p:sldId id="292" r:id="rId10"/>
    <p:sldId id="283" r:id="rId11"/>
    <p:sldId id="290" r:id="rId12"/>
    <p:sldId id="280" r:id="rId13"/>
  </p:sldIdLst>
  <p:sldSz cx="24382413" cy="13716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pa Grewal" initials="RG" lastIdx="6" clrIdx="0">
    <p:extLst>
      <p:ext uri="{19B8F6BF-5375-455C-9EA6-DF929625EA0E}">
        <p15:presenceInfo xmlns:p15="http://schemas.microsoft.com/office/powerpoint/2012/main" userId="S::grewalr@2buy2.com::70a370bc-fc10-44d6-9c04-0d9adc805a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E18"/>
    <a:srgbClr val="636E80"/>
    <a:srgbClr val="838C9A"/>
    <a:srgbClr val="0328CF"/>
    <a:srgbClr val="0BE881"/>
    <a:srgbClr val="E0E4E8"/>
    <a:srgbClr val="E4E5E9"/>
    <a:srgbClr val="0AE880"/>
    <a:srgbClr val="02AEEF"/>
    <a:srgbClr val="33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1187" autoAdjust="0"/>
  </p:normalViewPr>
  <p:slideViewPr>
    <p:cSldViewPr snapToGrid="0" snapToObjects="1">
      <p:cViewPr varScale="1">
        <p:scale>
          <a:sx n="53" d="100"/>
          <a:sy n="53" d="100"/>
        </p:scale>
        <p:origin x="8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5AB3E8-8ED9-4906-B3F9-B865A333DA9B}" type="datetimeFigureOut">
              <a:rPr lang="en-GB" smtClean="0"/>
              <a:pPr/>
              <a:t>23/11/2021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E4094D3-93B9-4819-887D-217DAF9261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7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094D3-93B9-4819-887D-217DAF9261B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5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FA5A4B-F954-4114-815A-FA260340B24F}"/>
              </a:ext>
            </a:extLst>
          </p:cNvPr>
          <p:cNvSpPr>
            <a:spLocks noChangeAspect="1"/>
          </p:cNvSpPr>
          <p:nvPr userDrawn="1"/>
        </p:nvSpPr>
        <p:spPr>
          <a:xfrm>
            <a:off x="857019" y="788966"/>
            <a:ext cx="13103860" cy="1078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1200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use the Education buying template</a:t>
            </a: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Adding a slide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 on the ‘New Slide’ arrow button at the top 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the slide format you want, you can choose from: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‘Example’ slides that already have text on (they can’t be edited)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or ‘Custom’ slides that are blank and have a text holder where you can add/paste in your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98C1EE7-54DE-42D4-A99F-0C823818E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251" y="1088295"/>
            <a:ext cx="7932512" cy="1028380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EE1260-3EDB-486A-A18D-294F70B9A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5280" r="41475" b="80447"/>
          <a:stretch/>
        </p:blipFill>
        <p:spPr>
          <a:xfrm>
            <a:off x="10659447" y="2487717"/>
            <a:ext cx="4034118" cy="195606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4D7A23-2EF7-468A-95B5-92A350AE3BF2}"/>
              </a:ext>
            </a:extLst>
          </p:cNvPr>
          <p:cNvSpPr>
            <a:spLocks noChangeAspect="1"/>
          </p:cNvSpPr>
          <p:nvPr userDrawn="1"/>
        </p:nvSpPr>
        <p:spPr>
          <a:xfrm>
            <a:off x="10854250" y="3803752"/>
            <a:ext cx="1040700" cy="7888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666E1A-56CB-4538-8181-62AE8A62065E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14260193" y="2763845"/>
            <a:ext cx="2929433" cy="10578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F3A1B8-5C47-49AF-8C6D-4411CB0BD0C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25440781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parato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95C88-FCF0-4530-BBF2-F6CC8787F729}"/>
              </a:ext>
            </a:extLst>
          </p:cNvPr>
          <p:cNvSpPr>
            <a:spLocks noChangeAspect="1"/>
          </p:cNvSpPr>
          <p:nvPr userDrawn="1"/>
        </p:nvSpPr>
        <p:spPr>
          <a:xfrm>
            <a:off x="964406" y="4272677"/>
            <a:ext cx="11226800" cy="52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Focused on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results for </a:t>
            </a:r>
          </a:p>
          <a:p>
            <a:pPr>
              <a:lnSpc>
                <a:spcPts val="10000"/>
              </a:lnSpc>
            </a:pPr>
            <a:r>
              <a:rPr lang="en-US" sz="11000" b="1" i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schools</a:t>
            </a: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1000" b="1" i="1" dirty="0">
              <a:solidFill>
                <a:srgbClr val="0AE8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63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1200-258F-4449-8044-9ADCE6230579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1162049" y="1736725"/>
            <a:ext cx="11473296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kern="1200" dirty="0" smtClean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914354" indent="0">
              <a:buNone/>
              <a:defRPr lang="en-US" sz="6000" b="1" kern="1200" dirty="0" smtClean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828709" indent="0">
              <a:buNone/>
              <a:defRPr lang="en-US" sz="6000" b="1" kern="1200" dirty="0" smtClean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2743063" indent="0">
              <a:buNone/>
              <a:defRPr lang="en-US" sz="6000" b="1" kern="1200" dirty="0" smtClean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3657417" indent="0">
              <a:buNone/>
              <a:defRPr lang="en-GB" sz="6000" b="1" kern="1200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7269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98C1E-0FED-4E13-B77E-29EB077D7853}"/>
              </a:ext>
            </a:extLst>
          </p:cNvPr>
          <p:cNvSpPr>
            <a:spLocks noChangeAspect="1"/>
          </p:cNvSpPr>
          <p:nvPr userDrawn="1"/>
        </p:nvSpPr>
        <p:spPr>
          <a:xfrm>
            <a:off x="615142" y="4272677"/>
            <a:ext cx="11576064" cy="268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Making savings 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1000" b="1" i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easy steps</a:t>
            </a:r>
          </a:p>
        </p:txBody>
      </p:sp>
    </p:spTree>
    <p:extLst>
      <p:ext uri="{BB962C8B-B14F-4D97-AF65-F5344CB8AC3E}">
        <p14:creationId xmlns:p14="http://schemas.microsoft.com/office/powerpoint/2010/main" val="12307173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F5DF675-0795-4398-A4B8-3B456A780992}"/>
              </a:ext>
            </a:extLst>
          </p:cNvPr>
          <p:cNvSpPr>
            <a:spLocks noChangeAspect="1"/>
          </p:cNvSpPr>
          <p:nvPr userDrawn="1"/>
        </p:nvSpPr>
        <p:spPr>
          <a:xfrm>
            <a:off x="1995054" y="4846316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5EE692-10F9-42D2-8797-CC1AE762564D}"/>
              </a:ext>
            </a:extLst>
          </p:cNvPr>
          <p:cNvSpPr>
            <a:spLocks noChangeAspect="1"/>
          </p:cNvSpPr>
          <p:nvPr userDrawn="1"/>
        </p:nvSpPr>
        <p:spPr>
          <a:xfrm>
            <a:off x="7335781" y="4846317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072FCD-DB27-40EC-B2E3-E35067FEA830}"/>
              </a:ext>
            </a:extLst>
          </p:cNvPr>
          <p:cNvSpPr>
            <a:spLocks noChangeAspect="1"/>
          </p:cNvSpPr>
          <p:nvPr userDrawn="1"/>
        </p:nvSpPr>
        <p:spPr>
          <a:xfrm>
            <a:off x="13488785" y="4871257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B0A95C-FB63-4BA5-BCE9-F82C7DB15165}"/>
              </a:ext>
            </a:extLst>
          </p:cNvPr>
          <p:cNvSpPr>
            <a:spLocks noChangeAspect="1"/>
          </p:cNvSpPr>
          <p:nvPr userDrawn="1"/>
        </p:nvSpPr>
        <p:spPr>
          <a:xfrm>
            <a:off x="18677112" y="4846318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B7D6E-F450-425C-BA7C-CA1D9034B18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480987" y="5693356"/>
            <a:ext cx="258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C6096-4FED-47A4-B8C8-F38BBEC11F3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574662" y="5410519"/>
            <a:ext cx="3080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Create your contracts register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EB63D-D8AE-4258-822D-96887EFBC7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4025749" y="5096294"/>
            <a:ext cx="2483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  service </a:t>
            </a:r>
            <a:b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33306-90C4-4F31-BB49-D9109315F5F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9214076" y="5385581"/>
            <a:ext cx="2483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Bespoke savings &amp; plan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C71C1CA4-8E8E-40A0-A3CC-787DDB76526A}"/>
              </a:ext>
            </a:extLst>
          </p:cNvPr>
          <p:cNvSpPr>
            <a:spLocks noChangeAspect="1"/>
          </p:cNvSpPr>
          <p:nvPr userDrawn="1"/>
        </p:nvSpPr>
        <p:spPr>
          <a:xfrm>
            <a:off x="5649482" y="5554178"/>
            <a:ext cx="1589718" cy="1651676"/>
          </a:xfrm>
          <a:prstGeom prst="mathPlus">
            <a:avLst/>
          </a:prstGeom>
          <a:solidFill>
            <a:srgbClr val="0AE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13D08-82D1-4D1E-B7D5-4F387B946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96795" y="5761218"/>
            <a:ext cx="1188823" cy="1237595"/>
          </a:xfrm>
          <a:prstGeom prst="rect">
            <a:avLst/>
          </a:prstGeom>
        </p:spPr>
      </p:pic>
      <p:sp>
        <p:nvSpPr>
          <p:cNvPr id="12" name="Equals 11">
            <a:extLst>
              <a:ext uri="{FF2B5EF4-FFF2-40B4-BE49-F238E27FC236}">
                <a16:creationId xmlns:a16="http://schemas.microsoft.com/office/drawing/2014/main" id="{73F65447-1CFE-45A2-AA62-BAD5A332A50A}"/>
              </a:ext>
            </a:extLst>
          </p:cNvPr>
          <p:cNvSpPr>
            <a:spLocks noChangeAspect="1"/>
          </p:cNvSpPr>
          <p:nvPr userDrawn="1"/>
        </p:nvSpPr>
        <p:spPr>
          <a:xfrm>
            <a:off x="17127432" y="5721482"/>
            <a:ext cx="1468879" cy="1317066"/>
          </a:xfrm>
          <a:prstGeom prst="mathEqual">
            <a:avLst/>
          </a:prstGeom>
          <a:solidFill>
            <a:srgbClr val="0AE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36F421-0C03-451F-9188-BDC27D66E4F2}"/>
              </a:ext>
            </a:extLst>
          </p:cNvPr>
          <p:cNvSpPr>
            <a:spLocks noChangeAspect="1"/>
          </p:cNvSpPr>
          <p:nvPr userDrawn="1"/>
        </p:nvSpPr>
        <p:spPr>
          <a:xfrm>
            <a:off x="6157471" y="928785"/>
            <a:ext cx="12151232" cy="990015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b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steps to securing your savings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F7EB5C-3331-4D08-8A30-383F006E929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684833" y="10474446"/>
            <a:ext cx="11012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</a:rPr>
              <a:t>Register </a:t>
            </a:r>
            <a:r>
              <a:rPr lang="en-GB" sz="4000" b="1" u="sng" dirty="0">
                <a:solidFill>
                  <a:schemeClr val="bg1"/>
                </a:solidFill>
                <a:latin typeface="Arial" panose="020B0604020202020204" pitchFamily="34" charset="0"/>
              </a:rPr>
              <a:t>www.educationbuying.com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30076-9C26-4664-A81F-4814F21F2C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7990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28064697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2" grpId="0" animBg="1"/>
      <p:bldP spid="1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767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Spl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426B80-48D4-4938-8D41-34C1463D4BE6}"/>
              </a:ext>
            </a:extLst>
          </p:cNvPr>
          <p:cNvSpPr>
            <a:spLocks noChangeAspect="1"/>
          </p:cNvSpPr>
          <p:nvPr userDrawn="1"/>
        </p:nvSpPr>
        <p:spPr>
          <a:xfrm>
            <a:off x="857019" y="788966"/>
            <a:ext cx="13103860" cy="1078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1200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use the Education Buying template</a:t>
            </a: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Adding a slide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 on the ‘New Slide’ arrow button at the top 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the slide format you want, you can choose from: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‘Example’ slides that already have text on (they can’t be edited)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or ‘Custom’ slides that are blank and have a text holder where you can add/paste in your text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157AF8-A2DD-4601-A59C-554C8E579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251" y="1088295"/>
            <a:ext cx="7932512" cy="1028380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39DB74F-4040-483E-A4D5-E0A81A955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5280" r="41475" b="80447"/>
          <a:stretch/>
        </p:blipFill>
        <p:spPr>
          <a:xfrm>
            <a:off x="10659447" y="2487717"/>
            <a:ext cx="4034118" cy="195606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8EE3245-7675-4BD0-B8AA-5FDCC0BD8A1A}"/>
              </a:ext>
            </a:extLst>
          </p:cNvPr>
          <p:cNvSpPr>
            <a:spLocks noChangeAspect="1"/>
          </p:cNvSpPr>
          <p:nvPr userDrawn="1"/>
        </p:nvSpPr>
        <p:spPr>
          <a:xfrm>
            <a:off x="10854250" y="3803752"/>
            <a:ext cx="1040700" cy="7888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98C94F-0B0A-4AA9-B8E0-5EB0EAD605DC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14260193" y="2763845"/>
            <a:ext cx="2929433" cy="10578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A7539D-A526-4265-A9BE-625D4653595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5330013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Spl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E04EFB-4569-4793-8EFE-B5D7D78F502E}"/>
              </a:ext>
            </a:extLst>
          </p:cNvPr>
          <p:cNvSpPr>
            <a:spLocks noChangeAspect="1"/>
          </p:cNvSpPr>
          <p:nvPr userDrawn="1"/>
        </p:nvSpPr>
        <p:spPr>
          <a:xfrm>
            <a:off x="975134" y="1194312"/>
            <a:ext cx="12757491" cy="931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use the Education Buying template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36E8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b="1" kern="1200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copy text from a different document to this template</a:t>
            </a: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 Select the text from the document that you’d like to copy, right click and choose “Copy”</a:t>
            </a:r>
          </a:p>
          <a:p>
            <a:pPr marL="0" indent="0">
              <a:lnSpc>
                <a:spcPct val="150000"/>
              </a:lnSpc>
              <a:buClr>
                <a:srgbClr val="0AE880"/>
              </a:buClr>
              <a:buFont typeface="+mj-lt"/>
              <a:buNone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Go to the PowerPoint template and click inside a text box. </a:t>
            </a:r>
          </a:p>
          <a:p>
            <a:pPr marL="0" indent="0">
              <a:lnSpc>
                <a:spcPct val="150000"/>
              </a:lnSpc>
              <a:buClr>
                <a:srgbClr val="0AE880"/>
              </a:buClr>
              <a:buFont typeface="+mj-lt"/>
              <a:buNone/>
            </a:pPr>
            <a:r>
              <a:rPr lang="en-US" sz="3200" b="0" i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*Do not create a new text box, use the ones already available in the template.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Right click and in the ‘Paste Options’ select “Keep text only”.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This ensures that your text will copy the font, size and </a:t>
            </a:r>
            <a:r>
              <a:rPr lang="en-US" sz="3200" kern="1200" dirty="0" err="1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colour</a:t>
            </a: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that is specific to this template.</a:t>
            </a:r>
            <a:endParaRPr lang="en-GB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A2A6E1-5CF8-4787-83F9-8BB1B79E5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088" t="21271" r="52162" b="36789"/>
          <a:stretch/>
        </p:blipFill>
        <p:spPr>
          <a:xfrm>
            <a:off x="13979935" y="1194311"/>
            <a:ext cx="9331024" cy="530427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DF7D7-B43C-47F4-AB0F-5F989BCF9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390" r="2153" b="30241"/>
          <a:stretch/>
        </p:blipFill>
        <p:spPr>
          <a:xfrm>
            <a:off x="13979935" y="6858000"/>
            <a:ext cx="9331025" cy="5163226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CA8AE-3307-4465-873D-302C2276C9BC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13167360" y="10507287"/>
            <a:ext cx="4172991" cy="5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0584E84-596F-4088-A035-0BC5860C5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6035" t="44118" r="18215" b="45349"/>
          <a:stretch/>
        </p:blipFill>
        <p:spPr>
          <a:xfrm>
            <a:off x="9785115" y="10342054"/>
            <a:ext cx="3258590" cy="167917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DDBDA1-BBE9-4E88-BC40-5EE0757FEDF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1036719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597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is Education Buying for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1E9CF-DC3B-45C2-821D-6B04F49849E7}"/>
              </a:ext>
            </a:extLst>
          </p:cNvPr>
          <p:cNvSpPr>
            <a:spLocks noChangeAspect="1"/>
          </p:cNvSpPr>
          <p:nvPr userDrawn="1"/>
        </p:nvSpPr>
        <p:spPr>
          <a:xfrm>
            <a:off x="2971374" y="5288340"/>
            <a:ext cx="184396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Who is Education Buying for?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EB5AD-B7EA-419B-9FC2-D17CBA820CA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7990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6872880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is Education Buying for?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E1CF40-A77C-40CB-99D9-94CA11EAF08C}"/>
              </a:ext>
            </a:extLst>
          </p:cNvPr>
          <p:cNvSpPr>
            <a:spLocks noChangeAspect="1"/>
          </p:cNvSpPr>
          <p:nvPr userDrawn="1"/>
        </p:nvSpPr>
        <p:spPr>
          <a:xfrm>
            <a:off x="6610116" y="698350"/>
            <a:ext cx="11162179" cy="990015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Who is Education Buying for?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30D9F-C9F9-44D9-B545-E8EBED81E215}"/>
              </a:ext>
            </a:extLst>
          </p:cNvPr>
          <p:cNvSpPr>
            <a:spLocks noChangeAspect="1"/>
          </p:cNvSpPr>
          <p:nvPr userDrawn="1"/>
        </p:nvSpPr>
        <p:spPr>
          <a:xfrm>
            <a:off x="1047403" y="2428513"/>
            <a:ext cx="19838323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Those responsible for buying products and services: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58F17-30F5-448F-8A0D-35A297382E4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4" y="4180344"/>
            <a:ext cx="177296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Business managers </a:t>
            </a: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Finance teams </a:t>
            </a: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Procurement teams </a:t>
            </a: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Bursars</a:t>
            </a: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</a:rPr>
              <a:t>MATs, SATs, school clusters </a:t>
            </a: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</a:rPr>
              <a:t>Individual secondary or primary schools, faith schools </a:t>
            </a:r>
            <a:endParaRPr lang="en-US" sz="32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A2B95-13B4-4204-9550-87975E488B3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19365706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Spl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F60686-5D52-4A05-8467-2502C59E8B8F}"/>
              </a:ext>
            </a:extLst>
          </p:cNvPr>
          <p:cNvSpPr>
            <a:spLocks noChangeAspect="1"/>
          </p:cNvSpPr>
          <p:nvPr userDrawn="1"/>
        </p:nvSpPr>
        <p:spPr>
          <a:xfrm>
            <a:off x="975134" y="1194312"/>
            <a:ext cx="12757491" cy="931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use the Education Buying template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36E8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200" b="1" kern="1200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copy text from a different document to this template</a:t>
            </a:r>
            <a:endParaRPr lang="en-US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 Select the text from the document that you’d like to copy, right click and choose “Copy”</a:t>
            </a:r>
          </a:p>
          <a:p>
            <a:pPr marL="0" indent="0">
              <a:lnSpc>
                <a:spcPct val="150000"/>
              </a:lnSpc>
              <a:buClr>
                <a:srgbClr val="0AE880"/>
              </a:buClr>
              <a:buFont typeface="+mj-lt"/>
              <a:buNone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Go to the PowerPoint template and click inside a text box. </a:t>
            </a:r>
          </a:p>
          <a:p>
            <a:pPr marL="0" indent="0">
              <a:lnSpc>
                <a:spcPct val="150000"/>
              </a:lnSpc>
              <a:buClr>
                <a:srgbClr val="0AE880"/>
              </a:buClr>
              <a:buFont typeface="+mj-lt"/>
              <a:buNone/>
            </a:pPr>
            <a:r>
              <a:rPr lang="en-US" sz="3200" b="0" i="1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*Do not create a new text box, use the ones already available in the template.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Right click and in the ‘Paste Options’ select “Keep text only”.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E880"/>
              </a:buClr>
              <a:buSzTx/>
              <a:buFont typeface="+mj-lt"/>
              <a:buNone/>
              <a:tabLst/>
              <a:defRPr/>
            </a:pP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This ensures that your text will copy the font, size and </a:t>
            </a:r>
            <a:r>
              <a:rPr lang="en-US" sz="3200" kern="1200" dirty="0" err="1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colour</a:t>
            </a:r>
            <a:r>
              <a:rPr lang="en-US" sz="3200" kern="1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that is specific to this template.</a:t>
            </a:r>
            <a:endParaRPr lang="en-GB" sz="3200" kern="12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03D53-C8E1-4E24-86BC-1CD17D05E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088" t="21271" r="52162" b="36789"/>
          <a:stretch/>
        </p:blipFill>
        <p:spPr>
          <a:xfrm>
            <a:off x="13979935" y="1194311"/>
            <a:ext cx="9331024" cy="530427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69360-419B-483F-9C3E-8FE043CE9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390" r="2153" b="30241"/>
          <a:stretch/>
        </p:blipFill>
        <p:spPr>
          <a:xfrm>
            <a:off x="13979935" y="6858000"/>
            <a:ext cx="9331025" cy="5163226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2160F-2AFA-4651-949E-9AA0E17391A0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13167360" y="10507287"/>
            <a:ext cx="4172991" cy="5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0C5BB-F911-4FAA-8474-FA14F5636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6035" t="44118" r="18215" b="45349"/>
          <a:stretch/>
        </p:blipFill>
        <p:spPr>
          <a:xfrm>
            <a:off x="9785115" y="10342054"/>
            <a:ext cx="3258590" cy="167917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2AEE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AA19A-A84E-4DDE-942A-CF98659CC6A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11980490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 help school profession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EFC613-9CD0-4F94-8300-CCB8BCEB6614}"/>
              </a:ext>
            </a:extLst>
          </p:cNvPr>
          <p:cNvSpPr>
            <a:spLocks noChangeAspect="1"/>
          </p:cNvSpPr>
          <p:nvPr userDrawn="1"/>
        </p:nvSpPr>
        <p:spPr>
          <a:xfrm>
            <a:off x="6331995" y="652190"/>
            <a:ext cx="12959145" cy="990015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we help school professionals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01EAE-B24F-4936-B1D1-901933DBCDF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5" y="3540771"/>
            <a:ext cx="17323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•	</a:t>
            </a: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Pu</a:t>
            </a: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rchasing, set up tenders, complex procurement, planning  </a:t>
            </a:r>
          </a:p>
          <a:p>
            <a:endParaRPr lang="en-US" sz="3200" dirty="0">
              <a:solidFill>
                <a:srgbClr val="636E8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8D3C0-F15E-4B8A-A5C1-A22B1D0E79E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2" y="4617989"/>
            <a:ext cx="1593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•	Save your time &amp; money - focus resources on frontline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50913-87AE-450F-B48A-A28F90AEBF7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5" y="5688450"/>
            <a:ext cx="137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•	Reduce day-to-day &amp; less regular costs, identify overbilling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0B37F-5DC7-4C69-95CC-AFB0F9080C5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8" y="7680876"/>
            <a:ext cx="1238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Empower - challenge suppliers, influence senior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61828-ACB1-4040-8E9B-2FD52DBB3E7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7408" y="6747745"/>
            <a:ext cx="1379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Set up better, compliant contracts &amp; tenders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DE955-881C-4A07-B486-5677299A256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498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19286118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 work with schoo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CA2118-CD21-4DDD-8D76-3E71196CE793}"/>
              </a:ext>
            </a:extLst>
          </p:cNvPr>
          <p:cNvSpPr>
            <a:spLocks noChangeAspect="1"/>
          </p:cNvSpPr>
          <p:nvPr userDrawn="1"/>
        </p:nvSpPr>
        <p:spPr>
          <a:xfrm>
            <a:off x="686391" y="947651"/>
            <a:ext cx="23258129" cy="1235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we work with schools</a:t>
            </a:r>
            <a:endParaRPr lang="en-US" sz="3200" b="1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36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</a:rPr>
              <a:t>You receive preferential rates &amp; services - linking many schools to suppliers with common contract end dates</a:t>
            </a:r>
            <a:endParaRPr lang="en-GB" sz="3200" dirty="0">
              <a:solidFill>
                <a:srgbClr val="636E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savings on high value &amp; less regular purchases – expert Category Managers in complex spends ensure the best deal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effective commercial contracts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our knowhow &amp; experts: </a:t>
            </a:r>
            <a:b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Approved suppliers 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 Sample contracts &amp; templates   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 Customer services support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0AE880"/>
              </a:buClr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 Guidance from procurement specialists</a:t>
            </a:r>
          </a:p>
          <a:p>
            <a:pPr marL="342900" indent="-342900">
              <a:lnSpc>
                <a:spcPct val="25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75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5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5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13F8B-A341-45F8-A6A3-60CEFCDE65B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039130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works that maximise va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73A202-DC23-4B00-ABD4-D52A472FC04B}"/>
              </a:ext>
            </a:extLst>
          </p:cNvPr>
          <p:cNvSpPr>
            <a:spLocks noChangeAspect="1"/>
          </p:cNvSpPr>
          <p:nvPr userDrawn="1"/>
        </p:nvSpPr>
        <p:spPr>
          <a:xfrm>
            <a:off x="690113" y="1040559"/>
            <a:ext cx="23335747" cy="4023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Frameworks that maximise value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frameworks are set up to provide you with a simple, compliant way to access the best value contracts. </a:t>
            </a:r>
            <a:b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guide you to remove the stress, cost and confusion of buying goods and services. </a:t>
            </a:r>
            <a:endParaRPr lang="en-GB" sz="2400" dirty="0">
              <a:solidFill>
                <a:srgbClr val="636E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0"/>
              </a:lnSpc>
            </a:pPr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C37BE62-9A4F-43E7-98B8-E8A9B782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1020" y="5073307"/>
            <a:ext cx="3561847" cy="35618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5D19F5-CD57-48B0-BA87-AF035165541F}"/>
              </a:ext>
            </a:extLst>
          </p:cNvPr>
          <p:cNvSpPr>
            <a:spLocks noChangeAspect="1"/>
          </p:cNvSpPr>
          <p:nvPr userDrawn="1"/>
        </p:nvSpPr>
        <p:spPr>
          <a:xfrm>
            <a:off x="1575423" y="8712098"/>
            <a:ext cx="3751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2AEEF"/>
                </a:solidFill>
                <a:latin typeface="Arial" panose="020B0604020202020204" pitchFamily="34" charset="0"/>
              </a:rPr>
              <a:t>Electricity, gas, oil</a:t>
            </a:r>
            <a:endParaRPr lang="en-GB" sz="3200" dirty="0">
              <a:solidFill>
                <a:srgbClr val="02AEEF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FBFD98D-CA2A-4F0C-BC4B-67DBBB298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39546" y="5164185"/>
            <a:ext cx="3561847" cy="3561847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007AAE8-D2A1-4AC7-A5BA-30AEB18DE4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3984" y="5180608"/>
            <a:ext cx="3383070" cy="3383070"/>
          </a:xfrm>
          <a:prstGeom prst="rect">
            <a:avLst/>
          </a:prstGeom>
        </p:spPr>
      </p:pic>
      <p:pic>
        <p:nvPicPr>
          <p:cNvPr id="17" name="Picture 16" descr="A picture containing paper clip&#10;&#10;Description automatically generated">
            <a:extLst>
              <a:ext uri="{FF2B5EF4-FFF2-40B4-BE49-F238E27FC236}">
                <a16:creationId xmlns:a16="http://schemas.microsoft.com/office/drawing/2014/main" id="{DB4B38F5-DAEE-4402-B49F-723D9BC42F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228172" y="5162695"/>
            <a:ext cx="3383070" cy="33830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FBD481-BA42-4E99-B494-62B24A5059E1}"/>
              </a:ext>
            </a:extLst>
          </p:cNvPr>
          <p:cNvSpPr>
            <a:spLocks noChangeAspect="1"/>
          </p:cNvSpPr>
          <p:nvPr userDrawn="1"/>
        </p:nvSpPr>
        <p:spPr>
          <a:xfrm>
            <a:off x="8361629" y="8726789"/>
            <a:ext cx="1309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2AEEF"/>
                </a:solidFill>
                <a:latin typeface="Arial" panose="020B0604020202020204" pitchFamily="34" charset="0"/>
              </a:rPr>
              <a:t>Water</a:t>
            </a:r>
            <a:endParaRPr lang="en-GB" sz="3200" dirty="0">
              <a:solidFill>
                <a:srgbClr val="02AEE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8E10A-F0D8-4B10-A18C-885275395896}"/>
              </a:ext>
            </a:extLst>
          </p:cNvPr>
          <p:cNvSpPr>
            <a:spLocks noChangeAspect="1"/>
          </p:cNvSpPr>
          <p:nvPr userDrawn="1"/>
        </p:nvSpPr>
        <p:spPr>
          <a:xfrm>
            <a:off x="13228172" y="8644877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2AEEF"/>
                </a:solidFill>
                <a:latin typeface="Arial" panose="020B0604020202020204" pitchFamily="34" charset="0"/>
              </a:rPr>
              <a:t>Office products</a:t>
            </a:r>
            <a:endParaRPr lang="en-GB" sz="3200" dirty="0">
              <a:solidFill>
                <a:srgbClr val="02AEEF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9E3E3B-992C-4CF0-8326-9979F04D1FAC}"/>
              </a:ext>
            </a:extLst>
          </p:cNvPr>
          <p:cNvSpPr>
            <a:spLocks noChangeAspect="1"/>
          </p:cNvSpPr>
          <p:nvPr userDrawn="1"/>
        </p:nvSpPr>
        <p:spPr>
          <a:xfrm>
            <a:off x="19012359" y="8705142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2AEEF"/>
                </a:solidFill>
                <a:latin typeface="Arial" panose="020B0604020202020204" pitchFamily="34" charset="0"/>
              </a:rPr>
              <a:t>Energy management</a:t>
            </a:r>
            <a:endParaRPr lang="en-GB" sz="3200" dirty="0">
              <a:solidFill>
                <a:srgbClr val="02AEEF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CE0BBD-A7CC-4CB0-8CCD-5E4FA6A282E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5662753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on helping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AD8DB7-A8E4-4FEE-8CF2-700CB2A624C4}"/>
              </a:ext>
            </a:extLst>
          </p:cNvPr>
          <p:cNvSpPr>
            <a:spLocks noChangeAspect="1"/>
          </p:cNvSpPr>
          <p:nvPr userDrawn="1"/>
        </p:nvSpPr>
        <p:spPr>
          <a:xfrm>
            <a:off x="4852516" y="5426839"/>
            <a:ext cx="146774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Focused on helping you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6B60A-C861-4C23-A87B-BE56AC980E1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7863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40731233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 record in educ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34158-E43A-4534-96A7-3084765E57B7}"/>
              </a:ext>
            </a:extLst>
          </p:cNvPr>
          <p:cNvSpPr>
            <a:spLocks noChangeAspect="1"/>
          </p:cNvSpPr>
          <p:nvPr userDrawn="1"/>
        </p:nvSpPr>
        <p:spPr>
          <a:xfrm>
            <a:off x="686391" y="947651"/>
            <a:ext cx="23171135" cy="865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Track record in education  </a:t>
            </a:r>
          </a:p>
          <a:p>
            <a:pPr algn="ctr">
              <a:lnSpc>
                <a:spcPts val="7500"/>
              </a:lnSpc>
            </a:pPr>
            <a:endParaRPr lang="en-US" sz="3200" b="1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Regularly tackle the challenges and opportunities in education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Engaged with +600 of education professionals 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Equipped to guide you every step of the way a</a:t>
            </a: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</a:rPr>
              <a:t>s your school or trust evolves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 savings using our frameworks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tenders selected by schools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36E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Offset school budget issues  - review purchasing schoolwide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5BF3A-7F9B-43BD-B452-CFF7B16639D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240340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 of using our serv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8A1E4-9627-4BC0-B06E-A2E253063F61}"/>
              </a:ext>
            </a:extLst>
          </p:cNvPr>
          <p:cNvSpPr>
            <a:spLocks noChangeAspect="1"/>
          </p:cNvSpPr>
          <p:nvPr userDrawn="1"/>
        </p:nvSpPr>
        <p:spPr>
          <a:xfrm>
            <a:off x="686392" y="947651"/>
            <a:ext cx="23009628" cy="898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GB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Benefits of using our services </a:t>
            </a:r>
            <a:endParaRPr lang="en-US" sz="6000" b="1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ts val="7500"/>
              </a:lnSpc>
            </a:pPr>
            <a:endParaRPr lang="en-US" sz="3200" b="1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28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28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28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28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endParaRPr lang="en-US" sz="2800" b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75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5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E8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5000"/>
              </a:lnSpc>
              <a:buClr>
                <a:srgbClr val="0AE880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BD8AA-AE74-42BB-8EF4-8E1F588B6B7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86392" y="2953272"/>
            <a:ext cx="17121923" cy="585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636E80"/>
                </a:solidFill>
                <a:latin typeface="Arial" panose="020B0604020202020204" pitchFamily="34" charset="0"/>
              </a:rPr>
              <a:t>Whether a small primary, large secondary, school cluster or trust: 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	Savings and efficiencies 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	Better quality services and products 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	Compliance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 Contract management support	</a:t>
            </a:r>
          </a:p>
          <a:p>
            <a:pPr marL="342900" indent="-342900">
              <a:lnSpc>
                <a:spcPct val="200000"/>
              </a:lnSpc>
              <a:buClr>
                <a:srgbClr val="0AE88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36E80"/>
                </a:solidFill>
                <a:latin typeface="Arial" panose="020B0604020202020204" pitchFamily="34" charset="0"/>
              </a:rPr>
              <a:t>	Increased proficiency of school buyers, influencing governors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72E2-9AEB-4396-AE0A-80975A1DD3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4603435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cused on resul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0284E1-2F50-401F-B15A-01815FCD154E}"/>
              </a:ext>
            </a:extLst>
          </p:cNvPr>
          <p:cNvSpPr>
            <a:spLocks noChangeAspect="1"/>
          </p:cNvSpPr>
          <p:nvPr userDrawn="1"/>
        </p:nvSpPr>
        <p:spPr>
          <a:xfrm>
            <a:off x="964406" y="4272677"/>
            <a:ext cx="11226800" cy="52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Focused on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results for </a:t>
            </a:r>
          </a:p>
          <a:p>
            <a:pPr>
              <a:lnSpc>
                <a:spcPts val="10000"/>
              </a:lnSpc>
            </a:pPr>
            <a:r>
              <a:rPr lang="en-US" sz="11000" b="1" i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schools</a:t>
            </a: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1000" b="1" i="1" dirty="0">
              <a:solidFill>
                <a:srgbClr val="0AE8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415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s we have help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0DEB0-7024-473A-9D17-12C53799A0D6}"/>
              </a:ext>
            </a:extLst>
          </p:cNvPr>
          <p:cNvSpPr>
            <a:spLocks noChangeAspect="1"/>
          </p:cNvSpPr>
          <p:nvPr userDrawn="1"/>
        </p:nvSpPr>
        <p:spPr>
          <a:xfrm>
            <a:off x="2238969" y="3527136"/>
            <a:ext cx="6191084" cy="569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 of 50 schools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 err="1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Avge</a:t>
            </a: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saving £4,762 each school 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How: aggregation on office products using our framework</a:t>
            </a:r>
          </a:p>
          <a:p>
            <a:pPr>
              <a:lnSpc>
                <a:spcPts val="7500"/>
              </a:lnSpc>
            </a:pPr>
            <a:endParaRPr lang="en-US" sz="2400" i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8CEB7-C4E4-4B9A-81C5-803DCF8504DB}"/>
              </a:ext>
            </a:extLst>
          </p:cNvPr>
          <p:cNvSpPr>
            <a:spLocks noChangeAspect="1"/>
          </p:cNvSpPr>
          <p:nvPr userDrawn="1"/>
        </p:nvSpPr>
        <p:spPr>
          <a:xfrm>
            <a:off x="9321420" y="3528162"/>
            <a:ext cx="6191084" cy="569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 of 4 schools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Saving min £72,000 (3 years) 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Potential saving £195,000 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How: aggregated tender for Facilities and Maintenance</a:t>
            </a:r>
          </a:p>
          <a:p>
            <a:pPr>
              <a:lnSpc>
                <a:spcPts val="7500"/>
              </a:lnSpc>
            </a:pPr>
            <a:endParaRPr lang="en-US" sz="2400" i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B145-19D8-42BD-BB3B-810377CD37D1}"/>
              </a:ext>
            </a:extLst>
          </p:cNvPr>
          <p:cNvSpPr>
            <a:spLocks noChangeAspect="1"/>
          </p:cNvSpPr>
          <p:nvPr userDrawn="1"/>
        </p:nvSpPr>
        <p:spPr>
          <a:xfrm>
            <a:off x="16403872" y="3527136"/>
            <a:ext cx="6191084" cy="569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Individual school 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Saved 35% on a required air conditioning audit </a:t>
            </a:r>
          </a:p>
          <a:p>
            <a:pPr marL="457200" indent="-457200">
              <a:lnSpc>
                <a:spcPts val="75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How: our energy management services framework</a:t>
            </a:r>
          </a:p>
          <a:p>
            <a:pPr>
              <a:lnSpc>
                <a:spcPts val="7500"/>
              </a:lnSpc>
            </a:pPr>
            <a:endParaRPr lang="en-US" sz="2400" i="1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F9336-069E-47F7-8357-9420486B5ADC}"/>
              </a:ext>
            </a:extLst>
          </p:cNvPr>
          <p:cNvSpPr>
            <a:spLocks noChangeAspect="1"/>
          </p:cNvSpPr>
          <p:nvPr userDrawn="1"/>
        </p:nvSpPr>
        <p:spPr>
          <a:xfrm>
            <a:off x="7114190" y="728485"/>
            <a:ext cx="9285063" cy="990015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Schools we have helped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3A61F-F323-4FE4-A80D-00050A17B22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7532573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s Help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8105C-48C8-4E61-811E-C0C33EF78E6F}"/>
              </a:ext>
            </a:extLst>
          </p:cNvPr>
          <p:cNvSpPr>
            <a:spLocks noChangeAspect="1"/>
          </p:cNvSpPr>
          <p:nvPr userDrawn="1"/>
        </p:nvSpPr>
        <p:spPr>
          <a:xfrm>
            <a:off x="1800000" y="6460509"/>
            <a:ext cx="6191084" cy="387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Peterborough Education Trust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Review of spending of 16 schools:</a:t>
            </a:r>
          </a:p>
          <a:p>
            <a:pPr marL="342900" marR="0" lvl="0" indent="-34290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Identified savings +£60k </a:t>
            </a:r>
          </a:p>
          <a:p>
            <a:pPr marL="342900" marR="0" lvl="0" indent="-34290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 to 65% savings on some categories </a:t>
            </a:r>
          </a:p>
          <a:p>
            <a:pPr marL="342900" marR="0" lvl="0" indent="-34290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Achieved £12k saving on energy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Efficiency &amp; effectiveness of processes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36E8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7F952-D474-4902-A29C-9A7B1AF9572C}"/>
              </a:ext>
            </a:extLst>
          </p:cNvPr>
          <p:cNvSpPr>
            <a:spLocks noChangeAspect="1"/>
          </p:cNvSpPr>
          <p:nvPr userDrawn="1"/>
        </p:nvSpPr>
        <p:spPr>
          <a:xfrm>
            <a:off x="9108000" y="6460509"/>
            <a:ext cx="6191084" cy="387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Braunston Primary School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Business Manager: </a:t>
            </a:r>
          </a:p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 have found the purchasing process to be really helpful. The service is personal and it’s easy to get to speak to the right person when you have a query ‘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40A41-7371-4368-A918-B18A5256F9E9}"/>
              </a:ext>
            </a:extLst>
          </p:cNvPr>
          <p:cNvSpPr>
            <a:spLocks noChangeAspect="1"/>
          </p:cNvSpPr>
          <p:nvPr userDrawn="1"/>
        </p:nvSpPr>
        <p:spPr>
          <a:xfrm>
            <a:off x="16403873" y="6460509"/>
            <a:ext cx="6191084" cy="433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Chief Education Officer,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CofE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AEE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Nigel Gender: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636E8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 I would encourage all schools to engage with this collaborative buying scheme. The buying group brings together 100’s of schools, enabling them to clearly demonstrate a focus on value for money 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1DE45-9DDF-41EB-B6C4-003E6003F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65558" y="2324171"/>
            <a:ext cx="5666775" cy="377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0BF1B-2D8E-4CB5-9C10-C309F76A7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18578" y="2323446"/>
            <a:ext cx="5660681" cy="377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32D58-3790-4514-AB3A-942208D620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6472202" y="2465195"/>
            <a:ext cx="5229352" cy="34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3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rvices for educ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73DB80-687C-46C9-8D75-3A17C9C7751E}"/>
              </a:ext>
            </a:extLst>
          </p:cNvPr>
          <p:cNvSpPr>
            <a:spLocks noChangeAspect="1"/>
          </p:cNvSpPr>
          <p:nvPr userDrawn="1"/>
        </p:nvSpPr>
        <p:spPr>
          <a:xfrm>
            <a:off x="1161352" y="1735988"/>
            <a:ext cx="10145726" cy="988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500"/>
              </a:lnSpc>
            </a:pPr>
            <a:r>
              <a:rPr lang="en-US" sz="6000" b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 services for education</a:t>
            </a:r>
          </a:p>
        </p:txBody>
      </p:sp>
    </p:spTree>
    <p:extLst>
      <p:ext uri="{BB962C8B-B14F-4D97-AF65-F5344CB8AC3E}">
        <p14:creationId xmlns:p14="http://schemas.microsoft.com/office/powerpoint/2010/main" val="27881596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5453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xible Serv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838B1-16CD-4F4A-B55B-8819DEC391ED}"/>
              </a:ext>
            </a:extLst>
          </p:cNvPr>
          <p:cNvSpPr>
            <a:spLocks noChangeAspect="1"/>
          </p:cNvSpPr>
          <p:nvPr userDrawn="1"/>
        </p:nvSpPr>
        <p:spPr>
          <a:xfrm>
            <a:off x="8609631" y="1060208"/>
            <a:ext cx="71631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Flexible Services</a:t>
            </a:r>
            <a:r>
              <a:rPr lang="en-US" sz="44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2AEE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4BF5E0-134A-4FAA-AF37-9B0C6662FC82}"/>
              </a:ext>
            </a:extLst>
          </p:cNvPr>
          <p:cNvSpPr>
            <a:spLocks noChangeAspect="1"/>
          </p:cNvSpPr>
          <p:nvPr userDrawn="1"/>
        </p:nvSpPr>
        <p:spPr>
          <a:xfrm>
            <a:off x="1800000" y="7278578"/>
            <a:ext cx="49923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EB Starter</a:t>
            </a:r>
          </a:p>
          <a:p>
            <a:pPr algn="ctr"/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Quick free access to frameworks,  procurement documents, guides, contracts register, glossary &amp; starter call with customer services. Paid add-on option to advertise your procurement.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D0643-256E-48E2-B9E0-89DD2BECE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89658" y="5643982"/>
            <a:ext cx="1047273" cy="1468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1A410-1159-4DEA-8B69-6772F9EDD0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0797" y="5641660"/>
            <a:ext cx="1684279" cy="1468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9668-5F86-4E92-BCD9-89BAD6A5B2AB}"/>
              </a:ext>
            </a:extLst>
          </p:cNvPr>
          <p:cNvSpPr>
            <a:spLocks noChangeAspect="1"/>
          </p:cNvSpPr>
          <p:nvPr userDrawn="1"/>
        </p:nvSpPr>
        <p:spPr>
          <a:xfrm>
            <a:off x="9326326" y="7278578"/>
            <a:ext cx="49923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EB Manage</a:t>
            </a:r>
          </a:p>
          <a:p>
            <a:pPr algn="ctr"/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Managed support on frameworks, access procurement specialists, aggregations, contracts register, procurement plan &amp; documents, advertise your procurement using our suppliers.</a:t>
            </a:r>
            <a:r>
              <a:rPr lang="en-GB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Includes services under EB Starter.</a:t>
            </a:r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2A8E0-9845-4980-8FBC-BD58CAEB186F}"/>
              </a:ext>
            </a:extLst>
          </p:cNvPr>
          <p:cNvSpPr>
            <a:spLocks noChangeAspect="1"/>
          </p:cNvSpPr>
          <p:nvPr userDrawn="1"/>
        </p:nvSpPr>
        <p:spPr>
          <a:xfrm>
            <a:off x="16852652" y="7278578"/>
            <a:ext cx="47294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EB Strategic</a:t>
            </a:r>
          </a:p>
          <a:p>
            <a:pPr algn="ctr"/>
            <a:endParaRPr lang="en-US" sz="2400" dirty="0">
              <a:solidFill>
                <a:srgbClr val="636E8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Advanced comprehensive support, bespoke Strategic Procurement Report, 2 reviews and site visit by procurement specialist. Includes services under EB Manage.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E5C2FC-3644-4291-BB34-EE3E8228D5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3163" y="5704412"/>
            <a:ext cx="1466019" cy="1466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79912-52FD-49F0-9C4D-D0E34D188C6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1097" y="3188248"/>
            <a:ext cx="1206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36E80"/>
                </a:solidFill>
                <a:latin typeface="Arial" panose="020B0604020202020204" pitchFamily="34" charset="0"/>
              </a:rPr>
              <a:t>We deliver flexible support from dedicated procurement and service specialists who deliver a personalised approach to your purchasing needs.</a:t>
            </a:r>
            <a:endParaRPr lang="en-GB" sz="2800" dirty="0">
              <a:solidFill>
                <a:srgbClr val="636E8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9D14-C6B3-469F-9DD6-70216230FE2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20308441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sav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FAE5-6632-410F-9EB6-8DBF72D46345}"/>
              </a:ext>
            </a:extLst>
          </p:cNvPr>
          <p:cNvSpPr>
            <a:spLocks noChangeAspect="1"/>
          </p:cNvSpPr>
          <p:nvPr userDrawn="1"/>
        </p:nvSpPr>
        <p:spPr>
          <a:xfrm>
            <a:off x="615142" y="4272677"/>
            <a:ext cx="11576064" cy="268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Making savings  </a:t>
            </a:r>
            <a:br>
              <a:rPr lang="en-US" sz="110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1000" b="1" i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easy steps</a:t>
            </a:r>
          </a:p>
        </p:txBody>
      </p:sp>
    </p:spTree>
    <p:extLst>
      <p:ext uri="{BB962C8B-B14F-4D97-AF65-F5344CB8AC3E}">
        <p14:creationId xmlns:p14="http://schemas.microsoft.com/office/powerpoint/2010/main" val="14301970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FE403F9-A7CE-4299-A4BE-D8271E3C9D3A}"/>
              </a:ext>
            </a:extLst>
          </p:cNvPr>
          <p:cNvSpPr>
            <a:spLocks noChangeAspect="1"/>
          </p:cNvSpPr>
          <p:nvPr userDrawn="1"/>
        </p:nvSpPr>
        <p:spPr>
          <a:xfrm>
            <a:off x="1995054" y="4846316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9AA6AE-717B-423C-9045-73794E9FA554}"/>
              </a:ext>
            </a:extLst>
          </p:cNvPr>
          <p:cNvSpPr>
            <a:spLocks noChangeAspect="1"/>
          </p:cNvSpPr>
          <p:nvPr userDrawn="1"/>
        </p:nvSpPr>
        <p:spPr>
          <a:xfrm>
            <a:off x="7335781" y="4846317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74DB4B-3D6C-4F3B-BFBB-11A8F8902430}"/>
              </a:ext>
            </a:extLst>
          </p:cNvPr>
          <p:cNvSpPr>
            <a:spLocks noChangeAspect="1"/>
          </p:cNvSpPr>
          <p:nvPr userDrawn="1"/>
        </p:nvSpPr>
        <p:spPr>
          <a:xfrm>
            <a:off x="13488785" y="4871257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22D3CE-9CCC-45F7-87CC-D16D291BB2AF}"/>
              </a:ext>
            </a:extLst>
          </p:cNvPr>
          <p:cNvSpPr>
            <a:spLocks noChangeAspect="1"/>
          </p:cNvSpPr>
          <p:nvPr userDrawn="1"/>
        </p:nvSpPr>
        <p:spPr>
          <a:xfrm>
            <a:off x="18677112" y="4846318"/>
            <a:ext cx="3557847" cy="3017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3CF48-3907-4D2F-A8CD-FE90D83711D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480987" y="5693356"/>
            <a:ext cx="258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99AD7-788C-41DD-8F71-D62BA1B7875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574662" y="5410519"/>
            <a:ext cx="3080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Create your contracts register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13658-6BED-480F-BAD3-0756A4AE1E7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4025749" y="5096294"/>
            <a:ext cx="2483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  service </a:t>
            </a:r>
            <a:b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27267-D208-4FA1-87AB-D2775563549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9214076" y="5385581"/>
            <a:ext cx="2483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Bespoke savings &amp; plan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79A75FD4-0992-463D-92C9-E10635014120}"/>
              </a:ext>
            </a:extLst>
          </p:cNvPr>
          <p:cNvSpPr>
            <a:spLocks noChangeAspect="1"/>
          </p:cNvSpPr>
          <p:nvPr userDrawn="1"/>
        </p:nvSpPr>
        <p:spPr>
          <a:xfrm>
            <a:off x="5649482" y="5554178"/>
            <a:ext cx="1589718" cy="1651676"/>
          </a:xfrm>
          <a:prstGeom prst="mathPlus">
            <a:avLst/>
          </a:prstGeom>
          <a:solidFill>
            <a:srgbClr val="0AE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57CAB7-FBEB-4D5D-B95C-97459211B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96795" y="5761218"/>
            <a:ext cx="1188823" cy="1237595"/>
          </a:xfrm>
          <a:prstGeom prst="rect">
            <a:avLst/>
          </a:prstGeom>
        </p:spPr>
      </p:pic>
      <p:sp>
        <p:nvSpPr>
          <p:cNvPr id="18" name="Equals 17">
            <a:extLst>
              <a:ext uri="{FF2B5EF4-FFF2-40B4-BE49-F238E27FC236}">
                <a16:creationId xmlns:a16="http://schemas.microsoft.com/office/drawing/2014/main" id="{3D84078C-1BDA-45C7-88B8-E2B48A8EFF12}"/>
              </a:ext>
            </a:extLst>
          </p:cNvPr>
          <p:cNvSpPr>
            <a:spLocks noChangeAspect="1"/>
          </p:cNvSpPr>
          <p:nvPr userDrawn="1"/>
        </p:nvSpPr>
        <p:spPr>
          <a:xfrm>
            <a:off x="17127432" y="5721482"/>
            <a:ext cx="1468879" cy="1317066"/>
          </a:xfrm>
          <a:prstGeom prst="mathEqual">
            <a:avLst/>
          </a:prstGeom>
          <a:solidFill>
            <a:srgbClr val="0AE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C3DF18-60CF-44D5-A687-BDA313F13353}"/>
              </a:ext>
            </a:extLst>
          </p:cNvPr>
          <p:cNvSpPr>
            <a:spLocks noChangeAspect="1"/>
          </p:cNvSpPr>
          <p:nvPr userDrawn="1"/>
        </p:nvSpPr>
        <p:spPr>
          <a:xfrm>
            <a:off x="6157471" y="928785"/>
            <a:ext cx="12151232" cy="990015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b="1" dirty="0">
                <a:solidFill>
                  <a:srgbClr val="0AE8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steps to securing your savings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89D16-C972-42F2-8EA9-9ADCA1BC6C4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684833" y="10474446"/>
            <a:ext cx="11012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</a:rPr>
              <a:t>Register </a:t>
            </a:r>
            <a:r>
              <a:rPr lang="en-GB" sz="4000" b="1" u="sng" dirty="0">
                <a:solidFill>
                  <a:schemeClr val="bg1"/>
                </a:solidFill>
                <a:latin typeface="Arial" panose="020B0604020202020204" pitchFamily="34" charset="0"/>
              </a:rPr>
              <a:t>www.educationbuying.com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060A5E-0837-420C-AF2E-1CF39DD8497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7990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28793473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3172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16567-6AA2-44CF-B7B4-DFBA132FE98A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0" y="5288340"/>
            <a:ext cx="24382413" cy="1569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9600" b="1" kern="1200" dirty="0" smtClean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914354" indent="0" algn="ctr">
              <a:buNone/>
              <a:defRPr lang="en-US" sz="9600" b="1" kern="1200" dirty="0" smtClean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828709" indent="0" algn="ctr">
              <a:buNone/>
              <a:defRPr lang="en-US" sz="9600" b="1" kern="1200" dirty="0" smtClean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2743063" indent="0" algn="ctr">
              <a:buNone/>
              <a:defRPr lang="en-US" sz="9600" b="1" kern="1200" dirty="0" smtClean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3657417" indent="0" algn="ctr">
              <a:buNone/>
              <a:defRPr lang="en-GB" sz="9600" b="1" kern="1200" dirty="0">
                <a:solidFill>
                  <a:srgbClr val="0328C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378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pl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0E9C4A-D846-496D-A078-6CD814035642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1149615" y="2227811"/>
            <a:ext cx="22083183" cy="9509703"/>
          </a:xfrm>
          <a:prstGeom prst="rect">
            <a:avLst/>
          </a:prstGeom>
        </p:spPr>
        <p:txBody>
          <a:bodyPr/>
          <a:lstStyle>
            <a:lvl1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0AE880"/>
              </a:buClr>
              <a:defRPr lang="en-GB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1093CD9-73E3-4B7F-81AB-11ABD4A4DAC9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1047749" y="578700"/>
            <a:ext cx="22185049" cy="1101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400" b="1" kern="120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85909-C0B6-42F8-8C4B-999FF34D359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8131132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+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905CD37-E83F-46B9-8145-BA8BB1E33370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8861368" y="3350144"/>
            <a:ext cx="12763284" cy="7015711"/>
          </a:xfrm>
          <a:prstGeom prst="rect">
            <a:avLst/>
          </a:prstGeom>
        </p:spPr>
        <p:txBody>
          <a:bodyPr/>
          <a:lstStyle>
            <a:lvl1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0AE880"/>
              </a:buClr>
              <a:defRPr lang="en-GB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19727C-B89D-42AA-AA49-28CBBEEA0E5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10444" y="4426583"/>
            <a:ext cx="5586153" cy="48628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E338B48-3251-48D5-9D8F-37298C2A675D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1047749" y="578700"/>
            <a:ext cx="20782413" cy="1101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400" b="1" kern="120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AE5C1-56F0-4F98-B42B-BC487CEDCED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17718312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icture+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DAAD317-3973-4575-BF09-C2CCBE2A8B2D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1799999" y="1437913"/>
            <a:ext cx="20782413" cy="1101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400" b="1" kern="120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962302-3646-4BE3-A6A8-02B450EEA0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303255" y="3675893"/>
            <a:ext cx="5512007" cy="55112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902DA23-E9E9-4940-A3A9-DE7506B9C494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51888" y="3676650"/>
            <a:ext cx="8602662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{Name}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E14C52E-08F8-4321-952E-2195C328B2C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751888" y="4254500"/>
            <a:ext cx="8602662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0028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{Role Title}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B926BD6-3E88-4346-BB89-6782A91E5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751888" y="4832350"/>
            <a:ext cx="8602662" cy="435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36E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7C87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7C87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7C87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7C87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{Contact details}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888D5-22F4-442B-BAD2-CD098369372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3634364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plit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CA139D-10E3-4248-85FB-74A1D41D587A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1047750" y="2078182"/>
            <a:ext cx="17729200" cy="8196118"/>
          </a:xfrm>
          <a:prstGeom prst="rect">
            <a:avLst/>
          </a:prstGeom>
        </p:spPr>
        <p:txBody>
          <a:bodyPr/>
          <a:lstStyle>
            <a:lvl1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buClr>
                <a:srgbClr val="0AE880"/>
              </a:buClr>
              <a:defRPr lang="en-US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buClr>
                <a:srgbClr val="0AE880"/>
              </a:buClr>
              <a:defRPr lang="en-GB" sz="3200" kern="1200" dirty="0" smtClean="0">
                <a:solidFill>
                  <a:srgbClr val="636E8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994911-05D4-4163-831A-54670EB35206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1047749" y="578700"/>
            <a:ext cx="20782413" cy="1101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400" b="1" kern="120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E1165-D212-4419-8849-75BE60C314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8625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</p:spTree>
    <p:extLst>
      <p:ext uri="{BB962C8B-B14F-4D97-AF65-F5344CB8AC3E}">
        <p14:creationId xmlns:p14="http://schemas.microsoft.com/office/powerpoint/2010/main" val="32241092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3A4107-00E4-496B-98BF-6E8CEFEB73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844068" y="12786311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educationbuying.com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5A69-DA5B-4B06-9CF0-8A3B7836FE11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-1" y="5882481"/>
            <a:ext cx="24382413" cy="1951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9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914354" indent="0" algn="ctr">
              <a:buNone/>
              <a:defRPr lang="en-US" sz="9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828709" indent="0" algn="ctr">
              <a:buNone/>
              <a:defRPr lang="en-US" sz="9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2743063" indent="0" algn="ctr">
              <a:buNone/>
              <a:defRPr lang="en-US" sz="9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3657417" indent="0" algn="ctr">
              <a:buNone/>
              <a:defRPr lang="en-GB" sz="9600" b="1" kern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198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5" r:id="rId2"/>
    <p:sldLayoutId id="2147483693" r:id="rId3"/>
    <p:sldLayoutId id="2147483673" r:id="rId4"/>
    <p:sldLayoutId id="2147483674" r:id="rId5"/>
    <p:sldLayoutId id="2147483689" r:id="rId6"/>
    <p:sldLayoutId id="2147483696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62" r:id="rId3"/>
    <p:sldLayoutId id="2147483663" r:id="rId4"/>
    <p:sldLayoutId id="2147483664" r:id="rId5"/>
    <p:sldLayoutId id="2147483665" r:id="rId6"/>
    <p:sldLayoutId id="2147483682" r:id="rId7"/>
    <p:sldLayoutId id="2147483683" r:id="rId8"/>
    <p:sldLayoutId id="2147483666" r:id="rId9"/>
    <p:sldLayoutId id="2147483686" r:id="rId10"/>
    <p:sldLayoutId id="2147483685" r:id="rId11"/>
    <p:sldLayoutId id="2147483667" r:id="rId12"/>
    <p:sldLayoutId id="2147483684" r:id="rId13"/>
    <p:sldLayoutId id="2147483687" r:id="rId14"/>
    <p:sldLayoutId id="2147483668" r:id="rId15"/>
    <p:sldLayoutId id="2147483688" r:id="rId16"/>
    <p:sldLayoutId id="2147483661" r:id="rId17"/>
    <p:sldLayoutId id="2147483669" r:id="rId18"/>
    <p:sldLayoutId id="2147483670" r:id="rId19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eventbrite.co.uk/e/the-importance-of-procurement-for-mats-tickets-170131506917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buying.com/cmp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buying.com/cmp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manager@churchmarketplace.org.u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jwilliamson@churchmarketplace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AD422-384A-4155-85CA-FE0E7164CF75}"/>
              </a:ext>
            </a:extLst>
          </p:cNvPr>
          <p:cNvSpPr txBox="1"/>
          <p:nvPr/>
        </p:nvSpPr>
        <p:spPr>
          <a:xfrm>
            <a:off x="1303506" y="3309666"/>
            <a:ext cx="1027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636E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Supporting your</a:t>
            </a:r>
            <a:endParaRPr lang="en-GB" sz="9600" b="1" dirty="0">
              <a:solidFill>
                <a:srgbClr val="636E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9B6A8-26CF-4996-A489-98A7869C658B}"/>
              </a:ext>
            </a:extLst>
          </p:cNvPr>
          <p:cNvSpPr txBox="1"/>
          <p:nvPr/>
        </p:nvSpPr>
        <p:spPr>
          <a:xfrm>
            <a:off x="1303505" y="4624145"/>
            <a:ext cx="10272409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800" b="1" i="1" spc="300" dirty="0">
                <a:solidFill>
                  <a:srgbClr val="EADE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Catholic school</a:t>
            </a:r>
            <a:endParaRPr lang="en-GB" sz="9800" b="1" i="1" spc="300" dirty="0">
              <a:solidFill>
                <a:srgbClr val="EADE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5E4CC-D580-46E3-87DC-6979ABDE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8" t="28237" r="68306" b="24908"/>
          <a:stretch/>
        </p:blipFill>
        <p:spPr>
          <a:xfrm>
            <a:off x="-1" y="0"/>
            <a:ext cx="24382413" cy="13763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53942-433B-4133-9CD1-8449B6F82D27}"/>
              </a:ext>
            </a:extLst>
          </p:cNvPr>
          <p:cNvSpPr txBox="1"/>
          <p:nvPr/>
        </p:nvSpPr>
        <p:spPr>
          <a:xfrm>
            <a:off x="1894485" y="4973333"/>
            <a:ext cx="105621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Churchmarketplace Update</a:t>
            </a:r>
          </a:p>
          <a:p>
            <a:r>
              <a:rPr lang="en-US" sz="8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Birmingham Archdiocese</a:t>
            </a:r>
          </a:p>
          <a:p>
            <a:r>
              <a:rPr lang="en-US" sz="8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 2021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34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hlinkClick r:id="rId2"/>
              </a:rPr>
              <a:t>Book your free place here.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Free Webinar: The importance of procurement for MATs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63" y="4763"/>
            <a:ext cx="6629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61" y="3525087"/>
            <a:ext cx="16068207" cy="83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065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9615" y="1680425"/>
            <a:ext cx="22083183" cy="9509703"/>
          </a:xfrm>
        </p:spPr>
        <p:txBody>
          <a:bodyPr/>
          <a:lstStyle/>
          <a:p>
            <a:r>
              <a:rPr lang="en-GB" sz="3600" dirty="0" smtClean="0"/>
              <a:t>Our schools are reporting to us </a:t>
            </a:r>
            <a:r>
              <a:rPr lang="en-GB" sz="3600" dirty="0" smtClean="0"/>
              <a:t>that……………..</a:t>
            </a:r>
            <a:endParaRPr lang="en-GB" sz="3600" dirty="0" smtClean="0"/>
          </a:p>
          <a:p>
            <a:endParaRPr lang="en-GB" sz="3600" dirty="0" smtClean="0"/>
          </a:p>
          <a:p>
            <a:pPr lvl="1"/>
            <a:r>
              <a:rPr lang="en-GB" sz="3600" dirty="0" smtClean="0"/>
              <a:t>Local authorities are sometimes failing to provide a consistent level of service</a:t>
            </a:r>
          </a:p>
          <a:p>
            <a:pPr marL="914354" lvl="1" indent="0">
              <a:buNone/>
            </a:pPr>
            <a:endParaRPr lang="en-GB" sz="3600" dirty="0" smtClean="0"/>
          </a:p>
          <a:p>
            <a:pPr lvl="1"/>
            <a:r>
              <a:rPr lang="en-GB" sz="3600" dirty="0" smtClean="0"/>
              <a:t>Local authorities have in the past 12 months without or at short notice withdrawn </a:t>
            </a:r>
            <a:r>
              <a:rPr lang="en-GB" sz="3600" dirty="0" smtClean="0"/>
              <a:t>services</a:t>
            </a:r>
          </a:p>
          <a:p>
            <a:pPr lvl="2"/>
            <a:r>
              <a:rPr lang="en-GB" sz="3600" dirty="0" smtClean="0"/>
              <a:t>Catering and cleaning contracts in particular</a:t>
            </a:r>
            <a:endParaRPr lang="en-GB" sz="3600" dirty="0" smtClean="0"/>
          </a:p>
          <a:p>
            <a:pPr marL="914354" lvl="1" indent="0">
              <a:buNone/>
            </a:pPr>
            <a:endParaRPr lang="en-GB" sz="3600" dirty="0" smtClean="0"/>
          </a:p>
          <a:p>
            <a:pPr lvl="1"/>
            <a:r>
              <a:rPr lang="en-GB" sz="3600" dirty="0" smtClean="0"/>
              <a:t>Local authorities are asking schools to commit to long term contracts (5years) with no visibility of </a:t>
            </a:r>
            <a:r>
              <a:rPr lang="en-GB" sz="3600" dirty="0" smtClean="0"/>
              <a:t>pricing OR bundling </a:t>
            </a:r>
            <a:r>
              <a:rPr lang="en-GB" sz="3600" dirty="0" smtClean="0"/>
              <a:t>services together. </a:t>
            </a:r>
            <a:r>
              <a:rPr lang="en-GB" sz="3600" dirty="0" smtClean="0"/>
              <a:t>These are across the board </a:t>
            </a:r>
            <a:r>
              <a:rPr lang="en-GB" sz="3600" dirty="0" smtClean="0"/>
              <a:t>for the s</a:t>
            </a:r>
            <a:r>
              <a:rPr lang="en-GB" sz="3600" dirty="0" smtClean="0"/>
              <a:t>old services and energy.</a:t>
            </a:r>
            <a:endParaRPr lang="en-GB" sz="3600" dirty="0" smtClean="0"/>
          </a:p>
          <a:p>
            <a:pPr marL="914354" lvl="1" indent="0">
              <a:buNone/>
            </a:pPr>
            <a:endParaRPr lang="en-GB" sz="3600" dirty="0" smtClean="0"/>
          </a:p>
          <a:p>
            <a:pPr lvl="1"/>
            <a:r>
              <a:rPr lang="en-GB" sz="3600" dirty="0" smtClean="0"/>
              <a:t>Energy market continues to be volatile – prices doubling and more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 smtClean="0"/>
              <a:t>Cost of living and inflation is rising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 smtClean="0"/>
              <a:t>Cost of transport and delivery costs are rising</a:t>
            </a: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				</a:t>
            </a:r>
            <a:r>
              <a:rPr lang="en-GB" sz="3600" dirty="0"/>
              <a:t> </a:t>
            </a:r>
            <a:r>
              <a:rPr lang="en-GB" sz="3600" dirty="0" smtClean="0"/>
              <a:t>                         </a:t>
            </a:r>
            <a:r>
              <a:rPr lang="en-GB" sz="3600" dirty="0" smtClean="0"/>
              <a:t>…………………..</a:t>
            </a:r>
            <a:r>
              <a:rPr lang="en-GB" sz="3600" dirty="0" smtClean="0"/>
              <a:t>Churchmarketplace can help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Concerning trends </a:t>
            </a:r>
            <a:r>
              <a:rPr lang="en-GB" dirty="0" smtClean="0"/>
              <a:t>emerging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897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4800" dirty="0" smtClean="0"/>
              <a:t>Now live frameworks</a:t>
            </a:r>
            <a:r>
              <a:rPr lang="en-GB" sz="4800" b="1" dirty="0" smtClean="0"/>
              <a:t> </a:t>
            </a:r>
            <a:r>
              <a:rPr lang="en-GB" sz="4800" dirty="0" smtClean="0"/>
              <a:t>for schools by schools</a:t>
            </a:r>
          </a:p>
          <a:p>
            <a:pPr lvl="1"/>
            <a:r>
              <a:rPr lang="en-GB" sz="4800" b="1" dirty="0" smtClean="0"/>
              <a:t>Contract Catering</a:t>
            </a:r>
          </a:p>
          <a:p>
            <a:pPr lvl="1"/>
            <a:r>
              <a:rPr lang="en-GB" sz="4800" b="1" dirty="0" smtClean="0"/>
              <a:t>Contract Cleaning</a:t>
            </a:r>
          </a:p>
          <a:p>
            <a:pPr lvl="1"/>
            <a:r>
              <a:rPr lang="en-GB" sz="4800" b="1" dirty="0" smtClean="0"/>
              <a:t>Professional Services- HR/Legal/Payroll/ Accountancy and Audit</a:t>
            </a:r>
          </a:p>
          <a:p>
            <a:pPr lvl="1"/>
            <a:endParaRPr lang="en-GB" sz="4800" b="1" dirty="0" smtClean="0"/>
          </a:p>
          <a:p>
            <a:r>
              <a:rPr lang="en-GB" sz="4800" dirty="0" smtClean="0"/>
              <a:t>NEW website to register </a:t>
            </a:r>
            <a:r>
              <a:rPr lang="en-GB" sz="4800" dirty="0" smtClean="0">
                <a:hlinkClick r:id="rId2"/>
              </a:rPr>
              <a:t>https</a:t>
            </a:r>
            <a:r>
              <a:rPr lang="en-GB" sz="4800" dirty="0">
                <a:hlinkClick r:id="rId2"/>
              </a:rPr>
              <a:t>://educationbuying.com/cmp</a:t>
            </a:r>
            <a:r>
              <a:rPr lang="en-GB" sz="4800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sz="4800" dirty="0" smtClean="0"/>
              <a:t>Free Self Service option- I.E you access the tools and contracts</a:t>
            </a:r>
          </a:p>
          <a:p>
            <a:pPr lvl="2"/>
            <a:r>
              <a:rPr lang="en-GB" sz="4800" dirty="0" smtClean="0"/>
              <a:t>Contracts Register Tool</a:t>
            </a:r>
          </a:p>
          <a:p>
            <a:pPr lvl="1"/>
            <a:r>
              <a:rPr lang="en-GB" sz="4800" dirty="0" smtClean="0"/>
              <a:t>Optional Consultancy support (provided by strategic partner 2buy2). Expert support completing the contracts register including analysis of the data/ formation of a procurement strategy.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Churchmarketplace </a:t>
            </a:r>
            <a:r>
              <a:rPr lang="en-GB" dirty="0" smtClean="0"/>
              <a:t>Education Buying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7142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9615" y="2745183"/>
            <a:ext cx="22083183" cy="961412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partnership with St Ralph Sherwin Catholic MAT: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 </a:t>
            </a:r>
            <a:r>
              <a:rPr lang="en-GB" dirty="0" smtClean="0">
                <a:solidFill>
                  <a:schemeClr val="tx1"/>
                </a:solidFill>
              </a:rPr>
              <a:t>partnership with </a:t>
            </a:r>
            <a:r>
              <a:rPr lang="en-GB" dirty="0" err="1" smtClean="0">
                <a:solidFill>
                  <a:schemeClr val="tx1"/>
                </a:solidFill>
              </a:rPr>
              <a:t>Painsley</a:t>
            </a:r>
            <a:r>
              <a:rPr lang="en-GB" dirty="0" smtClean="0">
                <a:solidFill>
                  <a:schemeClr val="tx1"/>
                </a:solidFill>
              </a:rPr>
              <a:t> Catholic Multi Academy Company: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 with </a:t>
            </a:r>
            <a:r>
              <a:rPr lang="en-GB" dirty="0" smtClean="0"/>
              <a:t>Churchmarketplace- The solution for your strategic procurement </a:t>
            </a:r>
            <a:endParaRPr lang="en-GB" dirty="0" smtClean="0"/>
          </a:p>
          <a:p>
            <a:r>
              <a:rPr lang="en-GB" dirty="0" smtClean="0"/>
              <a:t>Update </a:t>
            </a:r>
            <a:r>
              <a:rPr lang="en-GB" dirty="0" smtClean="0"/>
              <a:t>on the frameworks now LIVE- for schools by </a:t>
            </a:r>
            <a:r>
              <a:rPr lang="en-GB" dirty="0" smtClean="0"/>
              <a:t>schools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51888" y="3503835"/>
            <a:ext cx="13636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Frameworks and Dynamic Purchasing System(DPS) options now live for: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Catering			42 tenders completed and 12 in progress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			5 tenders completed 10 in progress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Broadband 					1 tender completed and 1 in progress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2151888" y="7735124"/>
            <a:ext cx="13636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Frameworks and Dynamic Purchasing System(DPS) options now live for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Services: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HR									2 tenders completed and 1 in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Legal								1 tender completed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Payroll								2 tenders completed and 1 in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Accountancy and Audit	1 in progress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804181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BB579-F8F1-410F-B9DE-D6A377FA0C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0493" y="12706292"/>
            <a:ext cx="584601" cy="74370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55EDC4-BE8C-4E43-A8DB-26F954C1E165}"/>
              </a:ext>
            </a:extLst>
          </p:cNvPr>
          <p:cNvSpPr txBox="1">
            <a:spLocks/>
          </p:cNvSpPr>
          <p:nvPr/>
        </p:nvSpPr>
        <p:spPr>
          <a:xfrm>
            <a:off x="1047749" y="578700"/>
            <a:ext cx="22185049" cy="1101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400" b="1" kern="1200">
                <a:solidFill>
                  <a:srgbClr val="02AEE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Roboto" panose="02000000000000000000" pitchFamily="2" charset="0"/>
                <a:cs typeface="Roboto" panose="02000000000000000000" pitchFamily="2" charset="0"/>
              </a:rPr>
              <a:t>Making the strategic plan. What </a:t>
            </a:r>
            <a:r>
              <a:rPr lang="en-US" sz="6000" dirty="0">
                <a:latin typeface="Roboto" panose="02000000000000000000" pitchFamily="2" charset="0"/>
                <a:cs typeface="Roboto" panose="02000000000000000000" pitchFamily="2" charset="0"/>
              </a:rPr>
              <a:t>is a Contracts Register?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6506C-2B24-4212-A801-3F9367605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3" t="2585" r="6454" b="4051"/>
          <a:stretch/>
        </p:blipFill>
        <p:spPr>
          <a:xfrm>
            <a:off x="2229053" y="3968614"/>
            <a:ext cx="5667413" cy="566246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E5C60EA-ADBF-4D10-8E7E-C70ED4625F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8" r="8707"/>
          <a:stretch/>
        </p:blipFill>
        <p:spPr>
          <a:xfrm>
            <a:off x="6256290" y="4085565"/>
            <a:ext cx="6188848" cy="5662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4EAF5-5E89-4994-8B8B-4761ED61D122}"/>
              </a:ext>
            </a:extLst>
          </p:cNvPr>
          <p:cNvSpPr txBox="1"/>
          <p:nvPr/>
        </p:nvSpPr>
        <p:spPr>
          <a:xfrm>
            <a:off x="3834670" y="6157172"/>
            <a:ext cx="2667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Contracts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is an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electronic record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all purchase </a:t>
            </a:r>
          </a:p>
          <a:p>
            <a:r>
              <a:rPr lang="en-US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</a:t>
            </a:r>
            <a:endParaRPr lang="en-GB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C4CD3-2095-4E3A-BAC3-F85A42CE08E5}"/>
              </a:ext>
            </a:extLst>
          </p:cNvPr>
          <p:cNvSpPr txBox="1"/>
          <p:nvPr/>
        </p:nvSpPr>
        <p:spPr>
          <a:xfrm>
            <a:off x="8375903" y="6261715"/>
            <a:ext cx="2709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 all your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contracts in one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place.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Never miss an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expiry date.</a:t>
            </a:r>
            <a:endParaRPr lang="en-GB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16260-657B-4A9C-9D17-805E67FD46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1" t="5210" r="8071" b="7080"/>
          <a:stretch/>
        </p:blipFill>
        <p:spPr>
          <a:xfrm>
            <a:off x="10910203" y="4085565"/>
            <a:ext cx="6188848" cy="5521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97CBF2-64B7-4CA1-BA27-88DFBF4C5AB8}"/>
              </a:ext>
            </a:extLst>
          </p:cNvPr>
          <p:cNvSpPr txBox="1"/>
          <p:nvPr/>
        </p:nvSpPr>
        <p:spPr>
          <a:xfrm>
            <a:off x="12680429" y="6261715"/>
            <a:ext cx="3189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Benchmark your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contracts with</a:t>
            </a:r>
            <a:b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deals.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 yourself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</a:t>
            </a:r>
            <a:r>
              <a:rPr lang="en-US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rolling over’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contracts.</a:t>
            </a:r>
            <a:endParaRPr lang="en-GB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E6061-43BB-406A-A21A-5052887ED1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4" t="1957"/>
          <a:stretch/>
        </p:blipFill>
        <p:spPr>
          <a:xfrm>
            <a:off x="15634447" y="4199021"/>
            <a:ext cx="6141612" cy="5368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621BD0-F079-42F2-83A8-F054A75EEE82}"/>
              </a:ext>
            </a:extLst>
          </p:cNvPr>
          <p:cNvSpPr txBox="1"/>
          <p:nvPr/>
        </p:nvSpPr>
        <p:spPr>
          <a:xfrm>
            <a:off x="17334342" y="6261715"/>
            <a:ext cx="3641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Includes data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graphs to track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expiry dates &amp; 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spend areas.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fficient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23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96A70-B14A-4BC9-A573-A18B06183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Develop your procurement strategy. Can you afford to do nothing?</a:t>
            </a:r>
          </a:p>
          <a:p>
            <a:pPr marL="0" indent="0">
              <a:buNone/>
            </a:pPr>
            <a:r>
              <a:rPr lang="en-US" b="1" u="sng" dirty="0" smtClean="0"/>
              <a:t>Option </a:t>
            </a:r>
            <a:r>
              <a:rPr lang="en-US" b="1" u="sng" dirty="0"/>
              <a:t>One</a:t>
            </a:r>
          </a:p>
          <a:p>
            <a:r>
              <a:rPr lang="en-US" dirty="0" smtClean="0"/>
              <a:t>If your use the contract register tool yourself it is free “Self Service”</a:t>
            </a:r>
          </a:p>
          <a:p>
            <a:pPr marL="0" indent="0">
              <a:buNone/>
            </a:pPr>
            <a:r>
              <a:rPr lang="en-US" b="1" dirty="0" smtClean="0"/>
              <a:t>But if you are too busy- consider the opportunity costs of savings v value for money consultancy support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Option Two</a:t>
            </a:r>
          </a:p>
          <a:p>
            <a:r>
              <a:rPr lang="en-US" dirty="0" smtClean="0"/>
              <a:t>The consultancy costs </a:t>
            </a:r>
            <a:r>
              <a:rPr lang="en-US" dirty="0"/>
              <a:t>for </a:t>
            </a:r>
            <a:r>
              <a:rPr lang="en-US" dirty="0" smtClean="0"/>
              <a:t>supporting your strategic vision informed by </a:t>
            </a:r>
            <a:r>
              <a:rPr lang="en-US" dirty="0"/>
              <a:t>the Contracts register </a:t>
            </a:r>
            <a:r>
              <a:rPr lang="en-US" dirty="0" smtClean="0"/>
              <a:t>is £500 per school. Once completed this </a:t>
            </a:r>
            <a:r>
              <a:rPr lang="en-US" dirty="0"/>
              <a:t>will give you total peace of mind, that you’ll never again miss a contract notice period or end date and ensure you can demonstrate audit compliance, should the need to arise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Option Three</a:t>
            </a:r>
            <a:endParaRPr lang="en-US" b="1" u="sng" dirty="0"/>
          </a:p>
          <a:p>
            <a:r>
              <a:rPr lang="en-US" dirty="0"/>
              <a:t>Alternatively, you can share a 1/3</a:t>
            </a:r>
            <a:r>
              <a:rPr lang="en-US" baseline="30000" dirty="0"/>
              <a:t>rd</a:t>
            </a:r>
            <a:r>
              <a:rPr lang="en-US" dirty="0"/>
              <a:t> of delivered savings across each category or invoice and not pay the £500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Either </a:t>
            </a:r>
            <a:r>
              <a:rPr lang="en-US" dirty="0"/>
              <a:t>way, CMP EB will ensure that your contract register, and contract management is up to date and complies to PCR2015.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 Register for free at  </a:t>
            </a:r>
            <a:r>
              <a:rPr lang="en-GB" dirty="0">
                <a:hlinkClick r:id="rId2"/>
              </a:rPr>
              <a:t>https://educationbuying.com/cmp/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7C487-5737-4D92-BB32-DA0731585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Costs v Opportunity Costs…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5060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5D826079-ABF5-4B98-9E9C-845AF413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28" y="5336108"/>
            <a:ext cx="1800793" cy="2280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928" y="442461"/>
            <a:ext cx="14026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Contacts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Archdiocese of Birmingham: David Carne</a:t>
            </a:r>
          </a:p>
          <a:p>
            <a:r>
              <a:rPr lang="en-GB" sz="3600" dirty="0" smtClean="0">
                <a:solidFill>
                  <a:schemeClr val="bg1"/>
                </a:solidFill>
                <a:hlinkClick r:id="rId3"/>
              </a:rPr>
              <a:t>procurementmanager@churchmarketplace.org.uk</a:t>
            </a:r>
            <a:endParaRPr lang="en-GB" sz="3600" dirty="0" smtClean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Jenny Williamson</a:t>
            </a:r>
          </a:p>
          <a:p>
            <a:r>
              <a:rPr lang="en-GB" sz="3600" dirty="0" smtClean="0">
                <a:solidFill>
                  <a:schemeClr val="bg1"/>
                </a:solidFill>
                <a:hlinkClick r:id="rId4"/>
              </a:rPr>
              <a:t>jwilliamson@churchmarketplace.org.uk</a:t>
            </a:r>
            <a:endParaRPr lang="en-GB" sz="3600" dirty="0" smtClean="0">
              <a:solidFill>
                <a:schemeClr val="bg1"/>
              </a:solidFill>
            </a:endParaRP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7149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Slides E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Master" id="{D994C585-14AE-4575-98A1-B55422E0C93E}" vid="{E12B9EEC-4317-4828-8239-40A60F71CB27}"/>
    </a:ext>
  </a:extLst>
</a:theme>
</file>

<file path=ppt/theme/theme2.xml><?xml version="1.0" encoding="utf-8"?>
<a:theme xmlns:a="http://schemas.openxmlformats.org/drawingml/2006/main" name="Example Slides E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Master" id="{D994C585-14AE-4575-98A1-B55422E0C93E}" vid="{BAF2CCEB-DF48-4A23-95B5-C4CAA0B1F9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698CBC6EC5D4DA2E32106B953E820" ma:contentTypeVersion="5" ma:contentTypeDescription="Create a new document." ma:contentTypeScope="" ma:versionID="37a78c93005a75f38429ef47a62f3c37">
  <xsd:schema xmlns:xsd="http://www.w3.org/2001/XMLSchema" xmlns:xs="http://www.w3.org/2001/XMLSchema" xmlns:p="http://schemas.microsoft.com/office/2006/metadata/properties" xmlns:ns2="fd8b2cd7-f82a-4211-9183-9d19f3b835bf" targetNamespace="http://schemas.microsoft.com/office/2006/metadata/properties" ma:root="true" ma:fieldsID="45971ace9a7d753a1a7620012c3a2297" ns2:_="">
    <xsd:import namespace="fd8b2cd7-f82a-4211-9183-9d19f3b83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b2cd7-f82a-4211-9183-9d19f3b83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1FF67-E489-49ED-B94E-11C8AEFFE148}">
  <ds:schemaRefs>
    <ds:schemaRef ds:uri="fd8b2cd7-f82a-4211-9183-9d19f3b835bf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FF310B8-979F-4011-A288-C865BBA3B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4D85E4-440C-46E1-BF48-1DFAF19FA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b2cd7-f82a-4211-9183-9d19f3b83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EBMaster</Template>
  <TotalTime>7633</TotalTime>
  <Words>503</Words>
  <Application>Microsoft Office PowerPoint</Application>
  <PresentationFormat>Custom</PresentationFormat>
  <Paragraphs>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</vt:lpstr>
      <vt:lpstr>Symbol</vt:lpstr>
      <vt:lpstr>Times New Roman</vt:lpstr>
      <vt:lpstr>Custom Slides EB</vt:lpstr>
      <vt:lpstr>Example Slides 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Abalasei</dc:creator>
  <cp:lastModifiedBy>Jenny</cp:lastModifiedBy>
  <cp:revision>71</cp:revision>
  <cp:lastPrinted>2019-10-21T13:42:06Z</cp:lastPrinted>
  <dcterms:created xsi:type="dcterms:W3CDTF">2020-08-12T21:50:40Z</dcterms:created>
  <dcterms:modified xsi:type="dcterms:W3CDTF">2021-11-23T18:41:31Z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0x0101002A2698CBC6EC5D4DA2E32106B953E820</vt:lpwstr>
  </property>
</Properties>
</file>