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335" r:id="rId2"/>
    <p:sldId id="379" r:id="rId3"/>
    <p:sldId id="401" r:id="rId4"/>
    <p:sldId id="414" r:id="rId5"/>
    <p:sldId id="374" r:id="rId6"/>
    <p:sldId id="415" r:id="rId7"/>
    <p:sldId id="291" r:id="rId8"/>
    <p:sldId id="406" r:id="rId9"/>
  </p:sldIdLst>
  <p:sldSz cx="9144000" cy="6858000" type="screen4x3"/>
  <p:notesSz cx="6794500" cy="99314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7E2"/>
    <a:srgbClr val="073E87"/>
    <a:srgbClr val="E7F6FF"/>
    <a:srgbClr val="01ABC4"/>
    <a:srgbClr val="B4B71C"/>
    <a:srgbClr val="D6D222"/>
    <a:srgbClr val="FFFFFF"/>
    <a:srgbClr val="DDF3FF"/>
    <a:srgbClr val="5FBAE9"/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78364" autoAdjust="0"/>
  </p:normalViewPr>
  <p:slideViewPr>
    <p:cSldViewPr>
      <p:cViewPr varScale="1">
        <p:scale>
          <a:sx n="89" d="100"/>
          <a:sy n="89" d="100"/>
        </p:scale>
        <p:origin x="23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7" y="3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/>
          <a:lstStyle>
            <a:lvl1pPr algn="r">
              <a:defRPr sz="1200"/>
            </a:lvl1pPr>
          </a:lstStyle>
          <a:p>
            <a:fld id="{E005DECE-591F-4A1B-BD94-2D2924C490AD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9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7" y="9433109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 anchor="b"/>
          <a:lstStyle>
            <a:lvl1pPr algn="r">
              <a:defRPr sz="1200"/>
            </a:lvl1pPr>
          </a:lstStyle>
          <a:p>
            <a:fld id="{484D0198-ECBE-415A-8345-607925182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320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7" y="3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/>
          <a:lstStyle>
            <a:lvl1pPr algn="r">
              <a:defRPr sz="1200"/>
            </a:lvl1pPr>
          </a:lstStyle>
          <a:p>
            <a:fld id="{D79C1EE6-1EC9-4090-B08F-8A31E9C98161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99" tIns="46349" rIns="92699" bIns="4634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9"/>
            <a:ext cx="5435600" cy="4469130"/>
          </a:xfrm>
          <a:prstGeom prst="rect">
            <a:avLst/>
          </a:prstGeom>
        </p:spPr>
        <p:txBody>
          <a:bodyPr vert="horz" lIns="92699" tIns="46349" rIns="92699" bIns="463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9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7" y="9433109"/>
            <a:ext cx="2944284" cy="496569"/>
          </a:xfrm>
          <a:prstGeom prst="rect">
            <a:avLst/>
          </a:prstGeom>
        </p:spPr>
        <p:txBody>
          <a:bodyPr vert="horz" lIns="92699" tIns="46349" rIns="92699" bIns="46349" rtlCol="0" anchor="b"/>
          <a:lstStyle>
            <a:lvl1pPr algn="r">
              <a:defRPr sz="1200"/>
            </a:lvl1pPr>
          </a:lstStyle>
          <a:p>
            <a:fld id="{657B6E4F-09AD-4B26-90EA-44E2A5D17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76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B6E4F-09AD-4B26-90EA-44E2A5D179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1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new Energy</a:t>
            </a:r>
            <a:r>
              <a:rPr lang="en-GB" baseline="0" dirty="0"/>
              <a:t> e-booklet will be sent out during November. Target audience School Commissioners/ COO/ Trustees/ Governors.</a:t>
            </a:r>
          </a:p>
          <a:p>
            <a:r>
              <a:rPr lang="en-GB" baseline="0" dirty="0"/>
              <a:t>Brown and Green energy quotations will be provided by IFM from which schools can then choose to purchase.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B6E4F-09AD-4B26-90EA-44E2A5D179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6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Aimed</a:t>
            </a:r>
            <a:r>
              <a:rPr lang="en-US" baseline="0" dirty="0"/>
              <a:t> at COOs/ </a:t>
            </a:r>
            <a:r>
              <a:rPr lang="en-US" baseline="0" dirty="0" err="1"/>
              <a:t>Trustess</a:t>
            </a:r>
            <a:r>
              <a:rPr lang="en-US" baseline="0" dirty="0"/>
              <a:t>/ Governors to raise awareness of the robustness of the CMP contracts and provide at your fingertips evidence of tall the tender processes for the CMP frameworks. </a:t>
            </a:r>
            <a:r>
              <a:rPr lang="en-US" dirty="0"/>
              <a:t>Available to download now from our member area.</a:t>
            </a:r>
            <a:r>
              <a:rPr lang="en-US" baseline="0" dirty="0"/>
              <a:t> Information to support the frameworks- help you prove due diligence has been done for you by us- saving your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B6E4F-09AD-4B26-90EA-44E2A5D179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2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Birmingham colleagues</a:t>
            </a:r>
            <a:r>
              <a:rPr lang="en-US" baseline="0" dirty="0"/>
              <a:t> contributed to writing this and it is now widely used around the Country – a great example of the Catholic Schools collaborating with CMP</a:t>
            </a:r>
          </a:p>
          <a:p>
            <a:r>
              <a:rPr lang="en-US" baseline="0" dirty="0"/>
              <a:t>The toolkit has been updated and the latest version is available free of charge from the CMP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B6E4F-09AD-4B26-90EA-44E2A5D1797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060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Energy: process</a:t>
            </a:r>
            <a:r>
              <a:rPr lang="en-US" baseline="0" dirty="0"/>
              <a:t> needs to start 5 months before contract end date</a:t>
            </a:r>
          </a:p>
          <a:p>
            <a:r>
              <a:rPr lang="en-US" baseline="0" dirty="0"/>
              <a:t>Stationery Tender: need June/ July stationery orders from as many schools as possible to run a mini tender, takes 4 months to complete</a:t>
            </a:r>
          </a:p>
          <a:p>
            <a:r>
              <a:rPr lang="en-US" baseline="0" dirty="0"/>
              <a:t>In- house catering, looking fro clusters of schools to geographically collaborate together</a:t>
            </a:r>
          </a:p>
          <a:p>
            <a:r>
              <a:rPr lang="en-US" baseline="0" dirty="0"/>
              <a:t>Salix scheme- Calling all VA Schools- benefit from this prior to academy conversion- unlimited pot </a:t>
            </a:r>
            <a:r>
              <a:rPr lang="en-US" baseline="0" dirty="0" err="1"/>
              <a:t>avaialble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B6E4F-09AD-4B26-90EA-44E2A5D179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85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people</a:t>
            </a:r>
            <a:r>
              <a:rPr lang="en-GB" baseline="0" dirty="0"/>
              <a:t> present are members already?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B6E4F-09AD-4B26-90EA-44E2A5D1797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49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68F76-7683-4C21-BEB4-A861F960023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7B905-94D3-4356-90E8-33E289F4ADDE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EC06B-2BEC-4318-A445-337B26B3BBDC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buFont typeface="Arial" pitchFamily="34" charset="0"/>
              <a:buChar char="•"/>
              <a:defRPr/>
            </a:lvl1pPr>
            <a:lvl2pPr marL="576263" indent="-274320">
              <a:buFont typeface="Courier New" pitchFamily="49" charset="0"/>
              <a:buChar char="o"/>
              <a:defRPr/>
            </a:lvl2pPr>
            <a:lvl3pPr marL="855663" indent="-228600">
              <a:buFont typeface="Wingdings" pitchFamily="2" charset="2"/>
              <a:buChar char="§"/>
              <a:defRPr/>
            </a:lvl3pPr>
            <a:lvl5pPr marL="1463040" indent="-228600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C204F-E4D1-4B11-B414-06270E7550AB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CC6B-A7CA-46EB-870F-E3BE5A10D7B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16E97-B860-4D67-B015-8C5E04EED97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6F01A-4132-481C-AD47-51EBB6E34C0E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AAB85-07E4-4C63-BD28-2E414310206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B971A-0D20-4272-ACF6-16804048CABC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98B7-9FE7-4F85-9EC7-00C366326C7B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466455" cy="47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A0290-77A1-44B0-BC32-702FDCAAC11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FCE4E7-7B48-4B37-A9C7-BD4490CD10FD}" type="slidenum">
              <a:rPr lang="en-US" smtClean="0">
                <a:solidFill>
                  <a:srgbClr val="073E87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manager@churchmarketplace.org.uk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williamson@churchmarketplace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021" y="-9792"/>
            <a:ext cx="9144000" cy="6886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02" y="2196165"/>
            <a:ext cx="3145397" cy="2096931"/>
          </a:xfrm>
          <a:ln w="47625">
            <a:solidFill>
              <a:srgbClr val="5FBAE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90" y="79336"/>
            <a:ext cx="4107734" cy="1333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1648293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33729D"/>
                </a:solidFill>
                <a:latin typeface="Myriad Pro" panose="020B0503030403020204" pitchFamily="34" charset="0"/>
              </a:rPr>
              <a:t>The Catholic Community’s Collaborative Purchasing Service</a:t>
            </a:r>
            <a:endParaRPr lang="en-US" sz="2000" i="1" dirty="0">
              <a:solidFill>
                <a:srgbClr val="33729D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6512" y="5158912"/>
            <a:ext cx="9180512" cy="1462466"/>
            <a:chOff x="-36512" y="4990510"/>
            <a:chExt cx="9180512" cy="1462466"/>
          </a:xfrm>
        </p:grpSpPr>
        <p:sp>
          <p:nvSpPr>
            <p:cNvPr id="4" name="Rectangle 3"/>
            <p:cNvSpPr/>
            <p:nvPr/>
          </p:nvSpPr>
          <p:spPr>
            <a:xfrm>
              <a:off x="-25491" y="5013497"/>
              <a:ext cx="9169491" cy="1393578"/>
            </a:xfrm>
            <a:prstGeom prst="rect">
              <a:avLst/>
            </a:prstGeom>
            <a:solidFill>
              <a:srgbClr val="5FB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  <a:p>
              <a:pPr algn="ctr"/>
              <a:r>
                <a:rPr lang="en-US" dirty="0"/>
                <a:t>Birmingham Archdiocese</a:t>
              </a:r>
            </a:p>
            <a:p>
              <a:pPr algn="ctr"/>
              <a:r>
                <a:rPr lang="en-US" dirty="0"/>
                <a:t>CMP update November 2019</a:t>
              </a:r>
              <a:br>
                <a:rPr lang="en-US" dirty="0"/>
              </a:b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25491" y="4990510"/>
              <a:ext cx="9169491" cy="45846"/>
            </a:xfrm>
            <a:prstGeom prst="rect">
              <a:avLst/>
            </a:prstGeom>
            <a:solidFill>
              <a:srgbClr val="EADE19"/>
            </a:solidFill>
            <a:ln>
              <a:solidFill>
                <a:srgbClr val="E6E0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36512" y="6407075"/>
              <a:ext cx="9180512" cy="45901"/>
            </a:xfrm>
            <a:prstGeom prst="rect">
              <a:avLst/>
            </a:prstGeom>
            <a:solidFill>
              <a:srgbClr val="EADE19"/>
            </a:solidFill>
            <a:ln>
              <a:solidFill>
                <a:srgbClr val="E6E0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35696" y="4456605"/>
            <a:ext cx="1587600" cy="340547"/>
            <a:chOff x="1835696" y="4456153"/>
            <a:chExt cx="1587600" cy="34054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4456153"/>
              <a:ext cx="356616" cy="33832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23728" y="4488923"/>
              <a:ext cx="129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33729D"/>
                  </a:solidFill>
                  <a:latin typeface="Century Gothic" panose="020B0502020202020204" pitchFamily="34" charset="0"/>
                </a:rPr>
                <a:t>Save money</a:t>
              </a:r>
              <a:endParaRPr lang="en-US" sz="1400" dirty="0">
                <a:solidFill>
                  <a:srgbClr val="33729D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02009" y="4456605"/>
            <a:ext cx="1339982" cy="340547"/>
            <a:chOff x="3843683" y="4456153"/>
            <a:chExt cx="1339982" cy="34054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683" y="4456153"/>
              <a:ext cx="356616" cy="33832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139952" y="4488923"/>
              <a:ext cx="104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33729D"/>
                  </a:solidFill>
                  <a:latin typeface="Century Gothic" panose="020B0502020202020204" pitchFamily="34" charset="0"/>
                </a:rPr>
                <a:t>Save time</a:t>
              </a:r>
              <a:endParaRPr lang="en-US" sz="1400" dirty="0">
                <a:solidFill>
                  <a:srgbClr val="33729D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65681" y="4456605"/>
            <a:ext cx="3082783" cy="340547"/>
            <a:chOff x="5624258" y="4456153"/>
            <a:chExt cx="3082783" cy="3405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4258" y="4456153"/>
              <a:ext cx="356616" cy="33832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940152" y="4488923"/>
              <a:ext cx="27668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33729D"/>
                  </a:solidFill>
                  <a:latin typeface="Century Gothic" panose="020B0502020202020204" pitchFamily="34" charset="0"/>
                </a:rPr>
                <a:t>Buy in confidence</a:t>
              </a:r>
              <a:endParaRPr lang="en-US" sz="1400" dirty="0">
                <a:solidFill>
                  <a:srgbClr val="33729D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5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Nov’19 NEW Energy e-Booklet 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081509"/>
              </p:ext>
            </p:extLst>
          </p:nvPr>
        </p:nvGraphicFramePr>
        <p:xfrm>
          <a:off x="476755" y="2052167"/>
          <a:ext cx="3501762" cy="4904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4" imgW="4162236" imgH="5829106" progId="AcroExch.Document.DC">
                  <p:embed/>
                </p:oleObj>
              </mc:Choice>
              <mc:Fallback>
                <p:oleObj name="Acrobat Document" r:id="rId4" imgW="4162236" imgH="58291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755" y="2052167"/>
                        <a:ext cx="3501762" cy="490407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27984" y="2708920"/>
            <a:ext cx="42588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Emulate success of the Parish Scheme 2? Dioceses now in!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Schools Contract, 8 Dioceses are now participating:</a:t>
            </a:r>
          </a:p>
          <a:p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Birmingham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Nottingham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Southwark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Clifton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Lancaster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Northampton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Salford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Westminster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6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2060848"/>
            <a:ext cx="7408333" cy="438629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5000"/>
              </a:lnSpc>
            </a:pPr>
            <a:r>
              <a:rPr lang="en-GB" dirty="0"/>
              <a:t>Due diligence and ethical values: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Anti-slavery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Corporate Social Responsibility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Living wage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Financials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CES /diocesan policies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Value for money/ best value</a:t>
            </a:r>
          </a:p>
          <a:p>
            <a:pPr>
              <a:lnSpc>
                <a:spcPct val="125000"/>
              </a:lnSpc>
            </a:pPr>
            <a:r>
              <a:rPr lang="en-GB" dirty="0"/>
              <a:t>Summary of selection process - PDFs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Downloadable from supplier page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0997E2"/>
                </a:solidFill>
              </a:rPr>
              <a:t>Include in documentation</a:t>
            </a:r>
            <a:endParaRPr lang="en-US" dirty="0">
              <a:solidFill>
                <a:srgbClr val="0997E2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Nov’19 Due Diligence e-Booklet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824"/>
          <a:stretch/>
        </p:blipFill>
        <p:spPr>
          <a:xfrm rot="21205457">
            <a:off x="5727758" y="2604575"/>
            <a:ext cx="2104499" cy="268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236" y="3450454"/>
            <a:ext cx="1959801" cy="2547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3290">
            <a:off x="7021329" y="3264713"/>
            <a:ext cx="1841315" cy="26110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92" y="1700808"/>
            <a:ext cx="2106442" cy="16486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95" y="5271254"/>
            <a:ext cx="1930806" cy="1495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45" y="4691391"/>
            <a:ext cx="1593728" cy="15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01740" y="2564904"/>
            <a:ext cx="4134756" cy="38884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rgbClr val="6E9B4E"/>
                </a:solidFill>
              </a:rPr>
              <a:t>FREE resource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Toolkit created by SBMs for SBMs to fill in the gaps!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“Horizon” tasks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“Merge” tasks added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Reviewed and ready to go!</a:t>
            </a:r>
          </a:p>
          <a:p>
            <a:pPr>
              <a:lnSpc>
                <a:spcPct val="150000"/>
              </a:lnSpc>
            </a:pP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Reveiwed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CMP Academy Conversion Toolkit’19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1909">
            <a:off x="459847" y="2044577"/>
            <a:ext cx="2807732" cy="3857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590" r="2079"/>
          <a:stretch/>
        </p:blipFill>
        <p:spPr>
          <a:xfrm>
            <a:off x="1115616" y="3356992"/>
            <a:ext cx="3706445" cy="319884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9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Strategic Collaborative Buying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2492896"/>
            <a:ext cx="8712967" cy="4248472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>
                <a:solidFill>
                  <a:srgbClr val="6D9B4D"/>
                </a:solidFill>
              </a:rPr>
              <a:t>Nationally:		Energy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solidFill>
                  <a:srgbClr val="6D9B4D"/>
                </a:solidFill>
              </a:rPr>
              <a:t>Diocesan Level: 	Stationery. Liv/ Wes/ Ply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solidFill>
                  <a:srgbClr val="6D9B4D"/>
                </a:solidFill>
              </a:rPr>
              <a:t>			In-House Catering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solidFill>
                  <a:srgbClr val="6D9B4D"/>
                </a:solidFill>
              </a:rPr>
              <a:t>    AND/ OR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solidFill>
                  <a:srgbClr val="6D9B4D"/>
                </a:solidFill>
              </a:rPr>
              <a:t>MAT Level:		PAT Testing/ 5yr Electrical Inspection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solidFill>
                  <a:srgbClr val="6D9B4D"/>
                </a:solidFill>
              </a:rPr>
              <a:t>VA Schools:		SALIX Scheme-energy </a:t>
            </a:r>
            <a:r>
              <a:rPr lang="en-GB" dirty="0" err="1">
                <a:solidFill>
                  <a:srgbClr val="6D9B4D"/>
                </a:solidFill>
              </a:rPr>
              <a:t>managment</a:t>
            </a:r>
            <a:endParaRPr lang="en-GB" dirty="0">
              <a:solidFill>
                <a:srgbClr val="6D9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Due to popular demand: going Live Summer 2020</a:t>
            </a:r>
          </a:p>
          <a:p>
            <a:r>
              <a:rPr lang="en-GB" dirty="0"/>
              <a:t>Contract Catering</a:t>
            </a:r>
          </a:p>
          <a:p>
            <a:r>
              <a:rPr lang="en-GB" dirty="0"/>
              <a:t>Contract Cleaning</a:t>
            </a:r>
          </a:p>
          <a:p>
            <a:endParaRPr lang="en-GB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Planner (referral from </a:t>
            </a:r>
            <a:r>
              <a:rPr lang="en-GB" dirty="0" err="1"/>
              <a:t>Bir</a:t>
            </a:r>
            <a:r>
              <a:rPr lang="en-GB" dirty="0"/>
              <a:t>) Going </a:t>
            </a:r>
            <a:r>
              <a:rPr lang="en-GB"/>
              <a:t>live Autumn 2019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8080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Next steps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2276872"/>
            <a:ext cx="86527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73E87"/>
                </a:solidFill>
              </a:rPr>
              <a:t>Subscribe to our website- it’s </a:t>
            </a:r>
            <a:r>
              <a:rPr lang="en-GB" sz="2400" dirty="0">
                <a:solidFill>
                  <a:srgbClr val="6E9B4E"/>
                </a:solidFill>
              </a:rPr>
              <a:t>free! </a:t>
            </a:r>
            <a:r>
              <a:rPr lang="en-GB" sz="2400" dirty="0"/>
              <a:t> www.churchmarketplace.org.uk</a:t>
            </a:r>
            <a:endParaRPr lang="en-GB" sz="2400" dirty="0">
              <a:solidFill>
                <a:srgbClr val="6E9B4E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73E87"/>
                </a:solidFill>
              </a:rPr>
              <a:t>Invite CMP suppliers to have a place at the table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73E87"/>
                </a:solidFill>
              </a:rPr>
              <a:t>Consider the Energy collaboration- diocese wide/ MAC!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73E87"/>
                </a:solidFill>
              </a:rPr>
              <a:t>Consider the other opportunities-Water/ Stationery etc.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73E87"/>
                </a:solidFill>
              </a:rPr>
              <a:t>Consider CMP collaborative buying service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73E87"/>
                </a:solidFill>
              </a:rPr>
              <a:t>DC happy to schedule a follow up call with you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02" y="598980"/>
            <a:ext cx="238696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55" y="5192080"/>
            <a:ext cx="2152381" cy="1477280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232056"/>
            <a:ext cx="8229600" cy="1252728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Contact details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2480024"/>
            <a:ext cx="7408333" cy="345069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David Carne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solidFill>
                  <a:srgbClr val="0070C0"/>
                </a:solidFill>
              </a:rPr>
              <a:t>Email: </a:t>
            </a:r>
            <a:r>
              <a:rPr lang="en-GB" dirty="0">
                <a:solidFill>
                  <a:srgbClr val="0070C0"/>
                </a:solidFill>
                <a:hlinkClick r:id="rId3"/>
              </a:rPr>
              <a:t>procurementmanager@churchmarketplace.org.uk</a:t>
            </a:r>
            <a:endParaRPr lang="en-GB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Jenny Williamson, Director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solidFill>
                  <a:srgbClr val="0070C0"/>
                </a:solidFill>
              </a:rPr>
              <a:t>Email: </a:t>
            </a:r>
            <a:r>
              <a:rPr lang="en-GB" dirty="0">
                <a:solidFill>
                  <a:srgbClr val="0070C0"/>
                </a:solidFill>
                <a:hlinkClick r:id="rId4"/>
              </a:rPr>
              <a:t>jwilliamson@churchmarketplace.org.uk</a:t>
            </a:r>
            <a:endParaRPr lang="en-GB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MP PPT theme 3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CMP PPT theme 3</Template>
  <TotalTime>4178</TotalTime>
  <Words>518</Words>
  <Application>Microsoft Office PowerPoint</Application>
  <PresentationFormat>On-screen Show (4:3)</PresentationFormat>
  <Paragraphs>79</Paragraphs>
  <Slides>8</Slides>
  <Notes>6</Notes>
  <HiddenSlides>0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  <vt:variant>
        <vt:lpstr>Custom Shows</vt:lpstr>
      </vt:variant>
      <vt:variant>
        <vt:i4>1</vt:i4>
      </vt:variant>
    </vt:vector>
  </HeadingPairs>
  <TitlesOfParts>
    <vt:vector size="18" baseType="lpstr">
      <vt:lpstr>Arial</vt:lpstr>
      <vt:lpstr>Calibri</vt:lpstr>
      <vt:lpstr>Century Gothic</vt:lpstr>
      <vt:lpstr>Courier New</vt:lpstr>
      <vt:lpstr>Myriad Pro</vt:lpstr>
      <vt:lpstr>Symbol</vt:lpstr>
      <vt:lpstr>Wingdings</vt:lpstr>
      <vt:lpstr>CMP PPT theme 3</vt:lpstr>
      <vt:lpstr>Acrobat Document</vt:lpstr>
      <vt:lpstr>PowerPoint Presentation</vt:lpstr>
      <vt:lpstr>Nov’19 NEW Energy e-Booklet </vt:lpstr>
      <vt:lpstr>Nov’19 Due Diligence e-Booklet</vt:lpstr>
      <vt:lpstr>Reveiwed: CMP Academy Conversion Toolkit’19</vt:lpstr>
      <vt:lpstr>Strategic Collaborative Buying</vt:lpstr>
      <vt:lpstr>Coming soon…</vt:lpstr>
      <vt:lpstr> Next steps….</vt:lpstr>
      <vt:lpstr>Contact details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Prasanna</dc:creator>
  <cp:lastModifiedBy>Charlotte Kirby</cp:lastModifiedBy>
  <cp:revision>384</cp:revision>
  <cp:lastPrinted>2018-04-16T13:45:42Z</cp:lastPrinted>
  <dcterms:created xsi:type="dcterms:W3CDTF">2012-06-06T14:19:07Z</dcterms:created>
  <dcterms:modified xsi:type="dcterms:W3CDTF">2019-11-18T10:38:16Z</dcterms:modified>
</cp:coreProperties>
</file>