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F996AB-C068-4853-85A5-887AB77B2337}" type="datetimeFigureOut">
              <a:rPr lang="en-US" smtClean="0"/>
              <a:pPr/>
              <a:t>9/13/2011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B5EC4F-6EB2-4A6B-A738-72BB1E66776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B5EC4F-6EB2-4A6B-A738-72BB1E66776C}"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B5EC4F-6EB2-4A6B-A738-72BB1E66776C}"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B5EC4F-6EB2-4A6B-A738-72BB1E66776C}"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B5EC4F-6EB2-4A6B-A738-72BB1E66776C}"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B5EC4F-6EB2-4A6B-A738-72BB1E66776C}"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B5EC4F-6EB2-4A6B-A738-72BB1E66776C}"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B5EC4F-6EB2-4A6B-A738-72BB1E66776C}"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B5EC4F-6EB2-4A6B-A738-72BB1E66776C}"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B5EC4F-6EB2-4A6B-A738-72BB1E66776C}"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B5EC4F-6EB2-4A6B-A738-72BB1E66776C}"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B5EC4F-6EB2-4A6B-A738-72BB1E66776C}"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B5EC4F-6EB2-4A6B-A738-72BB1E66776C}"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B5EC4F-6EB2-4A6B-A738-72BB1E66776C}"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DB5EC4F-6EB2-4A6B-A738-72BB1E66776C}"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108E95-95F8-4217-93D4-29123384601C}" type="datetimeFigureOut">
              <a:rPr lang="en-US" smtClean="0"/>
              <a:pPr/>
              <a:t>9/13/2011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398AA0-9F8B-4153-B56F-55DF564C1E49}" type="slidenum">
              <a:rPr lang="en-GB" smtClean="0"/>
              <a:pPr/>
              <a:t>‹#›</a:t>
            </a:fld>
            <a:endParaRPr lang="en-GB"/>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108E95-95F8-4217-93D4-29123384601C}" type="datetimeFigureOut">
              <a:rPr lang="en-US" smtClean="0"/>
              <a:pPr/>
              <a:t>9/13/2011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398AA0-9F8B-4153-B56F-55DF564C1E49}" type="slidenum">
              <a:rPr lang="en-GB" smtClean="0"/>
              <a:pPr/>
              <a:t>‹#›</a:t>
            </a:fld>
            <a:endParaRPr lang="en-GB"/>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108E95-95F8-4217-93D4-29123384601C}" type="datetimeFigureOut">
              <a:rPr lang="en-US" smtClean="0"/>
              <a:pPr/>
              <a:t>9/13/2011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398AA0-9F8B-4153-B56F-55DF564C1E49}" type="slidenum">
              <a:rPr lang="en-GB" smtClean="0"/>
              <a:pPr/>
              <a:t>‹#›</a:t>
            </a:fld>
            <a:endParaRPr lang="en-GB"/>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108E95-95F8-4217-93D4-29123384601C}" type="datetimeFigureOut">
              <a:rPr lang="en-US" smtClean="0"/>
              <a:pPr/>
              <a:t>9/13/2011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398AA0-9F8B-4153-B56F-55DF564C1E49}" type="slidenum">
              <a:rPr lang="en-GB" smtClean="0"/>
              <a:pPr/>
              <a:t>‹#›</a:t>
            </a:fld>
            <a:endParaRPr lang="en-GB"/>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108E95-95F8-4217-93D4-29123384601C}" type="datetimeFigureOut">
              <a:rPr lang="en-US" smtClean="0"/>
              <a:pPr/>
              <a:t>9/13/2011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398AA0-9F8B-4153-B56F-55DF564C1E49}" type="slidenum">
              <a:rPr lang="en-GB" smtClean="0"/>
              <a:pPr/>
              <a:t>‹#›</a:t>
            </a:fld>
            <a:endParaRPr lang="en-GB"/>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108E95-95F8-4217-93D4-29123384601C}" type="datetimeFigureOut">
              <a:rPr lang="en-US" smtClean="0"/>
              <a:pPr/>
              <a:t>9/13/2011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398AA0-9F8B-4153-B56F-55DF564C1E49}" type="slidenum">
              <a:rPr lang="en-GB" smtClean="0"/>
              <a:pPr/>
              <a:t>‹#›</a:t>
            </a:fld>
            <a:endParaRPr lang="en-GB"/>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108E95-95F8-4217-93D4-29123384601C}" type="datetimeFigureOut">
              <a:rPr lang="en-US" smtClean="0"/>
              <a:pPr/>
              <a:t>9/13/2011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398AA0-9F8B-4153-B56F-55DF564C1E49}" type="slidenum">
              <a:rPr lang="en-GB" smtClean="0"/>
              <a:pPr/>
              <a:t>‹#›</a:t>
            </a:fld>
            <a:endParaRPr lang="en-GB"/>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108E95-95F8-4217-93D4-29123384601C}" type="datetimeFigureOut">
              <a:rPr lang="en-US" smtClean="0"/>
              <a:pPr/>
              <a:t>9/13/2011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398AA0-9F8B-4153-B56F-55DF564C1E49}" type="slidenum">
              <a:rPr lang="en-GB" smtClean="0"/>
              <a:pPr/>
              <a:t>‹#›</a:t>
            </a:fld>
            <a:endParaRPr lang="en-GB"/>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08E95-95F8-4217-93D4-29123384601C}" type="datetimeFigureOut">
              <a:rPr lang="en-US" smtClean="0"/>
              <a:pPr/>
              <a:t>9/13/2011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398AA0-9F8B-4153-B56F-55DF564C1E49}" type="slidenum">
              <a:rPr lang="en-GB" smtClean="0"/>
              <a:pPr/>
              <a:t>‹#›</a:t>
            </a:fld>
            <a:endParaRPr lang="en-GB"/>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08E95-95F8-4217-93D4-29123384601C}" type="datetimeFigureOut">
              <a:rPr lang="en-US" smtClean="0"/>
              <a:pPr/>
              <a:t>9/13/2011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398AA0-9F8B-4153-B56F-55DF564C1E49}" type="slidenum">
              <a:rPr lang="en-GB" smtClean="0"/>
              <a:pPr/>
              <a:t>‹#›</a:t>
            </a:fld>
            <a:endParaRPr lang="en-GB"/>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08E95-95F8-4217-93D4-29123384601C}" type="datetimeFigureOut">
              <a:rPr lang="en-US" smtClean="0"/>
              <a:pPr/>
              <a:t>9/13/2011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398AA0-9F8B-4153-B56F-55DF564C1E49}" type="slidenum">
              <a:rPr lang="en-GB" smtClean="0"/>
              <a:pPr/>
              <a:t>‹#›</a:t>
            </a:fld>
            <a:endParaRPr lang="en-GB"/>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08E95-95F8-4217-93D4-29123384601C}" type="datetimeFigureOut">
              <a:rPr lang="en-US" smtClean="0"/>
              <a:pPr/>
              <a:t>9/13/2011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98AA0-9F8B-4153-B56F-55DF564C1E4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Comparing the Resurrection Narratives</a:t>
            </a:r>
            <a:endParaRPr lang="en-GB" dirty="0"/>
          </a:p>
        </p:txBody>
      </p:sp>
      <p:sp>
        <p:nvSpPr>
          <p:cNvPr id="3" name="Subtitle 2"/>
          <p:cNvSpPr>
            <a:spLocks noGrp="1"/>
          </p:cNvSpPr>
          <p:nvPr>
            <p:ph type="subTitle" idx="1"/>
          </p:nvPr>
        </p:nvSpPr>
        <p:spPr/>
        <p:txBody>
          <a:bodyPr/>
          <a:lstStyle/>
          <a:p>
            <a:r>
              <a:rPr lang="en-GB" dirty="0" smtClean="0"/>
              <a:t>Life After Death</a:t>
            </a:r>
            <a:endParaRPr lang="en-GB"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Lk’s Resurrection: </a:t>
            </a:r>
            <a:r>
              <a:rPr lang="en-GB" dirty="0" err="1" smtClean="0"/>
              <a:t>Caird</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body of the Risen Jesus has qualities that can be identified as real in the sense of being physical (it occupies space, can impact upon its surroundings etc) but with qualities that transcend those normally associated with the physical.  </a:t>
            </a:r>
          </a:p>
          <a:p>
            <a:endParaRPr lang="en-GB" dirty="0"/>
          </a:p>
          <a:p>
            <a:r>
              <a:rPr lang="en-GB" dirty="0" smtClean="0"/>
              <a:t>The non-recognition of </a:t>
            </a:r>
            <a:r>
              <a:rPr lang="en-GB" dirty="0" err="1" smtClean="0"/>
              <a:t>Cleopas</a:t>
            </a:r>
            <a:r>
              <a:rPr lang="en-GB" dirty="0" smtClean="0"/>
              <a:t> and his wife of Jesus is explained by their not expecting to see him, and only recognising Him in the familiar action of giving thanks over the food.</a:t>
            </a:r>
          </a:p>
          <a:p>
            <a:endParaRPr lang="en-GB"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Lk’s Resurrection: Borg</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1Cor 15 is 'a chapter that strongly suggests that the resurrection body is not a physical body.'  </a:t>
            </a:r>
          </a:p>
          <a:p>
            <a:endParaRPr lang="en-GB" dirty="0" smtClean="0"/>
          </a:p>
          <a:p>
            <a:endParaRPr lang="en-GB" dirty="0"/>
          </a:p>
          <a:p>
            <a:r>
              <a:rPr lang="en-GB" dirty="0" smtClean="0"/>
              <a:t>He invites the reader to consider whether a video camera would have caught Jesus walking with </a:t>
            </a:r>
            <a:r>
              <a:rPr lang="en-GB" dirty="0" err="1" smtClean="0"/>
              <a:t>Cleopas</a:t>
            </a:r>
            <a:r>
              <a:rPr lang="en-GB" dirty="0" smtClean="0"/>
              <a:t> and his wife, talking with them, going into their house.  </a:t>
            </a:r>
          </a:p>
          <a:p>
            <a:endParaRPr lang="en-GB" dirty="0" smtClean="0"/>
          </a:p>
          <a:p>
            <a:endParaRPr lang="en-GB" dirty="0"/>
          </a:p>
          <a:p>
            <a:r>
              <a:rPr lang="en-GB" dirty="0" smtClean="0"/>
              <a:t>He has already made clear his difficulty believing that they could have spent so much time talking with their beloved Master without recognising Him, the sudden recognition over the blessing, and Jesus' disappearance.  </a:t>
            </a:r>
            <a:endParaRPr lang="en-GB"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down)">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Lk’s Resurrection: Borg</a:t>
            </a:r>
            <a:endParaRPr lang="en-GB" dirty="0"/>
          </a:p>
        </p:txBody>
      </p:sp>
      <p:sp>
        <p:nvSpPr>
          <p:cNvPr id="3" name="Content Placeholder 2"/>
          <p:cNvSpPr>
            <a:spLocks noGrp="1"/>
          </p:cNvSpPr>
          <p:nvPr>
            <p:ph idx="1"/>
          </p:nvPr>
        </p:nvSpPr>
        <p:spPr/>
        <p:txBody>
          <a:bodyPr>
            <a:normAutofit lnSpcReduction="10000"/>
          </a:bodyPr>
          <a:lstStyle/>
          <a:p>
            <a:r>
              <a:rPr lang="en-GB" dirty="0" smtClean="0"/>
              <a:t>The conclusion we are to draw, he suggests, is clear.  </a:t>
            </a:r>
          </a:p>
          <a:p>
            <a:endParaRPr lang="en-GB" dirty="0"/>
          </a:p>
          <a:p>
            <a:r>
              <a:rPr lang="en-GB" dirty="0" smtClean="0"/>
              <a:t>“I do not see the Emmaus Road story as reporting a particular event on a particular day, visible to anybody who happened to be there, but as a story about how the risen Christ comes to his followers again and again and again.”</a:t>
            </a:r>
            <a:endParaRPr lang="en-GB"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Jn’s</a:t>
            </a:r>
            <a:r>
              <a:rPr lang="en-GB" dirty="0" smtClean="0"/>
              <a:t> Resurrection</a:t>
            </a:r>
            <a:endParaRPr lang="en-GB" dirty="0"/>
          </a:p>
        </p:txBody>
      </p:sp>
      <p:sp>
        <p:nvSpPr>
          <p:cNvPr id="3" name="Content Placeholder 2"/>
          <p:cNvSpPr>
            <a:spLocks noGrp="1"/>
          </p:cNvSpPr>
          <p:nvPr>
            <p:ph idx="1"/>
          </p:nvPr>
        </p:nvSpPr>
        <p:spPr>
          <a:xfrm>
            <a:off x="457200" y="1600200"/>
            <a:ext cx="8229600" cy="4829196"/>
          </a:xfrm>
        </p:spPr>
        <p:txBody>
          <a:bodyPr>
            <a:normAutofit fontScale="85000" lnSpcReduction="10000"/>
          </a:bodyPr>
          <a:lstStyle/>
          <a:p>
            <a:r>
              <a:rPr lang="en-GB" dirty="0" smtClean="0"/>
              <a:t>Of course, we know that the events happened early on the Sunday morning, but we could have known that for the 4th Evangelist, it would have to be 'dark'.  </a:t>
            </a:r>
          </a:p>
          <a:p>
            <a:endParaRPr lang="en-GB" dirty="0"/>
          </a:p>
          <a:p>
            <a:r>
              <a:rPr lang="en-GB" dirty="0" smtClean="0"/>
              <a:t>Jesus' followers have not yet understood that the Resurrection must happen to fulfil the Scriptures. They have not yet encountered the Risen Jesus, and their understanding is darkened.  </a:t>
            </a:r>
          </a:p>
          <a:p>
            <a:endParaRPr lang="en-GB" dirty="0"/>
          </a:p>
          <a:p>
            <a:r>
              <a:rPr lang="en-GB" dirty="0" smtClean="0"/>
              <a:t>Also, light symbolises the presence of Jesus, the day, when, He says, He can work.  </a:t>
            </a:r>
            <a:endParaRPr lang="en-GB" dirty="0"/>
          </a:p>
          <a:p>
            <a:endParaRPr lang="en-GB"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Jn’s</a:t>
            </a:r>
            <a:r>
              <a:rPr lang="en-GB" dirty="0" smtClean="0"/>
              <a:t> Resurrection</a:t>
            </a:r>
            <a:endParaRPr lang="en-GB" dirty="0"/>
          </a:p>
        </p:txBody>
      </p:sp>
      <p:sp>
        <p:nvSpPr>
          <p:cNvPr id="3" name="Content Placeholder 2"/>
          <p:cNvSpPr>
            <a:spLocks noGrp="1"/>
          </p:cNvSpPr>
          <p:nvPr>
            <p:ph idx="1"/>
          </p:nvPr>
        </p:nvSpPr>
        <p:spPr/>
        <p:txBody>
          <a:bodyPr/>
          <a:lstStyle/>
          <a:p>
            <a:r>
              <a:rPr lang="en-GB" dirty="0" smtClean="0"/>
              <a:t>It is </a:t>
            </a:r>
            <a:r>
              <a:rPr lang="en-GB" smtClean="0"/>
              <a:t>John's </a:t>
            </a:r>
            <a:r>
              <a:rPr lang="en-GB" smtClean="0"/>
              <a:t>Gospel </a:t>
            </a:r>
            <a:r>
              <a:rPr lang="en-GB" dirty="0" smtClean="0"/>
              <a:t>that most clearly emphasises the interest that the Father has in each person, and the necessity for each individual to respond to Jesus.</a:t>
            </a:r>
          </a:p>
          <a:p>
            <a:endParaRPr lang="en-GB" dirty="0"/>
          </a:p>
          <a:p>
            <a:r>
              <a:rPr lang="en-GB" dirty="0" smtClean="0"/>
              <a:t>Mrs Greer-Spencer…</a:t>
            </a:r>
            <a:endParaRPr lang="en-GB"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At this point, the direct comparisons end.</a:t>
            </a:r>
          </a:p>
          <a:p>
            <a:endParaRPr lang="en-GB" dirty="0" smtClean="0"/>
          </a:p>
          <a:p>
            <a:r>
              <a:rPr lang="en-GB" dirty="0" smtClean="0"/>
              <a:t>This is because a quick scan at the Greek shows that Mark's Gospel has ended, and that an ending has been tacked onto the end by the Early Church (which appears to comprise a summary of the appearances related in the other Gospels)</a:t>
            </a:r>
            <a:endParaRPr lang="en-GB"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Mk’s Resurrection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a:t>T</a:t>
            </a:r>
            <a:r>
              <a:rPr lang="en-GB" dirty="0" smtClean="0"/>
              <a:t>he Marcan Resurrection Narrative ends at verse 8:</a:t>
            </a:r>
          </a:p>
          <a:p>
            <a:pPr lvl="1"/>
            <a:r>
              <a:rPr lang="en-GB" dirty="0" smtClean="0"/>
              <a:t>There are linguistic and stylistic differences in the Greek;</a:t>
            </a:r>
          </a:p>
          <a:p>
            <a:pPr lvl="1"/>
            <a:r>
              <a:rPr lang="en-GB" dirty="0" smtClean="0"/>
              <a:t>Verses 9-20 do not appear in the oldest manuscripts.</a:t>
            </a:r>
            <a:br>
              <a:rPr lang="en-GB" dirty="0" smtClean="0"/>
            </a:br>
            <a:endParaRPr lang="en-GB" dirty="0" smtClean="0"/>
          </a:p>
          <a:p>
            <a:r>
              <a:rPr lang="en-GB" dirty="0" smtClean="0"/>
              <a:t>Mk’s Gospel, for some reason, is unfinished:</a:t>
            </a:r>
          </a:p>
          <a:p>
            <a:pPr lvl="1"/>
            <a:r>
              <a:rPr lang="en-GB" dirty="0" smtClean="0"/>
              <a:t>Mark might have died before completing it, possibly in the persecution of Christians carried out by Nero in the wake of the fire in Rome in the 60s AD. </a:t>
            </a:r>
          </a:p>
          <a:p>
            <a:pPr lvl="1"/>
            <a:r>
              <a:rPr lang="en-GB" dirty="0" smtClean="0"/>
              <a:t>The original ending of the Gospel might have been lost, for many reasons, before it was copied.</a:t>
            </a:r>
          </a:p>
          <a:p>
            <a:endParaRPr lang="en-GB"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Mk’s Resurrection</a:t>
            </a:r>
            <a:endParaRPr lang="en-GB" dirty="0"/>
          </a:p>
        </p:txBody>
      </p:sp>
      <p:sp>
        <p:nvSpPr>
          <p:cNvPr id="3" name="Content Placeholder 2"/>
          <p:cNvSpPr>
            <a:spLocks noGrp="1"/>
          </p:cNvSpPr>
          <p:nvPr>
            <p:ph idx="1"/>
          </p:nvPr>
        </p:nvSpPr>
        <p:spPr/>
        <p:txBody>
          <a:bodyPr>
            <a:normAutofit lnSpcReduction="10000"/>
          </a:bodyPr>
          <a:lstStyle/>
          <a:p>
            <a:r>
              <a:rPr lang="en-GB" dirty="0" smtClean="0"/>
              <a:t>Mark intended to complete his gospel at verse 8.  The 'unfinished' feel is no mistake:</a:t>
            </a:r>
          </a:p>
          <a:p>
            <a:pPr lvl="1"/>
            <a:r>
              <a:rPr lang="en-GB" dirty="0" smtClean="0"/>
              <a:t>if the ending of one copy of the gospel was lost, why was it not completed from another copy;  </a:t>
            </a:r>
          </a:p>
          <a:p>
            <a:pPr lvl="1"/>
            <a:r>
              <a:rPr lang="en-GB" dirty="0" smtClean="0"/>
              <a:t>if it was the original copy that was unfinished for whatever reason, why did not the author, or one of his colleagues, complete it;</a:t>
            </a:r>
          </a:p>
          <a:p>
            <a:pPr lvl="1"/>
            <a:r>
              <a:rPr lang="en-GB" dirty="0" smtClean="0"/>
              <a:t>the bad grammar at the end of the last verse echoes the bad grammar all the way through the Gospel.</a:t>
            </a:r>
          </a:p>
          <a:p>
            <a:endParaRPr lang="en-GB"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Mt’s Resurrection</a:t>
            </a:r>
            <a:endParaRPr lang="en-GB" dirty="0"/>
          </a:p>
        </p:txBody>
      </p:sp>
      <p:sp>
        <p:nvSpPr>
          <p:cNvPr id="3" name="Content Placeholder 2"/>
          <p:cNvSpPr>
            <a:spLocks noGrp="1"/>
          </p:cNvSpPr>
          <p:nvPr>
            <p:ph idx="1"/>
          </p:nvPr>
        </p:nvSpPr>
        <p:spPr>
          <a:xfrm>
            <a:off x="457200" y="1214422"/>
            <a:ext cx="8229600" cy="5429288"/>
          </a:xfrm>
        </p:spPr>
        <p:txBody>
          <a:bodyPr>
            <a:normAutofit fontScale="77500" lnSpcReduction="20000"/>
          </a:bodyPr>
          <a:lstStyle/>
          <a:p>
            <a:pPr>
              <a:buNone/>
            </a:pPr>
            <a:r>
              <a:rPr lang="en-GB" dirty="0" smtClean="0">
                <a:solidFill>
                  <a:srgbClr val="FF0000"/>
                </a:solidFill>
              </a:rPr>
              <a:t>The Power of God</a:t>
            </a:r>
          </a:p>
          <a:p>
            <a:pPr>
              <a:buNone/>
            </a:pPr>
            <a:endParaRPr lang="en-GB" dirty="0" smtClean="0">
              <a:solidFill>
                <a:srgbClr val="FF0000"/>
              </a:solidFill>
            </a:endParaRPr>
          </a:p>
          <a:p>
            <a:r>
              <a:rPr lang="en-GB" dirty="0" smtClean="0"/>
              <a:t>Matthew's use of apocalyptic imagery associated with the resurrection starts in Mt 27, during the crucifixion narrative: </a:t>
            </a:r>
          </a:p>
          <a:p>
            <a:pPr lvl="2"/>
            <a:r>
              <a:rPr lang="en-GB" dirty="0" smtClean="0"/>
              <a:t>the earthquake;</a:t>
            </a:r>
          </a:p>
          <a:p>
            <a:pPr lvl="2"/>
            <a:r>
              <a:rPr lang="en-GB" dirty="0" smtClean="0"/>
              <a:t> the raising of bodies of the saints which later appear in Jerusalem;</a:t>
            </a:r>
          </a:p>
          <a:p>
            <a:pPr lvl="1"/>
            <a:r>
              <a:rPr lang="en-GB" dirty="0" smtClean="0"/>
              <a:t>all confirm that God has intervened in a decisive way in human history, through the Passion and Resurrection of Jesus Christ.  </a:t>
            </a:r>
            <a:br>
              <a:rPr lang="en-GB" dirty="0" smtClean="0"/>
            </a:br>
            <a:endParaRPr lang="en-GB" dirty="0" smtClean="0"/>
          </a:p>
          <a:p>
            <a:r>
              <a:rPr lang="en-GB" dirty="0" smtClean="0"/>
              <a:t>The eschatological imagery continues in Ch. 28: </a:t>
            </a:r>
          </a:p>
          <a:p>
            <a:pPr lvl="2"/>
            <a:r>
              <a:rPr lang="en-GB" dirty="0" smtClean="0"/>
              <a:t>the removal of the stone door of the tomb by an angel from heaven;</a:t>
            </a:r>
          </a:p>
          <a:p>
            <a:pPr lvl="2"/>
            <a:r>
              <a:rPr lang="en-GB" dirty="0" smtClean="0"/>
              <a:t>the terror of the guards, and the women.  </a:t>
            </a:r>
          </a:p>
          <a:p>
            <a:pPr lvl="1"/>
            <a:r>
              <a:rPr lang="en-GB" dirty="0" smtClean="0"/>
              <a:t>All serves to underline the sovereign power of the God who has planned this from the beginning and proclaimed it through His prophets.</a:t>
            </a:r>
          </a:p>
          <a:p>
            <a:endParaRPr lang="en-GB"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down)">
                                      <p:cBhvr>
                                        <p:cTn id="28" dur="500"/>
                                        <p:tgtEl>
                                          <p:spTgt spid="3">
                                            <p:txEl>
                                              <p:pRg st="6" end="6"/>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down)">
                                      <p:cBhvr>
                                        <p:cTn id="31" dur="500"/>
                                        <p:tgtEl>
                                          <p:spTgt spid="3">
                                            <p:txEl>
                                              <p:pRg st="7" end="7"/>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ipe(down)">
                                      <p:cBhvr>
                                        <p:cTn id="34" dur="5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wipe(down)">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Mt’s Resurrection</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dirty="0" smtClean="0">
                <a:solidFill>
                  <a:srgbClr val="FF0000"/>
                </a:solidFill>
              </a:rPr>
              <a:t>Insistence on a physical resurrection in the face of opposition</a:t>
            </a:r>
          </a:p>
          <a:p>
            <a:endParaRPr lang="en-GB" dirty="0" smtClean="0">
              <a:solidFill>
                <a:srgbClr val="FF0000"/>
              </a:solidFill>
            </a:endParaRPr>
          </a:p>
          <a:p>
            <a:r>
              <a:rPr lang="en-GB" dirty="0" smtClean="0"/>
              <a:t>Indication of local dispute with synagogue.  These Jewish Christians were concerned to demonstrate the physical nature of the resurrection - the only type of resurrection a Jew would understand.  </a:t>
            </a:r>
          </a:p>
          <a:p>
            <a:r>
              <a:rPr lang="en-GB" dirty="0" smtClean="0"/>
              <a:t>The rumour that the disciples stole the body demonstrates two things:</a:t>
            </a:r>
          </a:p>
          <a:p>
            <a:pPr lvl="1"/>
            <a:r>
              <a:rPr lang="en-GB" dirty="0" smtClean="0"/>
              <a:t>That the body of Jesus really disappeared from its burial place.; </a:t>
            </a:r>
          </a:p>
          <a:p>
            <a:pPr lvl="1"/>
            <a:r>
              <a:rPr lang="en-GB" dirty="0" smtClean="0"/>
              <a:t>That for whatever reason, no-one produced it afterwards to dispel the rumour of the Resurrection.  No mucking about with 'spiritual' resurrections, or with the 'conviction of the continuing presence of Jesus in spirit with His disciples here.'</a:t>
            </a:r>
          </a:p>
          <a:p>
            <a:endParaRPr lang="en-GB"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Lk’s Resurrection</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solidFill>
                  <a:srgbClr val="FF0000"/>
                </a:solidFill>
              </a:rPr>
              <a:t>The Nature of the Resurrection</a:t>
            </a:r>
          </a:p>
          <a:p>
            <a:r>
              <a:rPr lang="en-GB" dirty="0" smtClean="0"/>
              <a:t>Luke's presentation appears to be unambiguous at first sight.  The risen Jesus impacts the physical world.  He can walk, talk, enter houses, pick up objects, tear bread, eat.   </a:t>
            </a:r>
          </a:p>
          <a:p>
            <a:endParaRPr lang="en-GB" dirty="0" smtClean="0"/>
          </a:p>
          <a:p>
            <a:r>
              <a:rPr lang="en-GB" dirty="0" smtClean="0"/>
              <a:t>The Risen Christ explicitly denies that he is a ghost, or any form of disembodied spirit, inviting His disciples to touch His flesh and bone, as though to reassure them of His physical reality.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Lk’s Resurrection</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Yet the body with which He is provided has some, shall we say, unusual properties. He walks for several hours beside a married couple, two of His followers, talking to them, without their recognising Him.  </a:t>
            </a:r>
          </a:p>
          <a:p>
            <a:endParaRPr lang="en-GB" dirty="0" smtClean="0"/>
          </a:p>
          <a:p>
            <a:r>
              <a:rPr lang="en-GB" dirty="0" smtClean="0"/>
              <a:t>He can enter locked rooms without using the door, and appears to defy the laws of gravity, ascending into the sky, where his disciples finally lose sight of Him in a cloud.</a:t>
            </a:r>
          </a:p>
          <a:p>
            <a:endParaRPr lang="en-GB" dirty="0" smtClean="0"/>
          </a:p>
          <a:p>
            <a:r>
              <a:rPr lang="en-GB" dirty="0" smtClean="0">
                <a:solidFill>
                  <a:schemeClr val="accent4"/>
                </a:solidFill>
              </a:rPr>
              <a:t>So is this 'body' physical or spiritual - real or unreal?</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Lk’s Resurrection: </a:t>
            </a:r>
            <a:r>
              <a:rPr lang="en-GB" dirty="0" err="1" smtClean="0"/>
              <a:t>Caird</a:t>
            </a:r>
            <a:endParaRPr lang="en-GB" dirty="0"/>
          </a:p>
        </p:txBody>
      </p:sp>
      <p:sp>
        <p:nvSpPr>
          <p:cNvPr id="3" name="Content Placeholder 2"/>
          <p:cNvSpPr>
            <a:spLocks noGrp="1"/>
          </p:cNvSpPr>
          <p:nvPr>
            <p:ph idx="1"/>
          </p:nvPr>
        </p:nvSpPr>
        <p:spPr/>
        <p:txBody>
          <a:bodyPr>
            <a:normAutofit lnSpcReduction="10000"/>
          </a:bodyPr>
          <a:lstStyle/>
          <a:p>
            <a:r>
              <a:rPr lang="en-GB" dirty="0"/>
              <a:t>T</a:t>
            </a:r>
            <a:r>
              <a:rPr lang="en-GB" dirty="0" smtClean="0"/>
              <a:t>he answer is to be found in 1Cor 15 where the 'spiritual' body is discussed.  </a:t>
            </a:r>
          </a:p>
          <a:p>
            <a:endParaRPr lang="en-GB" dirty="0" smtClean="0"/>
          </a:p>
          <a:p>
            <a:r>
              <a:rPr lang="en-GB" dirty="0" err="1" smtClean="0"/>
              <a:t>Caird</a:t>
            </a:r>
            <a:r>
              <a:rPr lang="en-GB" dirty="0" smtClean="0"/>
              <a:t> suggests that the word 'spiritual' used by Paul does not mean non-corporeal, insubstantial, but instead refers to a </a:t>
            </a:r>
            <a:r>
              <a:rPr lang="en-GB" b="1" u="sng" dirty="0" smtClean="0"/>
              <a:t>changed</a:t>
            </a:r>
            <a:r>
              <a:rPr lang="en-GB" u="sng" dirty="0" smtClean="0"/>
              <a:t> </a:t>
            </a:r>
            <a:r>
              <a:rPr lang="en-GB" dirty="0" smtClean="0"/>
              <a:t>substance, a reality that</a:t>
            </a:r>
            <a:r>
              <a:rPr lang="en-GB" i="1" dirty="0" smtClean="0"/>
              <a:t> requires</a:t>
            </a:r>
            <a:r>
              <a:rPr lang="en-GB" dirty="0" smtClean="0"/>
              <a:t> a physical body for its development as its seed, in the way that a plant develops from its seed.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441</Words>
  <Application>Microsoft Office PowerPoint</Application>
  <PresentationFormat>On-screen Show (4:3)</PresentationFormat>
  <Paragraphs>90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Comparing the Resurrection Narratives</vt:lpstr>
      <vt:lpstr>Slide 2</vt:lpstr>
      <vt:lpstr>Mk’s Resurrection</vt:lpstr>
      <vt:lpstr>Mk’s Resurrection</vt:lpstr>
      <vt:lpstr>Mt’s Resurrection</vt:lpstr>
      <vt:lpstr>Mt’s Resurrection</vt:lpstr>
      <vt:lpstr>Lk’s Resurrection</vt:lpstr>
      <vt:lpstr>Lk’s Resurrection</vt:lpstr>
      <vt:lpstr>Lk’s Resurrection: Caird</vt:lpstr>
      <vt:lpstr>Lk’s Resurrection: Caird</vt:lpstr>
      <vt:lpstr>Lk’s Resurrection: Borg</vt:lpstr>
      <vt:lpstr>Lk’s Resurrection: Borg</vt:lpstr>
      <vt:lpstr>Jn’s Resurrection</vt:lpstr>
      <vt:lpstr>Jn’s Resurrection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the Resurrection Narratives</dc:title>
  <dc:creator>Ben McArdle</dc:creator>
  <cp:lastModifiedBy> </cp:lastModifiedBy>
  <cp:revision>11</cp:revision>
  <dcterms:created xsi:type="dcterms:W3CDTF">2008-10-12T17:58:51Z</dcterms:created>
  <dcterms:modified xsi:type="dcterms:W3CDTF">2011-09-13T10:56:13Z</dcterms:modified>
</cp:coreProperties>
</file>