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64" r:id="rId6"/>
    <p:sldId id="265" r:id="rId7"/>
    <p:sldId id="258" r:id="rId8"/>
    <p:sldId id="259" r:id="rId9"/>
    <p:sldId id="262" r:id="rId10"/>
    <p:sldId id="263" r:id="rId11"/>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F52C4A-23B3-4205-88AA-F8A5EFD388AE}" type="datetimeFigureOut">
              <a:rPr lang="en-US" smtClean="0"/>
              <a:pPr/>
              <a:t>6/29/2015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F52C4A-23B3-4205-88AA-F8A5EFD388AE}" type="datetimeFigureOut">
              <a:rPr lang="en-US" smtClean="0"/>
              <a:pPr/>
              <a:t>6/29/2015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F52C4A-23B3-4205-88AA-F8A5EFD388AE}" type="datetimeFigureOut">
              <a:rPr lang="en-US" smtClean="0"/>
              <a:pPr/>
              <a:t>6/29/2015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F52C4A-23B3-4205-88AA-F8A5EFD388AE}" type="datetimeFigureOut">
              <a:rPr lang="en-US" smtClean="0"/>
              <a:pPr/>
              <a:t>6/29/2015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F52C4A-23B3-4205-88AA-F8A5EFD388AE}" type="datetimeFigureOut">
              <a:rPr lang="en-US" smtClean="0"/>
              <a:pPr/>
              <a:t>6/29/2015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F52C4A-23B3-4205-88AA-F8A5EFD388AE}" type="datetimeFigureOut">
              <a:rPr lang="en-US" smtClean="0"/>
              <a:pPr/>
              <a:t>6/29/2015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F52C4A-23B3-4205-88AA-F8A5EFD388AE}" type="datetimeFigureOut">
              <a:rPr lang="en-US" smtClean="0"/>
              <a:pPr/>
              <a:t>6/29/2015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F52C4A-23B3-4205-88AA-F8A5EFD388AE}" type="datetimeFigureOut">
              <a:rPr lang="en-US" smtClean="0"/>
              <a:pPr/>
              <a:t>6/29/2015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52C4A-23B3-4205-88AA-F8A5EFD388AE}" type="datetimeFigureOut">
              <a:rPr lang="en-US" smtClean="0"/>
              <a:pPr/>
              <a:t>6/29/2015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52C4A-23B3-4205-88AA-F8A5EFD388AE}" type="datetimeFigureOut">
              <a:rPr lang="en-US" smtClean="0"/>
              <a:pPr/>
              <a:t>6/29/2015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52C4A-23B3-4205-88AA-F8A5EFD388AE}" type="datetimeFigureOut">
              <a:rPr lang="en-US" smtClean="0"/>
              <a:pPr/>
              <a:t>6/29/2015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83A58-F8A2-4A97-9565-7BB583688D9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52C4A-23B3-4205-88AA-F8A5EFD388AE}" type="datetimeFigureOut">
              <a:rPr lang="en-US" smtClean="0"/>
              <a:pPr/>
              <a:t>6/29/2015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83A58-F8A2-4A97-9565-7BB583688D9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5656" y="260648"/>
            <a:ext cx="5508104" cy="584775"/>
          </a:xfrm>
          <a:prstGeom prst="rect">
            <a:avLst/>
          </a:prstGeom>
        </p:spPr>
        <p:txBody>
          <a:bodyPr wrap="square">
            <a:spAutoFit/>
          </a:bodyPr>
          <a:lstStyle/>
          <a:p>
            <a:r>
              <a:rPr lang="en-GB" sz="3200" u="sng" dirty="0" smtClean="0"/>
              <a:t>What is the liturgy of the word? </a:t>
            </a:r>
            <a:endParaRPr lang="en-GB" sz="3200" u="sng" dirty="0" smtClean="0"/>
          </a:p>
        </p:txBody>
      </p:sp>
      <p:sp>
        <p:nvSpPr>
          <p:cNvPr id="2" name="TextBox 1"/>
          <p:cNvSpPr txBox="1"/>
          <p:nvPr/>
        </p:nvSpPr>
        <p:spPr>
          <a:xfrm>
            <a:off x="1043608" y="1224136"/>
            <a:ext cx="6840760" cy="954107"/>
          </a:xfrm>
          <a:prstGeom prst="rect">
            <a:avLst/>
          </a:prstGeom>
          <a:solidFill>
            <a:srgbClr val="FFFF00"/>
          </a:solidFill>
          <a:effectLst>
            <a:outerShdw blurRad="50800" dist="38100" dir="10800000" algn="r" rotWithShape="0">
              <a:prstClr val="black">
                <a:alpha val="40000"/>
              </a:prstClr>
            </a:outerShdw>
          </a:effectLst>
        </p:spPr>
        <p:txBody>
          <a:bodyPr wrap="square" rtlCol="0">
            <a:spAutoFit/>
          </a:bodyPr>
          <a:lstStyle/>
          <a:p>
            <a:r>
              <a:rPr lang="en-GB" sz="2800" dirty="0" smtClean="0">
                <a:latin typeface="Comic Sans MS" panose="030F0702030302020204" pitchFamily="66" charset="0"/>
              </a:rPr>
              <a:t>“Reading the Bible during Mass is the most important part…..”</a:t>
            </a:r>
            <a:endParaRPr lang="en-GB" sz="2800" dirty="0">
              <a:latin typeface="Comic Sans MS" panose="030F0702030302020204" pitchFamily="66" charset="0"/>
            </a:endParaRPr>
          </a:p>
        </p:txBody>
      </p:sp>
      <p:sp>
        <p:nvSpPr>
          <p:cNvPr id="7" name="TextBox 6"/>
          <p:cNvSpPr txBox="1"/>
          <p:nvPr/>
        </p:nvSpPr>
        <p:spPr>
          <a:xfrm>
            <a:off x="-108519" y="2164795"/>
            <a:ext cx="9073008" cy="646331"/>
          </a:xfrm>
          <a:prstGeom prst="rect">
            <a:avLst/>
          </a:prstGeom>
          <a:noFill/>
        </p:spPr>
        <p:txBody>
          <a:bodyPr wrap="square" rtlCol="0">
            <a:spAutoFit/>
          </a:bodyPr>
          <a:lstStyle/>
          <a:p>
            <a:r>
              <a:rPr lang="en-GB" sz="3600" dirty="0" smtClean="0">
                <a:latin typeface="Comic Sans MS" pitchFamily="66" charset="0"/>
              </a:rPr>
              <a:t>1      2     3     4     5     6     7     8    </a:t>
            </a:r>
            <a:r>
              <a:rPr lang="en-GB" sz="3600" dirty="0" smtClean="0">
                <a:latin typeface="Comic Sans MS" pitchFamily="66" charset="0"/>
              </a:rPr>
              <a:t>9   </a:t>
            </a:r>
            <a:r>
              <a:rPr lang="en-GB" sz="3600" dirty="0" smtClean="0">
                <a:latin typeface="Comic Sans MS" pitchFamily="66" charset="0"/>
              </a:rPr>
              <a:t>10</a:t>
            </a:r>
            <a:endParaRPr lang="en-GB" sz="3600" dirty="0">
              <a:latin typeface="Comic Sans MS" pitchFamily="66" charset="0"/>
            </a:endParaRPr>
          </a:p>
        </p:txBody>
      </p:sp>
      <p:sp>
        <p:nvSpPr>
          <p:cNvPr id="8" name="Rectangle 7"/>
          <p:cNvSpPr/>
          <p:nvPr/>
        </p:nvSpPr>
        <p:spPr>
          <a:xfrm>
            <a:off x="-9610" y="2778400"/>
            <a:ext cx="2557758"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Strongly agree </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6515849" y="2685982"/>
            <a:ext cx="2737038"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Strongly Disagree</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1269269" y="5157192"/>
            <a:ext cx="7551203" cy="1631216"/>
          </a:xfrm>
          <a:prstGeom prst="rect">
            <a:avLst/>
          </a:prstGeom>
          <a:noFill/>
        </p:spPr>
        <p:txBody>
          <a:bodyPr wrap="square" rtlCol="0">
            <a:spAutoFit/>
          </a:bodyPr>
          <a:lstStyle/>
          <a:p>
            <a:r>
              <a:rPr lang="en-GB" sz="2000" b="1" dirty="0" smtClean="0">
                <a:solidFill>
                  <a:srgbClr val="0070C0"/>
                </a:solidFill>
                <a:latin typeface="Comic Sans MS" panose="030F0702030302020204" pitchFamily="66" charset="0"/>
              </a:rPr>
              <a:t>Which other parts of mass do you think are more important? Why? </a:t>
            </a:r>
          </a:p>
          <a:p>
            <a:endParaRPr lang="en-GB" sz="2000" dirty="0">
              <a:latin typeface="Comic Sans MS" panose="030F0702030302020204" pitchFamily="66" charset="0"/>
            </a:endParaRPr>
          </a:p>
          <a:p>
            <a:r>
              <a:rPr lang="en-GB" sz="2000" dirty="0" smtClean="0">
                <a:ln>
                  <a:solidFill>
                    <a:sysClr val="windowText" lastClr="000000"/>
                  </a:solidFill>
                </a:ln>
                <a:solidFill>
                  <a:srgbClr val="FFFF00"/>
                </a:solidFill>
                <a:latin typeface="Comic Sans MS" panose="030F0702030302020204" pitchFamily="66" charset="0"/>
              </a:rPr>
              <a:t>Why would someone disagree with you? Use key words in your answers. </a:t>
            </a:r>
            <a:endParaRPr lang="en-GB" sz="2000" dirty="0">
              <a:ln>
                <a:solidFill>
                  <a:sysClr val="windowText" lastClr="000000"/>
                </a:solidFill>
              </a:ln>
              <a:solidFill>
                <a:srgbClr val="FFFF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915816" cy="685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131840" y="0"/>
            <a:ext cx="2915816" cy="685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228184" y="0"/>
            <a:ext cx="2915816" cy="685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970318"/>
          </a:xfrm>
          <a:prstGeom prst="rect">
            <a:avLst/>
          </a:prstGeom>
          <a:noFill/>
        </p:spPr>
        <p:txBody>
          <a:bodyPr wrap="square" rtlCol="0">
            <a:spAutoFit/>
          </a:bodyPr>
          <a:lstStyle/>
          <a:p>
            <a:pPr algn="ctr"/>
            <a:r>
              <a:rPr lang="en-GB" sz="2800" b="1" u="sng" dirty="0" smtClean="0"/>
              <a:t>Liturgy of the Word</a:t>
            </a:r>
          </a:p>
          <a:p>
            <a:endParaRPr lang="en-GB" sz="2800" dirty="0" smtClean="0"/>
          </a:p>
          <a:p>
            <a:r>
              <a:rPr lang="en-GB" sz="2800" b="1" dirty="0" smtClean="0"/>
              <a:t>All: </a:t>
            </a:r>
            <a:r>
              <a:rPr lang="en-GB" sz="2800" dirty="0" smtClean="0"/>
              <a:t>Explain what is the Liturgy of the Word </a:t>
            </a:r>
          </a:p>
          <a:p>
            <a:r>
              <a:rPr lang="en-GB" sz="2800" b="1" dirty="0" smtClean="0"/>
              <a:t>Most: </a:t>
            </a:r>
            <a:r>
              <a:rPr lang="en-GB" sz="2800" dirty="0" smtClean="0"/>
              <a:t>Assess why this is an important part of the mass</a:t>
            </a:r>
          </a:p>
          <a:p>
            <a:endParaRPr lang="en-GB" sz="2800" dirty="0" smtClean="0"/>
          </a:p>
          <a:p>
            <a:r>
              <a:rPr lang="en-GB" sz="2800" dirty="0" smtClean="0"/>
              <a:t>Key words:</a:t>
            </a:r>
          </a:p>
          <a:p>
            <a:r>
              <a:rPr lang="en-GB" sz="2800" b="1" u="sng" dirty="0" smtClean="0"/>
              <a:t>Liturgy</a:t>
            </a:r>
            <a:r>
              <a:rPr lang="en-GB" sz="2800" dirty="0" smtClean="0"/>
              <a:t> – worshipping God in Public</a:t>
            </a:r>
          </a:p>
          <a:p>
            <a:r>
              <a:rPr lang="en-GB" sz="2800" b="1" u="sng" dirty="0" smtClean="0"/>
              <a:t>Word</a:t>
            </a:r>
            <a:r>
              <a:rPr lang="en-GB" sz="2800" dirty="0" smtClean="0"/>
              <a:t> – readings from the Bible</a:t>
            </a:r>
          </a:p>
          <a:p>
            <a:endParaRPr lang="en-GB" sz="2800" dirty="0"/>
          </a:p>
        </p:txBody>
      </p:sp>
      <p:pic>
        <p:nvPicPr>
          <p:cNvPr id="6146" name="Picture 2" descr="http://www.bible.ca/bible.gif"/>
          <p:cNvPicPr>
            <a:picLocks noChangeAspect="1" noChangeArrowheads="1"/>
          </p:cNvPicPr>
          <p:nvPr/>
        </p:nvPicPr>
        <p:blipFill>
          <a:blip r:embed="rId2" cstate="print"/>
          <a:srcRect/>
          <a:stretch>
            <a:fillRect/>
          </a:stretch>
        </p:blipFill>
        <p:spPr bwMode="auto">
          <a:xfrm>
            <a:off x="2980194" y="3645024"/>
            <a:ext cx="5974869" cy="32129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155531"/>
          </a:xfrm>
          <a:prstGeom prst="rect">
            <a:avLst/>
          </a:prstGeom>
          <a:noFill/>
        </p:spPr>
        <p:txBody>
          <a:bodyPr wrap="square" rtlCol="0">
            <a:spAutoFit/>
          </a:bodyPr>
          <a:lstStyle/>
          <a:p>
            <a:pPr algn="ctr"/>
            <a:r>
              <a:rPr lang="en-GB" sz="2000" b="1" u="sng" dirty="0" smtClean="0">
                <a:latin typeface="Comic Sans MS" panose="030F0702030302020204" pitchFamily="66" charset="0"/>
              </a:rPr>
              <a:t>The Liturgy of the Word</a:t>
            </a:r>
          </a:p>
          <a:p>
            <a:endParaRPr lang="en-GB" sz="2000" dirty="0" smtClean="0">
              <a:latin typeface="Comic Sans MS" panose="030F0702030302020204" pitchFamily="66" charset="0"/>
            </a:endParaRPr>
          </a:p>
          <a:p>
            <a:pPr algn="ctr"/>
            <a:r>
              <a:rPr lang="en-GB" sz="2000" dirty="0" smtClean="0">
                <a:latin typeface="Comic Sans MS" panose="030F0702030302020204" pitchFamily="66" charset="0"/>
              </a:rPr>
              <a:t>The readings are from the Old Testament and New Testament.  They include the Psalms, Letters and the Gospel stories.</a:t>
            </a:r>
          </a:p>
          <a:p>
            <a:pPr algn="ctr"/>
            <a:endParaRPr lang="en-GB" sz="2000" dirty="0" smtClean="0">
              <a:latin typeface="Comic Sans MS" panose="030F0702030302020204" pitchFamily="66" charset="0"/>
            </a:endParaRPr>
          </a:p>
          <a:p>
            <a:pPr algn="ctr"/>
            <a:r>
              <a:rPr lang="en-GB" sz="2000" dirty="0" smtClean="0">
                <a:latin typeface="Comic Sans MS" panose="030F0702030302020204" pitchFamily="66" charset="0"/>
              </a:rPr>
              <a:t>There is the First Reading, the Responsorial Psalm, the Second Reading, the Gospel and a Homily.</a:t>
            </a:r>
          </a:p>
          <a:p>
            <a:pPr algn="ctr"/>
            <a:endParaRPr lang="en-GB" sz="2000" dirty="0" smtClean="0">
              <a:latin typeface="Comic Sans MS" panose="030F0702030302020204" pitchFamily="66" charset="0"/>
            </a:endParaRPr>
          </a:p>
          <a:p>
            <a:pPr algn="ctr"/>
            <a:r>
              <a:rPr lang="en-GB" sz="2000" dirty="0" smtClean="0">
                <a:latin typeface="Comic Sans MS" panose="030F0702030302020204" pitchFamily="66" charset="0"/>
              </a:rPr>
              <a:t>They are called the ‘Word of God’ as the writers were inspired by God.</a:t>
            </a:r>
          </a:p>
          <a:p>
            <a:pPr algn="ctr"/>
            <a:r>
              <a:rPr lang="en-GB" sz="2000" dirty="0" smtClean="0">
                <a:latin typeface="Comic Sans MS" panose="030F0702030302020204" pitchFamily="66" charset="0"/>
              </a:rPr>
              <a:t>The stories we hear are not just messages from the past, they have a message for us today.</a:t>
            </a:r>
          </a:p>
          <a:p>
            <a:pPr algn="ctr"/>
            <a:endParaRPr lang="en-GB" sz="2000" dirty="0" smtClean="0">
              <a:latin typeface="Comic Sans MS" panose="030F0702030302020204" pitchFamily="66" charset="0"/>
            </a:endParaRPr>
          </a:p>
          <a:p>
            <a:pPr algn="ctr"/>
            <a:r>
              <a:rPr lang="en-GB" sz="2000" dirty="0" smtClean="0">
                <a:latin typeface="Comic Sans MS" panose="030F0702030302020204" pitchFamily="66" charset="0"/>
              </a:rPr>
              <a:t>After the Bible passages have been read, the priest will explain their meaning for us today, this is called the Homily.</a:t>
            </a:r>
          </a:p>
          <a:p>
            <a:pPr algn="ctr"/>
            <a:endParaRPr lang="en-GB" sz="2000" dirty="0" smtClean="0">
              <a:latin typeface="Comic Sans MS" panose="030F0702030302020204" pitchFamily="66" charset="0"/>
            </a:endParaRPr>
          </a:p>
          <a:p>
            <a:pPr algn="ctr"/>
            <a:endParaRPr lang="en-GB" sz="2000" dirty="0" smtClean="0">
              <a:latin typeface="Comic Sans MS" panose="030F0702030302020204" pitchFamily="66" charset="0"/>
            </a:endParaRPr>
          </a:p>
          <a:p>
            <a:r>
              <a:rPr lang="en-GB" sz="2400" b="1" dirty="0" smtClean="0">
                <a:latin typeface="Comic Sans MS" panose="030F0702030302020204" pitchFamily="66" charset="0"/>
              </a:rPr>
              <a:t>What is the Liturgy of the Word</a:t>
            </a:r>
            <a:r>
              <a:rPr lang="en-GB" sz="2400" b="1" dirty="0" smtClean="0">
                <a:latin typeface="Comic Sans MS" panose="030F0702030302020204" pitchFamily="66" charset="0"/>
              </a:rPr>
              <a:t>?</a:t>
            </a:r>
          </a:p>
          <a:p>
            <a:r>
              <a:rPr lang="en-GB" sz="2400" b="1" dirty="0" smtClean="0">
                <a:ln>
                  <a:solidFill>
                    <a:sysClr val="windowText" lastClr="000000"/>
                  </a:solidFill>
                </a:ln>
                <a:solidFill>
                  <a:srgbClr val="FFFF00"/>
                </a:solidFill>
                <a:latin typeface="Comic Sans MS" panose="030F0702030302020204" pitchFamily="66" charset="0"/>
              </a:rPr>
              <a:t>Why is the Homily important? </a:t>
            </a:r>
            <a:endParaRPr lang="en-GB" sz="2400" b="1" dirty="0" smtClean="0">
              <a:ln>
                <a:solidFill>
                  <a:sysClr val="windowText" lastClr="000000"/>
                </a:solidFill>
              </a:ln>
              <a:solidFill>
                <a:srgbClr val="FFFF00"/>
              </a:solidFill>
              <a:latin typeface="Comic Sans MS" panose="030F0702030302020204" pitchFamily="66" charset="0"/>
            </a:endParaRPr>
          </a:p>
          <a:p>
            <a:endParaRPr lang="en-GB" sz="1600" dirty="0" smtClean="0">
              <a:latin typeface="Comic Sans MS" panose="030F0702030302020204" pitchFamily="66" charset="0"/>
            </a:endParaRPr>
          </a:p>
        </p:txBody>
      </p:sp>
      <p:pic>
        <p:nvPicPr>
          <p:cNvPr id="4" name="Picture 2" descr="http://www.bible.ca/bible.gif"/>
          <p:cNvPicPr>
            <a:picLocks noChangeAspect="1" noChangeArrowheads="1"/>
          </p:cNvPicPr>
          <p:nvPr/>
        </p:nvPicPr>
        <p:blipFill>
          <a:blip r:embed="rId2" cstate="print"/>
          <a:srcRect/>
          <a:stretch>
            <a:fillRect/>
          </a:stretch>
        </p:blipFill>
        <p:spPr bwMode="auto">
          <a:xfrm>
            <a:off x="5390511" y="4941168"/>
            <a:ext cx="3564552" cy="19168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247864"/>
          </a:xfrm>
          <a:prstGeom prst="rect">
            <a:avLst/>
          </a:prstGeom>
          <a:noFill/>
        </p:spPr>
        <p:txBody>
          <a:bodyPr wrap="square" rtlCol="0">
            <a:spAutoFit/>
          </a:bodyPr>
          <a:lstStyle/>
          <a:p>
            <a:pPr algn="ctr"/>
            <a:r>
              <a:rPr lang="en-GB" sz="2400" b="1" u="sng" dirty="0" smtClean="0"/>
              <a:t>How does the Bible relate to my life?</a:t>
            </a:r>
          </a:p>
          <a:p>
            <a:endParaRPr lang="en-GB" sz="2400" dirty="0" smtClean="0"/>
          </a:p>
          <a:p>
            <a:r>
              <a:rPr lang="en-GB" sz="2400" dirty="0" smtClean="0"/>
              <a:t>Read the following passages and choose one you like the most</a:t>
            </a:r>
          </a:p>
          <a:p>
            <a:endParaRPr lang="en-GB" sz="2400" dirty="0" smtClean="0"/>
          </a:p>
          <a:p>
            <a:pPr>
              <a:buFont typeface="Arial" pitchFamily="34" charset="0"/>
              <a:buChar char="•"/>
            </a:pPr>
            <a:r>
              <a:rPr lang="en-GB" sz="2000" b="1" dirty="0" smtClean="0"/>
              <a:t>“The Lord is my shepherd there is nothing I shall want” (Psalm 23)</a:t>
            </a:r>
          </a:p>
          <a:p>
            <a:endParaRPr lang="en-GB" sz="2000" b="1" dirty="0" smtClean="0"/>
          </a:p>
          <a:p>
            <a:pPr>
              <a:buFont typeface="Arial" pitchFamily="34" charset="0"/>
              <a:buChar char="•"/>
            </a:pPr>
            <a:r>
              <a:rPr lang="en-GB" sz="2000" b="1" dirty="0" smtClean="0"/>
              <a:t>“Do not let your hearts be troubled, trust in God still, and trust in me” (John 14:1)</a:t>
            </a:r>
          </a:p>
          <a:p>
            <a:pPr>
              <a:buFont typeface="Arial" pitchFamily="34" charset="0"/>
              <a:buChar char="•"/>
            </a:pPr>
            <a:endParaRPr lang="en-GB" sz="2000" b="1" dirty="0" smtClean="0"/>
          </a:p>
          <a:p>
            <a:pPr>
              <a:buFont typeface="Arial" pitchFamily="34" charset="0"/>
              <a:buChar char="•"/>
            </a:pPr>
            <a:r>
              <a:rPr lang="en-GB" sz="2000" b="1" dirty="0" smtClean="0"/>
              <a:t>“If you ask for anything in my name, I will do it.  If you love me you will keep my commandments” (John 14:14-15)</a:t>
            </a:r>
          </a:p>
          <a:p>
            <a:pPr>
              <a:buFont typeface="Arial" pitchFamily="34" charset="0"/>
              <a:buChar char="•"/>
            </a:pPr>
            <a:endParaRPr lang="en-GB" sz="2000" b="1" dirty="0" smtClean="0"/>
          </a:p>
          <a:p>
            <a:pPr>
              <a:buFont typeface="Arial" pitchFamily="34" charset="0"/>
              <a:buChar char="•"/>
            </a:pPr>
            <a:r>
              <a:rPr lang="en-GB" sz="2000" b="1" dirty="0" smtClean="0"/>
              <a:t>“You are precious in my eyes” (Isaiah 43:4)</a:t>
            </a:r>
          </a:p>
          <a:p>
            <a:pPr>
              <a:buFont typeface="Arial" pitchFamily="34" charset="0"/>
              <a:buChar char="•"/>
            </a:pPr>
            <a:endParaRPr lang="en-GB" sz="2000" b="1" dirty="0" smtClean="0"/>
          </a:p>
          <a:p>
            <a:pPr>
              <a:buFont typeface="Arial" pitchFamily="34" charset="0"/>
              <a:buChar char="•"/>
            </a:pPr>
            <a:r>
              <a:rPr lang="en-GB" sz="2000" b="1" dirty="0" smtClean="0"/>
              <a:t>“Your word is a lamp to my feet and a light to my path” (Psalm 119:105)</a:t>
            </a:r>
          </a:p>
          <a:p>
            <a:pPr>
              <a:buFont typeface="Arial" pitchFamily="34" charset="0"/>
              <a:buChar char="•"/>
            </a:pPr>
            <a:endParaRPr lang="en-GB" sz="2000" b="1" dirty="0" smtClean="0"/>
          </a:p>
          <a:p>
            <a:pPr>
              <a:buFont typeface="Arial" pitchFamily="34" charset="0"/>
              <a:buChar char="•"/>
            </a:pPr>
            <a:r>
              <a:rPr lang="en-GB" sz="2000" b="1" dirty="0" smtClean="0"/>
              <a:t>“Love your enemies, do good to those who hate you, bless those who curse you, pray for those who treat you badly” (Luke 6:27-28)</a:t>
            </a:r>
          </a:p>
          <a:p>
            <a:endParaRPr lang="en-GB" sz="2000" dirty="0" smtClean="0"/>
          </a:p>
          <a:p>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603448"/>
            <a:ext cx="9144000" cy="7786747"/>
          </a:xfrm>
          <a:prstGeom prst="rect">
            <a:avLst/>
          </a:prstGeom>
          <a:noFill/>
        </p:spPr>
        <p:txBody>
          <a:bodyPr wrap="square" rtlCol="0">
            <a:spAutoFit/>
          </a:bodyPr>
          <a:lstStyle/>
          <a:p>
            <a:pPr algn="ctr"/>
            <a:r>
              <a:rPr lang="en-GB" sz="2400" b="1" u="sng" dirty="0" smtClean="0">
                <a:latin typeface="Comic Sans MS" panose="030F0702030302020204" pitchFamily="66" charset="0"/>
              </a:rPr>
              <a:t>How does the Bible relate to my life?</a:t>
            </a:r>
          </a:p>
          <a:p>
            <a:endParaRPr lang="en-GB" sz="2400"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“The Lord is my shepherd there is nothing I shall want” (Psalm 23)</a:t>
            </a:r>
          </a:p>
          <a:p>
            <a:endParaRPr lang="en-GB" sz="2400" b="1"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“Do not let your hearts be troubled, trust in God still, and trust in me” (John 14:1)</a:t>
            </a:r>
          </a:p>
          <a:p>
            <a:pPr>
              <a:buFont typeface="Arial" pitchFamily="34" charset="0"/>
              <a:buChar char="•"/>
            </a:pPr>
            <a:endParaRPr lang="en-GB" sz="2400" b="1"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“If you ask for anything in my name, I will do it.  If you love me you will keep my commandments” (John 14:14-15)</a:t>
            </a:r>
          </a:p>
          <a:p>
            <a:pPr>
              <a:buFont typeface="Arial" pitchFamily="34" charset="0"/>
              <a:buChar char="•"/>
            </a:pPr>
            <a:endParaRPr lang="en-GB" sz="2400" b="1"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“You are precious in my eyes” (Isaiah 43:4)</a:t>
            </a:r>
          </a:p>
          <a:p>
            <a:pPr>
              <a:buFont typeface="Arial" pitchFamily="34" charset="0"/>
              <a:buChar char="•"/>
            </a:pPr>
            <a:endParaRPr lang="en-GB" sz="2400" b="1"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“Your word is a lamp to my feet and a light to my path” (Psalm 119:105)</a:t>
            </a:r>
          </a:p>
          <a:p>
            <a:pPr>
              <a:buFont typeface="Arial" pitchFamily="34" charset="0"/>
              <a:buChar char="•"/>
            </a:pPr>
            <a:endParaRPr lang="en-GB" sz="2400" b="1" dirty="0" smtClean="0">
              <a:latin typeface="Comic Sans MS" panose="030F0702030302020204" pitchFamily="66" charset="0"/>
            </a:endParaRPr>
          </a:p>
          <a:p>
            <a:pPr>
              <a:buFont typeface="Arial" pitchFamily="34" charset="0"/>
              <a:buChar char="•"/>
            </a:pPr>
            <a:r>
              <a:rPr lang="en-GB" sz="2400" b="1" dirty="0" smtClean="0">
                <a:latin typeface="Comic Sans MS" panose="030F0702030302020204" pitchFamily="66" charset="0"/>
              </a:rPr>
              <a:t>“Love your enemies, do good to those who hate you, bless those who curse you, pray for those who treat you badly” (Luke 6:27-28)</a:t>
            </a:r>
          </a:p>
          <a:p>
            <a:endParaRPr lang="en-GB" sz="2000" dirty="0" smtClean="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282795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212976"/>
            <a:ext cx="6862776" cy="461665"/>
          </a:xfrm>
          <a:prstGeom prst="rect">
            <a:avLst/>
          </a:prstGeom>
          <a:effectLst>
            <a:glow rad="228600">
              <a:schemeClr val="accent2">
                <a:satMod val="175000"/>
                <a:alpha val="40000"/>
              </a:schemeClr>
            </a:glow>
          </a:effectLst>
        </p:spPr>
        <p:txBody>
          <a:bodyPr wrap="none">
            <a:spAutoFit/>
          </a:bodyPr>
          <a:lstStyle/>
          <a:p>
            <a:pPr>
              <a:buFont typeface="Arial" pitchFamily="34" charset="0"/>
              <a:buChar char="•"/>
            </a:pPr>
            <a:r>
              <a:rPr lang="en-GB" sz="2400" b="1" dirty="0">
                <a:latin typeface="Comic Sans MS" panose="030F0702030302020204" pitchFamily="66" charset="0"/>
              </a:rPr>
              <a:t>“You are precious in my eyes” (Isaiah 43:4)</a:t>
            </a:r>
          </a:p>
        </p:txBody>
      </p:sp>
      <p:cxnSp>
        <p:nvCxnSpPr>
          <p:cNvPr id="4" name="Straight Arrow Connector 3"/>
          <p:cNvCxnSpPr/>
          <p:nvPr/>
        </p:nvCxnSpPr>
        <p:spPr>
          <a:xfrm flipH="1" flipV="1">
            <a:off x="2339752" y="1916832"/>
            <a:ext cx="648072" cy="1080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87624" y="476672"/>
            <a:ext cx="2232248" cy="830997"/>
          </a:xfrm>
          <a:prstGeom prst="rect">
            <a:avLst/>
          </a:prstGeom>
          <a:noFill/>
        </p:spPr>
        <p:txBody>
          <a:bodyPr wrap="square" rtlCol="0">
            <a:spAutoFit/>
          </a:bodyPr>
          <a:lstStyle/>
          <a:p>
            <a:r>
              <a:rPr lang="en-GB" sz="2400" b="1" dirty="0" smtClean="0">
                <a:solidFill>
                  <a:srgbClr val="7030A0"/>
                </a:solidFill>
              </a:rPr>
              <a:t>What does the quote mean? </a:t>
            </a:r>
            <a:endParaRPr lang="en-GB" sz="2400" b="1" dirty="0">
              <a:solidFill>
                <a:srgbClr val="7030A0"/>
              </a:solidFill>
            </a:endParaRPr>
          </a:p>
        </p:txBody>
      </p:sp>
      <p:sp>
        <p:nvSpPr>
          <p:cNvPr id="6" name="TextBox 5"/>
          <p:cNvSpPr txBox="1"/>
          <p:nvPr/>
        </p:nvSpPr>
        <p:spPr>
          <a:xfrm>
            <a:off x="6444208" y="620688"/>
            <a:ext cx="2232248" cy="1200329"/>
          </a:xfrm>
          <a:prstGeom prst="rect">
            <a:avLst/>
          </a:prstGeom>
          <a:noFill/>
        </p:spPr>
        <p:txBody>
          <a:bodyPr wrap="square" rtlCol="0">
            <a:spAutoFit/>
          </a:bodyPr>
          <a:lstStyle/>
          <a:p>
            <a:r>
              <a:rPr lang="en-GB" sz="2400" b="1" dirty="0" smtClean="0">
                <a:solidFill>
                  <a:srgbClr val="0070C0"/>
                </a:solidFill>
              </a:rPr>
              <a:t>How does it relate to your life? </a:t>
            </a:r>
            <a:endParaRPr lang="en-GB" sz="2400" b="1" dirty="0">
              <a:solidFill>
                <a:srgbClr val="0070C0"/>
              </a:solidFill>
            </a:endParaRPr>
          </a:p>
        </p:txBody>
      </p:sp>
      <p:cxnSp>
        <p:nvCxnSpPr>
          <p:cNvPr id="7" name="Straight Arrow Connector 6"/>
          <p:cNvCxnSpPr/>
          <p:nvPr/>
        </p:nvCxnSpPr>
        <p:spPr>
          <a:xfrm flipV="1">
            <a:off x="7092280" y="1916832"/>
            <a:ext cx="468052" cy="1310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610900" y="3674641"/>
            <a:ext cx="1224136" cy="1437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94776" y="5733256"/>
            <a:ext cx="4885536" cy="830997"/>
          </a:xfrm>
          <a:prstGeom prst="rect">
            <a:avLst/>
          </a:prstGeom>
          <a:noFill/>
        </p:spPr>
        <p:txBody>
          <a:bodyPr wrap="square" rtlCol="0">
            <a:spAutoFit/>
          </a:bodyPr>
          <a:lstStyle/>
          <a:p>
            <a:r>
              <a:rPr lang="en-GB" sz="2400" b="1" dirty="0" smtClean="0">
                <a:ln>
                  <a:solidFill>
                    <a:sysClr val="windowText" lastClr="000000"/>
                  </a:solidFill>
                </a:ln>
                <a:solidFill>
                  <a:srgbClr val="FFFF00"/>
                </a:solidFill>
              </a:rPr>
              <a:t>What could be the challenges associated with following this? </a:t>
            </a:r>
            <a:endParaRPr lang="en-GB" sz="2400" b="1" dirty="0">
              <a:ln>
                <a:solidFill>
                  <a:sysClr val="windowText" lastClr="000000"/>
                </a:solidFill>
              </a:ln>
              <a:solidFill>
                <a:srgbClr val="FFFF00"/>
              </a:solidFill>
            </a:endParaRPr>
          </a:p>
        </p:txBody>
      </p:sp>
    </p:spTree>
    <p:extLst>
      <p:ext uri="{BB962C8B-B14F-4D97-AF65-F5344CB8AC3E}">
        <p14:creationId xmlns:p14="http://schemas.microsoft.com/office/powerpoint/2010/main" val="603803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78970"/>
          </a:xfrm>
          <a:prstGeom prst="rect">
            <a:avLst/>
          </a:prstGeom>
          <a:noFill/>
        </p:spPr>
        <p:txBody>
          <a:bodyPr wrap="square" rtlCol="0">
            <a:spAutoFit/>
          </a:bodyPr>
          <a:lstStyle/>
          <a:p>
            <a:r>
              <a:rPr lang="en-GB" sz="1400" b="1" dirty="0" smtClean="0"/>
              <a:t>Luke 15:11-32 (New International Version)</a:t>
            </a:r>
          </a:p>
          <a:p>
            <a:r>
              <a:rPr lang="en-GB" sz="1400" b="1" dirty="0" smtClean="0"/>
              <a:t>The Parable of the Lost Son </a:t>
            </a:r>
          </a:p>
          <a:p>
            <a:r>
              <a:rPr lang="en-GB" sz="1400" dirty="0" smtClean="0"/>
              <a:t> 11Jesus continued: "There was a man who had two sons. 12The younger one said to his father, 'Father, give me my share of the estate.' So he divided his property between them.  13"Not long after that, the younger son got together all he had, set off for a distant country and there squandered his wealth in wild living. 14After he had spent everything, there was a severe famine in that whole country, and he began to be in need. 15So he went and hired himself out to a citizen of that country, who sent him to his fields to feed pigs. 16He longed to fill his stomach with the pods that the pigs were eating, but no one gave him anything. </a:t>
            </a:r>
          </a:p>
          <a:p>
            <a:r>
              <a:rPr lang="en-GB" sz="1400" dirty="0" smtClean="0"/>
              <a:t> 17"When he came to his senses, he said, 'How many of my father's hired men have food to spare, and here I am starving to death! 18I will set out and go back to my father and say to him: Father, I have sinned against heaven and against you. 19I am no longer worthy to be called your son; make me like one of your hired men.' 20So he got up and went to his father. </a:t>
            </a:r>
            <a:br>
              <a:rPr lang="en-GB" sz="1400" dirty="0" smtClean="0"/>
            </a:br>
            <a:r>
              <a:rPr lang="en-GB" sz="1400" dirty="0" smtClean="0"/>
              <a:t>      "But while he was still a long way off, his father saw him and was filled with compassion for him; he ran to his son, threw his arms around him and kissed him. </a:t>
            </a:r>
          </a:p>
          <a:p>
            <a:r>
              <a:rPr lang="en-GB" sz="1400" dirty="0" smtClean="0"/>
              <a:t> 21"The son said to him, 'Father, I have sinned against heaven and against you. I am no longer worthy to be called your son.</a:t>
            </a:r>
            <a:r>
              <a:rPr lang="en-GB" sz="1400" baseline="30000" dirty="0" smtClean="0"/>
              <a:t>[</a:t>
            </a:r>
            <a:r>
              <a:rPr lang="en-GB" sz="1400" baseline="30000" dirty="0" smtClean="0">
                <a:hlinkClick r:id="" action="ppaction://hlinkfile" tooltip="See footnote a"/>
              </a:rPr>
              <a:t>a</a:t>
            </a:r>
            <a:r>
              <a:rPr lang="en-GB" sz="1400" baseline="30000" dirty="0" smtClean="0"/>
              <a:t>]</a:t>
            </a:r>
            <a:r>
              <a:rPr lang="en-GB" sz="1400" dirty="0" smtClean="0"/>
              <a:t>' </a:t>
            </a:r>
          </a:p>
          <a:p>
            <a:r>
              <a:rPr lang="en-GB" sz="1400" dirty="0" smtClean="0"/>
              <a:t> 22"But the father said to his servants, 'Quick! Bring the best robe and put it on him. Put a ring on his finger and sandals on his feet. 23Bring the fattened calf and kill it. Let's have a feast and celebrate. 24For this son of mine was dead and is alive again; he was lost and is found.' So they began to celebrate. </a:t>
            </a:r>
          </a:p>
          <a:p>
            <a:r>
              <a:rPr lang="en-GB" sz="1400" dirty="0" smtClean="0"/>
              <a:t> 25"Meanwhile, the older son was in the field. When he came near the house, he heard music and dancing. 26So he called one of the servants and asked him what was going on. 27'Your brother has come,' he replied, 'and your father has killed the fattened calf because he has him back safe and sound.' </a:t>
            </a:r>
          </a:p>
          <a:p>
            <a:r>
              <a:rPr lang="en-GB" sz="1400" dirty="0" smtClean="0"/>
              <a:t> 28"The older brother became angry and refused to go in. So his father went out and pleaded with him. 29But he answered his father, 'Look! All these years I've been slaving for you and never disobeyed your orders. Yet you never gave me even a young goat so I could celebrate with my friends. 30But when this son of yours who has squandered your property with prostitutes comes home, you kill the fattened calf for him!' </a:t>
            </a:r>
          </a:p>
          <a:p>
            <a:r>
              <a:rPr lang="en-GB" sz="1400" dirty="0" smtClean="0"/>
              <a:t> 31" 'My son,' the father said, 'you are always with me, and everything I have is yours. 32But we had to celebrate and be glad, because this brother of yours was dead and is alive again; he was lost and is found.”</a:t>
            </a:r>
          </a:p>
          <a:p>
            <a:endParaRPr lang="en-GB" sz="1400" dirty="0" smtClean="0"/>
          </a:p>
          <a:p>
            <a:pPr marL="342900" indent="-342900">
              <a:buFont typeface="+mj-lt"/>
              <a:buAutoNum type="arabicPeriod"/>
            </a:pPr>
            <a:r>
              <a:rPr lang="en-GB" sz="1400" dirty="0" smtClean="0"/>
              <a:t>Who was in the story?</a:t>
            </a:r>
          </a:p>
          <a:p>
            <a:pPr marL="342900" indent="-342900">
              <a:buFont typeface="+mj-lt"/>
              <a:buAutoNum type="arabicPeriod"/>
            </a:pPr>
            <a:r>
              <a:rPr lang="en-GB" sz="1400" dirty="0" smtClean="0"/>
              <a:t>Who do they represent?</a:t>
            </a:r>
          </a:p>
          <a:p>
            <a:pPr marL="342900" indent="-342900">
              <a:buFont typeface="+mj-lt"/>
              <a:buAutoNum type="arabicPeriod"/>
            </a:pPr>
            <a:r>
              <a:rPr lang="en-GB" sz="1400" dirty="0" smtClean="0"/>
              <a:t>What is the message of the story?</a:t>
            </a:r>
          </a:p>
          <a:p>
            <a:pPr marL="342900" indent="-342900">
              <a:buFont typeface="+mj-lt"/>
              <a:buAutoNum type="arabicPeriod"/>
            </a:pPr>
            <a:r>
              <a:rPr lang="en-GB" sz="1400" dirty="0" smtClean="0"/>
              <a:t>What can we learn from this story?</a:t>
            </a:r>
          </a:p>
          <a:p>
            <a:endParaRPr lang="en-GB" sz="1400"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660232" cy="5262979"/>
          </a:xfrm>
          <a:prstGeom prst="rect">
            <a:avLst/>
          </a:prstGeom>
          <a:noFill/>
        </p:spPr>
        <p:txBody>
          <a:bodyPr wrap="square" rtlCol="0">
            <a:spAutoFit/>
          </a:bodyPr>
          <a:lstStyle/>
          <a:p>
            <a:r>
              <a:rPr lang="en-GB" sz="2400" b="1" dirty="0" smtClean="0"/>
              <a:t>Your Homily...</a:t>
            </a:r>
          </a:p>
          <a:p>
            <a:endParaRPr lang="en-GB" sz="2400" dirty="0" smtClean="0"/>
          </a:p>
          <a:p>
            <a:r>
              <a:rPr lang="en-GB" sz="2400" dirty="0" smtClean="0"/>
              <a:t>Imagine you are a priest and you have to talk about a story to the people in your parish at mass on Sunday</a:t>
            </a:r>
          </a:p>
          <a:p>
            <a:endParaRPr lang="en-GB" sz="2400" dirty="0"/>
          </a:p>
          <a:p>
            <a:r>
              <a:rPr lang="en-GB" sz="2400" dirty="0" smtClean="0"/>
              <a:t>You need to explain to them why this story is important and what we can learn from this story</a:t>
            </a:r>
          </a:p>
          <a:p>
            <a:endParaRPr lang="en-GB" sz="2400" dirty="0"/>
          </a:p>
          <a:p>
            <a:r>
              <a:rPr lang="en-GB" sz="2400" dirty="0" smtClean="0"/>
              <a:t>You don’t want to bore them and you want them to try to understand it in terms of a modern situation</a:t>
            </a:r>
          </a:p>
          <a:p>
            <a:endParaRPr lang="en-GB" sz="2400" dirty="0"/>
          </a:p>
          <a:p>
            <a:r>
              <a:rPr lang="en-GB" sz="2400" dirty="0" smtClean="0"/>
              <a:t>Remember </a:t>
            </a:r>
            <a:r>
              <a:rPr lang="en-GB" sz="2400" dirty="0" smtClean="0"/>
              <a:t>to make it interesting!  You don’t want people daydreaming during your sermon</a:t>
            </a:r>
            <a:endParaRPr lang="en-GB" sz="2400" dirty="0"/>
          </a:p>
        </p:txBody>
      </p:sp>
      <p:pic>
        <p:nvPicPr>
          <p:cNvPr id="19458" name="Picture 2" descr="http://www.christisthelight.com/Joy/priest_preaching_behind_podium_hg_clr.gif"/>
          <p:cNvPicPr>
            <a:picLocks noChangeAspect="1" noChangeArrowheads="1" noCrop="1"/>
          </p:cNvPicPr>
          <p:nvPr/>
        </p:nvPicPr>
        <p:blipFill>
          <a:blip r:embed="rId2" cstate="print"/>
          <a:srcRect/>
          <a:stretch>
            <a:fillRect/>
          </a:stretch>
        </p:blipFill>
        <p:spPr bwMode="auto">
          <a:xfrm>
            <a:off x="6281952" y="2852936"/>
            <a:ext cx="3838376" cy="3838376"/>
          </a:xfrm>
          <a:prstGeom prst="rect">
            <a:avLst/>
          </a:prstGeom>
          <a:noFill/>
        </p:spPr>
      </p:pic>
      <p:sp>
        <p:nvSpPr>
          <p:cNvPr id="3" name="TextBox 2"/>
          <p:cNvSpPr txBox="1"/>
          <p:nvPr/>
        </p:nvSpPr>
        <p:spPr>
          <a:xfrm>
            <a:off x="179512" y="5262979"/>
            <a:ext cx="7056784" cy="1569660"/>
          </a:xfrm>
          <a:prstGeom prst="rect">
            <a:avLst/>
          </a:prstGeom>
          <a:noFill/>
        </p:spPr>
        <p:txBody>
          <a:bodyPr wrap="square" rtlCol="0">
            <a:spAutoFit/>
          </a:bodyPr>
          <a:lstStyle/>
          <a:p>
            <a:r>
              <a:rPr lang="en-GB" sz="2400" b="1" dirty="0" smtClean="0">
                <a:solidFill>
                  <a:srgbClr val="7030A0"/>
                </a:solidFill>
              </a:rPr>
              <a:t>Summarise the story in your own words</a:t>
            </a:r>
          </a:p>
          <a:p>
            <a:r>
              <a:rPr lang="en-GB" sz="2400" b="1" dirty="0" smtClean="0">
                <a:solidFill>
                  <a:srgbClr val="0070C0"/>
                </a:solidFill>
              </a:rPr>
              <a:t>Relate the story to people’s lives/why is it important </a:t>
            </a:r>
          </a:p>
          <a:p>
            <a:r>
              <a:rPr lang="en-GB" sz="2400" dirty="0" smtClean="0">
                <a:ln>
                  <a:solidFill>
                    <a:sysClr val="windowText" lastClr="000000"/>
                  </a:solidFill>
                </a:ln>
                <a:solidFill>
                  <a:srgbClr val="FFFF00"/>
                </a:solidFill>
              </a:rPr>
              <a:t>Think of some of the challenges that people may face when trying to follow the teachings of this story </a:t>
            </a:r>
            <a:endParaRPr lang="en-GB" sz="2400" dirty="0">
              <a:ln>
                <a:solidFill>
                  <a:sysClr val="windowText" lastClr="000000"/>
                </a:solidFill>
              </a:ln>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54545"/>
          </a:xfrm>
          <a:prstGeom prst="rect">
            <a:avLst/>
          </a:prstGeom>
          <a:noFill/>
        </p:spPr>
        <p:txBody>
          <a:bodyPr wrap="square" rtlCol="0">
            <a:spAutoFit/>
          </a:bodyPr>
          <a:lstStyle/>
          <a:p>
            <a:r>
              <a:rPr lang="en-GB" sz="3200" dirty="0" smtClean="0"/>
              <a:t>b) Do you think the Liturgy of the Word is an important part of mass? (4)</a:t>
            </a:r>
          </a:p>
          <a:p>
            <a:endParaRPr lang="en-GB" sz="3200" dirty="0" smtClean="0"/>
          </a:p>
          <a:p>
            <a:r>
              <a:rPr lang="en-GB" sz="3200" dirty="0" smtClean="0"/>
              <a:t>d) “The liturgy of the Word is the most important part of mass” (6)</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710</Words>
  <Application>Microsoft Office PowerPoint</Application>
  <PresentationFormat>On-screen Show (4:3)</PresentationFormat>
  <Paragraphs>91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CWCTC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LBarnard</dc:creator>
  <cp:lastModifiedBy>Susannah Meersand</cp:lastModifiedBy>
  <cp:revision>16</cp:revision>
  <cp:lastPrinted>2015-06-29T07:20:26Z</cp:lastPrinted>
  <dcterms:created xsi:type="dcterms:W3CDTF">2009-01-13T16:51:53Z</dcterms:created>
  <dcterms:modified xsi:type="dcterms:W3CDTF">2015-06-29T07:23:35Z</dcterms:modified>
</cp:coreProperties>
</file>