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1" r:id="rId3"/>
    <p:sldId id="262" r:id="rId4"/>
    <p:sldId id="258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72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F0B43-D79D-401A-A4D4-8D3595BEBAEC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74021-6456-486C-82B4-BCC57F285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00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Yellow: e.g.</a:t>
            </a:r>
            <a:r>
              <a:rPr lang="en-GB" baseline="0" dirty="0" smtClean="0"/>
              <a:t> opening and closing hymn, alleluia, holy </a:t>
            </a:r>
            <a:r>
              <a:rPr lang="en-GB" baseline="0" dirty="0" err="1" smtClean="0"/>
              <a:t>holy</a:t>
            </a:r>
            <a:r>
              <a:rPr lang="en-GB" baseline="0" dirty="0" smtClean="0"/>
              <a:t> etc.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74021-6456-486C-82B4-BCC57F285BC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500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6BFE-8603-4EC1-A90B-CAB8E6EE583D}" type="datetimeFigureOut">
              <a:rPr lang="en-US" smtClean="0"/>
              <a:pPr/>
              <a:t>6/23/2015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1DA9-C244-4408-9374-52EAB8800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6BFE-8603-4EC1-A90B-CAB8E6EE583D}" type="datetimeFigureOut">
              <a:rPr lang="en-US" smtClean="0"/>
              <a:pPr/>
              <a:t>6/23/2015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1DA9-C244-4408-9374-52EAB8800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6BFE-8603-4EC1-A90B-CAB8E6EE583D}" type="datetimeFigureOut">
              <a:rPr lang="en-US" smtClean="0"/>
              <a:pPr/>
              <a:t>6/23/2015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1DA9-C244-4408-9374-52EAB8800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6BFE-8603-4EC1-A90B-CAB8E6EE583D}" type="datetimeFigureOut">
              <a:rPr lang="en-US" smtClean="0"/>
              <a:pPr/>
              <a:t>6/23/2015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1DA9-C244-4408-9374-52EAB8800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6BFE-8603-4EC1-A90B-CAB8E6EE583D}" type="datetimeFigureOut">
              <a:rPr lang="en-US" smtClean="0"/>
              <a:pPr/>
              <a:t>6/23/2015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1DA9-C244-4408-9374-52EAB8800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6BFE-8603-4EC1-A90B-CAB8E6EE583D}" type="datetimeFigureOut">
              <a:rPr lang="en-US" smtClean="0"/>
              <a:pPr/>
              <a:t>6/23/2015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1DA9-C244-4408-9374-52EAB8800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6BFE-8603-4EC1-A90B-CAB8E6EE583D}" type="datetimeFigureOut">
              <a:rPr lang="en-US" smtClean="0"/>
              <a:pPr/>
              <a:t>6/23/2015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1DA9-C244-4408-9374-52EAB8800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6BFE-8603-4EC1-A90B-CAB8E6EE583D}" type="datetimeFigureOut">
              <a:rPr lang="en-US" smtClean="0"/>
              <a:pPr/>
              <a:t>6/23/2015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1DA9-C244-4408-9374-52EAB8800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6BFE-8603-4EC1-A90B-CAB8E6EE583D}" type="datetimeFigureOut">
              <a:rPr lang="en-US" smtClean="0"/>
              <a:pPr/>
              <a:t>6/23/2015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1DA9-C244-4408-9374-52EAB8800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6BFE-8603-4EC1-A90B-CAB8E6EE583D}" type="datetimeFigureOut">
              <a:rPr lang="en-US" smtClean="0"/>
              <a:pPr/>
              <a:t>6/23/2015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1DA9-C244-4408-9374-52EAB8800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6BFE-8603-4EC1-A90B-CAB8E6EE583D}" type="datetimeFigureOut">
              <a:rPr lang="en-US" smtClean="0"/>
              <a:pPr/>
              <a:t>6/23/2015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1DA9-C244-4408-9374-52EAB8800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D6BFE-8603-4EC1-A90B-CAB8E6EE583D}" type="datetimeFigureOut">
              <a:rPr lang="en-US" smtClean="0"/>
              <a:pPr/>
              <a:t>6/23/2015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21DA9-C244-4408-9374-52EAB8800E9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792" y="3195459"/>
            <a:ext cx="9144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Think of a community that you are part of.</a:t>
            </a:r>
          </a:p>
          <a:p>
            <a:endParaRPr lang="en-GB" sz="3200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How does being part of a community make you feel? </a:t>
            </a:r>
          </a:p>
          <a:p>
            <a:endParaRPr lang="en-GB" sz="2800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What benefits come from being part of a community?  </a:t>
            </a:r>
          </a:p>
          <a:p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Why is it important to worship God as a community?</a:t>
            </a:r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08026" y="188640"/>
            <a:ext cx="6504364" cy="26776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u="sng" dirty="0">
                <a:latin typeface="Comic Sans MS" panose="030F0702030302020204" pitchFamily="66" charset="0"/>
              </a:rPr>
              <a:t>The Order of Mass</a:t>
            </a:r>
          </a:p>
          <a:p>
            <a:pPr algn="ctr"/>
            <a:endParaRPr lang="en-GB" sz="2800" u="sng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Catholics go to mass to</a:t>
            </a:r>
            <a:r>
              <a:rPr lang="en-GB" sz="2800" dirty="0" smtClean="0">
                <a:latin typeface="Comic Sans MS" panose="030F0702030302020204" pitchFamily="66" charset="0"/>
              </a:rPr>
              <a:t>:</a:t>
            </a:r>
          </a:p>
          <a:p>
            <a:pPr algn="ctr"/>
            <a:endParaRPr lang="en-GB" sz="2800" b="1" dirty="0">
              <a:latin typeface="Comic Sans MS" panose="030F0702030302020204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Worship God our Father</a:t>
            </a:r>
          </a:p>
          <a:p>
            <a:pPr algn="ctr">
              <a:buFont typeface="Arial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To pray with the Catholic community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6825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328"/>
            <a:ext cx="2857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2736" y="692696"/>
            <a:ext cx="7621096" cy="310854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To understand the order of the mass.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To explore the importance of parts of the Mass.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To justify your opinion about the most important part of Mass.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0181" y="0"/>
            <a:ext cx="4035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u="sng" dirty="0" smtClean="0">
                <a:latin typeface="Comic Sans MS" panose="030F0702030302020204" pitchFamily="66" charset="0"/>
              </a:rPr>
              <a:t>Learning Objectives</a:t>
            </a:r>
            <a:endParaRPr lang="en-GB" sz="3200" u="sng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0565" y="4118789"/>
            <a:ext cx="9154565" cy="27392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anose="030F0702030302020204" pitchFamily="66" charset="0"/>
              </a:rPr>
              <a:t>Key Words:</a:t>
            </a:r>
            <a:endParaRPr lang="en-GB" sz="2400" b="1" u="sng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omic Sans MS" panose="030F0702030302020204" pitchFamily="66" charset="0"/>
              </a:rPr>
              <a:t>Eucharist: </a:t>
            </a:r>
            <a:r>
              <a:rPr lang="en-GB" sz="1600" dirty="0">
                <a:latin typeface="Comic Sans MS" panose="030F0702030302020204" pitchFamily="66" charset="0"/>
              </a:rPr>
              <a:t>Literally ‘Thanksgiving’. It is sometimes used for the Mass or the body and blood of Jesus in particular</a:t>
            </a:r>
            <a:r>
              <a:rPr lang="en-GB" sz="1600" dirty="0" smtClean="0"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omic Sans MS" panose="030F0702030302020204" pitchFamily="66" charset="0"/>
              </a:rPr>
              <a:t>Liturgy of the </a:t>
            </a:r>
            <a:r>
              <a:rPr lang="en-GB" sz="2000" b="1" dirty="0">
                <a:latin typeface="Comic Sans MS" panose="030F0702030302020204" pitchFamily="66" charset="0"/>
              </a:rPr>
              <a:t>Word: </a:t>
            </a:r>
            <a:r>
              <a:rPr lang="en-GB" sz="1600" dirty="0">
                <a:latin typeface="Comic Sans MS" panose="030F0702030302020204" pitchFamily="66" charset="0"/>
              </a:rPr>
              <a:t>Readings from the Old and New </a:t>
            </a:r>
            <a:r>
              <a:rPr lang="en-GB" sz="1600" dirty="0" smtClean="0">
                <a:latin typeface="Comic Sans MS" panose="030F0702030302020204" pitchFamily="66" charset="0"/>
              </a:rPr>
              <a:t>Testament</a:t>
            </a:r>
            <a:r>
              <a:rPr lang="en-GB" sz="1600" dirty="0">
                <a:latin typeface="Comic Sans MS" panose="030F0702030302020204" pitchFamily="66" charset="0"/>
              </a:rPr>
              <a:t>.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latin typeface="Comic Sans MS" panose="030F0702030302020204" pitchFamily="66" charset="0"/>
              </a:rPr>
              <a:t>Offertory: </a:t>
            </a:r>
            <a:r>
              <a:rPr lang="en-GB" sz="1600" dirty="0">
                <a:latin typeface="Comic Sans MS" panose="030F0702030302020204" pitchFamily="66" charset="0"/>
              </a:rPr>
              <a:t>That part of the Mass in which the </a:t>
            </a:r>
            <a:r>
              <a:rPr lang="en-GB" sz="1600" dirty="0" err="1">
                <a:latin typeface="Comic Sans MS" panose="030F0702030302020204" pitchFamily="66" charset="0"/>
              </a:rPr>
              <a:t>unconsecrated</a:t>
            </a:r>
            <a:r>
              <a:rPr lang="en-GB" sz="1600" dirty="0">
                <a:latin typeface="Comic Sans MS" panose="030F0702030302020204" pitchFamily="66" charset="0"/>
              </a:rPr>
              <a:t> bread and wine are offered to God. </a:t>
            </a:r>
            <a:endParaRPr lang="en-GB" sz="1600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omic Sans MS" panose="030F0702030302020204" pitchFamily="66" charset="0"/>
              </a:rPr>
              <a:t>Penitential Rite</a:t>
            </a:r>
            <a:r>
              <a:rPr lang="en-GB" sz="2000" dirty="0" smtClean="0">
                <a:latin typeface="Comic Sans MS" panose="030F0702030302020204" pitchFamily="66" charset="0"/>
              </a:rPr>
              <a:t>: </a:t>
            </a:r>
            <a:r>
              <a:rPr lang="en-GB" sz="1600" dirty="0">
                <a:latin typeface="Comic Sans MS" panose="030F0702030302020204" pitchFamily="66" charset="0"/>
              </a:rPr>
              <a:t>It is a form of words we use when we ask for forgiveness and healing for any sin that separates us from God, and in which we receive God’s forgiveness. 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omic Sans MS" panose="030F0702030302020204" pitchFamily="66" charset="0"/>
              </a:rPr>
              <a:t>Communion: </a:t>
            </a:r>
            <a:r>
              <a:rPr lang="en-GB" sz="1600" dirty="0">
                <a:latin typeface="Comic Sans MS" panose="030F0702030302020204" pitchFamily="66" charset="0"/>
              </a:rPr>
              <a:t>We receive the body and blood of </a:t>
            </a:r>
            <a:r>
              <a:rPr lang="en-GB" sz="1600" dirty="0" smtClean="0">
                <a:latin typeface="Comic Sans MS" panose="030F0702030302020204" pitchFamily="66" charset="0"/>
              </a:rPr>
              <a:t>Christ</a:t>
            </a:r>
            <a:r>
              <a:rPr lang="en-GB" sz="160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8455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Class Activity: 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latin typeface="Comic Sans MS" panose="030F0702030302020204" pitchFamily="66" charset="0"/>
              </a:rPr>
              <a:t>As a class we’re going to go into the chapel. Whilst we’re in there Miss is going to talk you through what certain parts of the Mass mean. </a:t>
            </a:r>
            <a:endParaRPr lang="en-GB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Comic Sans MS" panose="030F0702030302020204" pitchFamily="66" charset="0"/>
              </a:rPr>
              <a:t>Put the correct number in the box when you hear the definition. </a:t>
            </a:r>
          </a:p>
        </p:txBody>
      </p:sp>
    </p:spTree>
    <p:extLst>
      <p:ext uri="{BB962C8B-B14F-4D97-AF65-F5344CB8AC3E}">
        <p14:creationId xmlns:p14="http://schemas.microsoft.com/office/powerpoint/2010/main" val="1942000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753469"/>
              </p:ext>
            </p:extLst>
          </p:nvPr>
        </p:nvGraphicFramePr>
        <p:xfrm>
          <a:off x="2202671" y="0"/>
          <a:ext cx="6941329" cy="68729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9186"/>
                <a:gridCol w="549654"/>
                <a:gridCol w="2376264"/>
                <a:gridCol w="2416225"/>
              </a:tblGrid>
              <a:tr h="56419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Event in Mass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rgbClr val="0070C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Why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is this an important part of Mass?</a:t>
                      </a:r>
                      <a:endParaRPr lang="en-GB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n w="3175">
                            <a:noFill/>
                          </a:ln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other events happen during mass? </a:t>
                      </a:r>
                      <a:endParaRPr lang="en-GB" sz="1600" dirty="0">
                        <a:ln w="3175">
                          <a:noFill/>
                        </a:ln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00992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Penitential Rite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1373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Liturgy of the Word</a:t>
                      </a:r>
                    </a:p>
                    <a:p>
                      <a:pPr algn="ctr"/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59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Offertory</a:t>
                      </a:r>
                    </a:p>
                    <a:p>
                      <a:pPr algn="ctr"/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4878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Eucharistic</a:t>
                      </a:r>
                      <a:r>
                        <a:rPr lang="en-GB" sz="1800" baseline="0" dirty="0" smtClean="0">
                          <a:latin typeface="Comic Sans MS" panose="030F0702030302020204" pitchFamily="66" charset="0"/>
                        </a:rPr>
                        <a:t> Prayer and Consecration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849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Communion</a:t>
                      </a:r>
                    </a:p>
                    <a:p>
                      <a:pPr algn="ctr"/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9530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Final Blessing and Dismissal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15120" y="1132314"/>
            <a:ext cx="219573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dirty="0" smtClean="0">
                <a:latin typeface="Comic Sans MS" panose="030F0702030302020204" pitchFamily="66" charset="0"/>
              </a:rPr>
              <a:t>We receive Jesus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>
                <a:latin typeface="Comic Sans MS" panose="030F0702030302020204" pitchFamily="66" charset="0"/>
              </a:rPr>
              <a:t>We listen to God speaking to us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>
                <a:latin typeface="Comic Sans MS" panose="030F0702030302020204" pitchFamily="66" charset="0"/>
              </a:rPr>
              <a:t>We tell God we are sorry for the times we have hurt God and each other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>
                <a:latin typeface="Comic Sans MS" panose="030F0702030302020204" pitchFamily="66" charset="0"/>
              </a:rPr>
              <a:t>The bread and wine become the body and blood of Jesus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>
                <a:latin typeface="Comic Sans MS" panose="030F0702030302020204" pitchFamily="66" charset="0"/>
              </a:rPr>
              <a:t>The Priest tells us to “Go in peace to love and serve the Lord”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>
                <a:latin typeface="Comic Sans MS" panose="030F0702030302020204" pitchFamily="66" charset="0"/>
              </a:rPr>
              <a:t>The gifts of bread and wine and other offerings, are brought up to the altar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2223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Put the number of the correct definition in the correct box.  </a:t>
            </a:r>
            <a:endParaRPr lang="en-GB" sz="16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 smtClean="0">
                <a:latin typeface="Comic Sans MS" panose="030F0702030302020204" pitchFamily="66" charset="0"/>
              </a:rPr>
              <a:t>b) Do you think the Liturgy of the word is the most important part of mass?  (4)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17796" y="1083722"/>
            <a:ext cx="3226203" cy="39703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u="sng" dirty="0" smtClean="0">
                <a:latin typeface="Comic Sans MS" panose="030F0702030302020204" pitchFamily="66" charset="0"/>
              </a:rPr>
              <a:t>Key Words:</a:t>
            </a:r>
          </a:p>
          <a:p>
            <a:endParaRPr lang="en-GB" sz="2400" u="sng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Communion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Eucharist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Consecrated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Gloria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Liturgy of the Word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Offertory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Blessed Sacrament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Penitential Rite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Responsorial Psalm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4368" y="1083722"/>
            <a:ext cx="5964520" cy="29238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Comic Sans MS" panose="030F0702030302020204" pitchFamily="66" charset="0"/>
              </a:rPr>
              <a:t>Yes/No </a:t>
            </a:r>
            <a:r>
              <a:rPr lang="en-GB" sz="3600" dirty="0" smtClean="0">
                <a:latin typeface="Comic Sans MS" panose="030F0702030302020204" pitchFamily="66" charset="0"/>
              </a:rPr>
              <a:t>because…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Comic Sans MS" panose="030F0702030302020204" pitchFamily="66" charset="0"/>
              </a:rPr>
              <a:t>For example…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Comic Sans MS" panose="030F0702030302020204" pitchFamily="66" charset="0"/>
              </a:rPr>
              <a:t>Also because…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Comic Sans MS" panose="030F0702030302020204" pitchFamily="66" charset="0"/>
              </a:rPr>
              <a:t>For example…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28973" y="4949311"/>
            <a:ext cx="3301274" cy="190821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	</a:t>
            </a:r>
            <a:endParaRPr lang="en-GB" sz="22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2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	</a:t>
            </a:r>
            <a:r>
              <a:rPr lang="en-GB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What is your favourite part of Mass? Explain your answer. 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5878995" y="4949311"/>
            <a:ext cx="776886" cy="71537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073" y="3345163"/>
            <a:ext cx="5918067" cy="1988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5303253"/>
            <a:ext cx="2258952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u="sng" dirty="0" smtClean="0">
                <a:latin typeface="Comic Sans MS" panose="030F0702030302020204" pitchFamily="66" charset="0"/>
              </a:rPr>
              <a:t>Clues: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Word of God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Priest’s homily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Teachings of Jesus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7010"/>
            <a:ext cx="9130247" cy="836712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Peer Assess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4" y="805899"/>
            <a:ext cx="584393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WWW:</a:t>
            </a:r>
          </a:p>
          <a:p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You have used ……… key words.</a:t>
            </a:r>
          </a:p>
          <a:p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You have made…….points and given …….examples. </a:t>
            </a:r>
          </a:p>
          <a:p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You have answered the superstar question. 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EBI:</a:t>
            </a:r>
            <a:endParaRPr lang="en-GB" sz="2800" dirty="0" smtClean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What haven’t they done from the list above? </a:t>
            </a:r>
            <a:endParaRPr lang="en-GB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17796" y="1083722"/>
            <a:ext cx="3226203" cy="39703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u="sng" dirty="0" smtClean="0">
                <a:latin typeface="Comic Sans MS" panose="030F0702030302020204" pitchFamily="66" charset="0"/>
              </a:rPr>
              <a:t>Key Words:</a:t>
            </a:r>
          </a:p>
          <a:p>
            <a:endParaRPr lang="en-GB" sz="2400" u="sng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Communion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Eucharist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Consecrated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Gloria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Liturgy of the Word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Offertory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Blessed Sacrament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Penitential Rite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omic Sans MS" panose="030F0702030302020204" pitchFamily="66" charset="0"/>
              </a:rPr>
              <a:t>Responsorial Psalm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28973" y="4949311"/>
            <a:ext cx="3301274" cy="190821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	</a:t>
            </a:r>
            <a:endParaRPr lang="en-GB" sz="22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2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	</a:t>
            </a:r>
            <a:r>
              <a:rPr lang="en-GB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What is your favourite part of Mass? Explain your answer. 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5878995" y="4949311"/>
            <a:ext cx="776886" cy="71537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303253"/>
            <a:ext cx="2258952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u="sng" dirty="0" smtClean="0">
                <a:latin typeface="Comic Sans MS" panose="030F0702030302020204" pitchFamily="66" charset="0"/>
              </a:rPr>
              <a:t>Clues: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Word of God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Priest’s homily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Teachings of Jesus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5303251"/>
            <a:ext cx="3283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 dirty="0" smtClean="0">
                <a:latin typeface="Comic Sans MS" panose="030F0702030302020204" pitchFamily="66" charset="0"/>
              </a:rPr>
              <a:t>My Improvement: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(at least a paragraph)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941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514</Words>
  <Application>Microsoft Office PowerPoint</Application>
  <PresentationFormat>On-screen Show (4:3)</PresentationFormat>
  <Paragraphs>97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Class Activity: </vt:lpstr>
      <vt:lpstr>PowerPoint Presentation</vt:lpstr>
      <vt:lpstr>PowerPoint Presentation</vt:lpstr>
      <vt:lpstr>Peer Assess </vt:lpstr>
    </vt:vector>
  </TitlesOfParts>
  <Company>CWCTC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LBarnard</dc:creator>
  <cp:lastModifiedBy>Amy Grattadge</cp:lastModifiedBy>
  <cp:revision>17</cp:revision>
  <cp:lastPrinted>2015-06-23T07:19:04Z</cp:lastPrinted>
  <dcterms:created xsi:type="dcterms:W3CDTF">2009-01-05T15:29:48Z</dcterms:created>
  <dcterms:modified xsi:type="dcterms:W3CDTF">2015-06-23T07:23:44Z</dcterms:modified>
</cp:coreProperties>
</file>